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63" r:id="rId5"/>
    <p:sldId id="265" r:id="rId6"/>
    <p:sldId id="264" r:id="rId7"/>
    <p:sldId id="259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66"/>
    <a:srgbClr val="FFCC00"/>
    <a:srgbClr val="0033CC"/>
    <a:srgbClr val="FF0000"/>
    <a:srgbClr val="0000CC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5A4C-D322-4B38-A0D5-6B7574B8B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4A079-A6C3-499B-BD06-ECF82D911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93966-279C-4FCD-A4C1-97B647E1C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CB3A9-76F2-45B1-8226-C77FF7D7B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44A11-E231-4CCA-A95E-852907E58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248A4-EC17-452D-92A1-CE72470D7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CB2B-2C74-4EB1-8684-0FA8045BA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0DF65-5CFB-4C68-8D76-99822BE21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64757-AE08-4C2F-BAB9-7C9D116DF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787FD-8C10-4C7B-BB7C-FBAC2FF97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29FEA-FAF3-4B93-8CDD-D956210F0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835D8-3D70-43A6-9A18-9B335789B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3E09EA5D-10BB-4BBC-B502-AE0E99659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84;&#1091;&#1079;&#1099;&#1082;&#1072;\&#1087;&#1086;&#1089;&#1083;&#1091;&#1096;&#1072;&#1081;%20&#1087;&#1086;&#1083;&#1091;&#1095;&#1096;&#1077;!!!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0" y="1143000"/>
            <a:ext cx="8686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Проект по экономике. </a:t>
            </a:r>
            <a:b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«Защита прав потребителей.»</a:t>
            </a:r>
          </a:p>
        </p:txBody>
      </p:sp>
      <p:pic>
        <p:nvPicPr>
          <p:cNvPr id="4102" name="Picture 6" descr="BD2065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0350" y="381000"/>
            <a:ext cx="35433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послушай получше!!!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248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419600" y="4343400"/>
            <a:ext cx="48828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Материал к уроку по обществознанию</a:t>
            </a:r>
          </a:p>
          <a:p>
            <a:r>
              <a:rPr lang="ru-RU" dirty="0" smtClean="0"/>
              <a:t>для 9 класса </a:t>
            </a:r>
          </a:p>
          <a:p>
            <a:endParaRPr lang="ru-RU" dirty="0"/>
          </a:p>
          <a:p>
            <a:r>
              <a:rPr lang="ru-RU" dirty="0" smtClean="0"/>
              <a:t>учитель обществознания МБОУСОШ № 44 </a:t>
            </a:r>
          </a:p>
          <a:p>
            <a:r>
              <a:rPr lang="ru-RU" dirty="0" smtClean="0"/>
              <a:t>Ст. Северской Северского района </a:t>
            </a:r>
          </a:p>
          <a:p>
            <a:r>
              <a:rPr lang="ru-RU" dirty="0" smtClean="0"/>
              <a:t>Краснодарского края</a:t>
            </a:r>
          </a:p>
          <a:p>
            <a:endParaRPr lang="ru-RU" dirty="0"/>
          </a:p>
          <a:p>
            <a:r>
              <a:rPr lang="ru-RU" dirty="0" smtClean="0"/>
              <a:t>Батурина Юлия Викторовна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024" fill="hold"/>
                                        <p:tgtEl>
                                          <p:spTgt spid="41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5"/>
                </p:tgtEl>
              </p:cMediaNode>
            </p:audio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Заключение.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447800" y="1219200"/>
            <a:ext cx="7696200" cy="1844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Правительством РФ был создан закон «О защите прав потребителей», содержащие нормы о защите прав потребителей. </a:t>
            </a:r>
          </a:p>
        </p:txBody>
      </p:sp>
      <p:pic>
        <p:nvPicPr>
          <p:cNvPr id="79877" name="Picture 5" descr="AG00218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029200"/>
            <a:ext cx="19812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304800" y="3581400"/>
            <a:ext cx="7807325" cy="201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Такие акты отражали интересы производителей и продавцов, что привело к ущемлению прав потребителей. Закон «О защите прав потребителей» позволил прекратить такую практику.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6" grpId="0"/>
      <p:bldP spid="798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1" name="Picture 5" descr="J007618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09638"/>
            <a:ext cx="8001000" cy="594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8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9600" smtClean="0"/>
              <a:t>Конец.</a:t>
            </a:r>
          </a:p>
        </p:txBody>
      </p:sp>
      <p:pic>
        <p:nvPicPr>
          <p:cNvPr id="86020" name="Picture 4" descr="AG0037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029200"/>
            <a:ext cx="1000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Потребители и их права.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0" y="1447800"/>
            <a:ext cx="6096000" cy="5181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Защита прав потребителей – понятие, недавно вошедшее в нашу действительность. Работы по ее правовому и организационному обеспечению выдвинули ее число основных направлений социально – экономической политики государства.</a:t>
            </a:r>
          </a:p>
        </p:txBody>
      </p:sp>
      <p:pic>
        <p:nvPicPr>
          <p:cNvPr id="60421" name="Picture 5" descr="AG0000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85950"/>
            <a:ext cx="3200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8" name="Rectangle 1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09600" y="990600"/>
            <a:ext cx="85344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/>
              <a:t>Безопасность товаров и услуг при: </a:t>
            </a:r>
          </a:p>
          <a:p>
            <a:pPr eaLnBrk="1" hangingPunct="1">
              <a:defRPr/>
            </a:pPr>
            <a:r>
              <a:rPr lang="ru-RU" sz="3600" smtClean="0"/>
              <a:t>Использовании; </a:t>
            </a:r>
          </a:p>
          <a:p>
            <a:pPr eaLnBrk="1" hangingPunct="1">
              <a:defRPr/>
            </a:pPr>
            <a:r>
              <a:rPr lang="ru-RU" sz="3600" smtClean="0"/>
              <a:t>Хранении;</a:t>
            </a:r>
          </a:p>
          <a:p>
            <a:pPr eaLnBrk="1" hangingPunct="1">
              <a:defRPr/>
            </a:pPr>
            <a:r>
              <a:rPr lang="ru-RU" sz="3600" smtClean="0"/>
              <a:t>Транспортировки;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Не только для жизни, здоровья, имущества, но и для окружающей среды.</a:t>
            </a:r>
          </a:p>
        </p:txBody>
      </p:sp>
      <p:pic>
        <p:nvPicPr>
          <p:cNvPr id="61460" name="Picture 2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57400"/>
            <a:ext cx="23622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1" name="Picture 2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200400"/>
            <a:ext cx="24384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990600" y="304800"/>
            <a:ext cx="71628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Потребитель имеет право на: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1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6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61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1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61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61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8" grpId="0" build="p"/>
      <p:bldP spid="614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228600"/>
            <a:ext cx="63246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Потребитель в праве обменять непродовольственный товар надлежащего качества на аналогичный товар у продавца, у которого этот товар не подошел по форме, габаритам или по иным причинам. </a:t>
            </a:r>
          </a:p>
        </p:txBody>
      </p:sp>
      <p:pic>
        <p:nvPicPr>
          <p:cNvPr id="80900" name="Picture 4" descr="AG00222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24384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533400" y="4495800"/>
            <a:ext cx="510540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Срок обмена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товара ненадлежащего качества 14 дней, не считая дня покупки товара.</a:t>
            </a:r>
          </a:p>
        </p:txBody>
      </p:sp>
      <p:pic>
        <p:nvPicPr>
          <p:cNvPr id="80902" name="Picture 6" descr="J007613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19600"/>
            <a:ext cx="21336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2895600" y="2359025"/>
            <a:ext cx="601980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В случае, если аналогичный товар отсутствует в продаже на день обращения потребителя к продавцу, он в праве потребовать возврат денежной суммы за уплаченный товар.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901" grpId="0"/>
      <p:bldP spid="809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534400" cy="99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Безвозмездное устранение недостатков в выполненной работе;</a:t>
            </a:r>
            <a:endParaRPr lang="ru-RU" sz="280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2743200" y="2362200"/>
            <a:ext cx="6400800" cy="374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Соответствующего уменьшения вознаграждения за выполненную работу;</a:t>
            </a:r>
          </a:p>
          <a:p>
            <a:pPr marL="342900" indent="-342900">
              <a:defRPr/>
            </a:pPr>
            <a:r>
              <a:rPr lang="ru-RU" sz="24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Безвозмездного изготовления другой вещи из однородного материала такого же качества или повторного выполнения работы;</a:t>
            </a:r>
          </a:p>
          <a:p>
            <a:pPr marL="342900" indent="-342900">
              <a:defRPr/>
            </a:pPr>
            <a:r>
              <a:rPr lang="ru-RU" sz="24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Возмещение понесенных им расходов по исправлению недостатков своими средствами или третьем лицом.</a:t>
            </a:r>
          </a:p>
        </p:txBody>
      </p:sp>
      <p:pic>
        <p:nvPicPr>
          <p:cNvPr id="83973" name="Picture 5" descr="AG0037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9250"/>
            <a:ext cx="27432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457200" y="381000"/>
            <a:ext cx="6461125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Потребитель при обнаружении недостатков в выполненной работе 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вправе по своему выбору потребовать: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  <p:bldP spid="83972" grpId="0"/>
      <p:bldP spid="839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09800" y="5486400"/>
            <a:ext cx="64389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b="1" smtClean="0"/>
          </a:p>
        </p:txBody>
      </p:sp>
      <p:pic>
        <p:nvPicPr>
          <p:cNvPr id="82949" name="Picture 5" descr="J00957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74900"/>
            <a:ext cx="457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0" name="Picture 6" descr="J00957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35288"/>
            <a:ext cx="457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1" name="Picture 7" descr="J00957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17900"/>
            <a:ext cx="457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2" name="Picture 8" descr="J00957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051300"/>
            <a:ext cx="457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3" name="Picture 9" descr="J00957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84700"/>
            <a:ext cx="457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457200" y="533400"/>
            <a:ext cx="7772400" cy="124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Обмен непродовольственного товара надлежащего качества производится, если указанный товар:</a:t>
            </a:r>
            <a:endParaRPr lang="ru-RU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1731963"/>
            <a:ext cx="5768975" cy="579437"/>
            <a:chOff x="192" y="1091"/>
            <a:chExt cx="3634" cy="365"/>
          </a:xfrm>
        </p:grpSpPr>
        <p:pic>
          <p:nvPicPr>
            <p:cNvPr id="7183" name="Picture 4" descr="J0095753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1160"/>
              <a:ext cx="288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956" name="Rectangle 12"/>
            <p:cNvSpPr>
              <a:spLocks noChangeArrowheads="1"/>
            </p:cNvSpPr>
            <p:nvPr/>
          </p:nvSpPr>
          <p:spPr bwMode="auto">
            <a:xfrm>
              <a:off x="624" y="1091"/>
              <a:ext cx="3202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не был в употреблении,</a:t>
              </a:r>
            </a:p>
          </p:txBody>
        </p:sp>
      </p:grp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990600" y="2286000"/>
            <a:ext cx="6283325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сохранены его товарный вид,</a:t>
            </a:r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990600" y="2849563"/>
            <a:ext cx="578008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потребительские свойства,</a:t>
            </a:r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990600" y="3429000"/>
            <a:ext cx="194786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пломбы,</a:t>
            </a:r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990600" y="3962400"/>
            <a:ext cx="4562475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фабричные ярлыки,</a:t>
            </a:r>
            <a:r>
              <a:rPr lang="ru-RU" sz="3200"/>
              <a:t>  </a:t>
            </a:r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914400" y="4419600"/>
            <a:ext cx="6934200" cy="1263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товарный чек, выданные потребителю вместе с проданным указанным товаром.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5" grpId="0"/>
      <p:bldP spid="82958" grpId="0"/>
      <p:bldP spid="82959" grpId="0"/>
      <p:bldP spid="82960" grpId="0"/>
      <p:bldP spid="82961" grpId="0"/>
      <p:bldP spid="829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Rectangle 8"/>
          <p:cNvSpPr>
            <a:spLocks noGrp="1" noRot="1" noChangeArrowheads="1"/>
          </p:cNvSpPr>
          <p:nvPr>
            <p:ph type="subTitle" idx="1"/>
          </p:nvPr>
        </p:nvSpPr>
        <p:spPr>
          <a:xfrm>
            <a:off x="381000" y="1524000"/>
            <a:ext cx="7086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На товары должны устанавливаться сроки службы (годности).</a:t>
            </a:r>
          </a:p>
          <a:p>
            <a:pPr eaLnBrk="1" hangingPunct="1">
              <a:defRPr/>
            </a:pPr>
            <a:r>
              <a:rPr lang="ru-RU" smtClean="0"/>
              <a:t>Для обеспечении безопасной реализации товар должен обладать сертификатами.</a:t>
            </a:r>
          </a:p>
          <a:p>
            <a:pPr eaLnBrk="1" hangingPunct="1">
              <a:defRPr/>
            </a:pPr>
            <a:r>
              <a:rPr lang="ru-RU" smtClean="0"/>
              <a:t>Изготовитель обязан предоставить потребителю</a:t>
            </a:r>
            <a:r>
              <a:rPr lang="ru-RU" b="1" smtClean="0"/>
              <a:t> информацию</a:t>
            </a:r>
            <a:r>
              <a:rPr lang="ru-RU" smtClean="0"/>
              <a:t> о правильной эксплуатации, хранению и транспортировки.</a:t>
            </a:r>
          </a:p>
        </p:txBody>
      </p:sp>
      <p:pic>
        <p:nvPicPr>
          <p:cNvPr id="68617" name="Picture 9" descr="AG0000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743200"/>
            <a:ext cx="20574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8" name="Picture 10" descr="AG00346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"/>
            <a:ext cx="6705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2362200" y="152400"/>
            <a:ext cx="6019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3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Требования к товарам.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build="p"/>
      <p:bldP spid="686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609600"/>
            <a:ext cx="8229600" cy="5181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smtClean="0"/>
              <a:t>Убытки потребителя</a:t>
            </a:r>
          </a:p>
        </p:txBody>
      </p:sp>
      <p:pic>
        <p:nvPicPr>
          <p:cNvPr id="70662" name="Picture 6" descr="AG0004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179961">
            <a:off x="2090738" y="2024062"/>
            <a:ext cx="2057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5" descr="AG0004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350192">
            <a:off x="5132388" y="1954212"/>
            <a:ext cx="20574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5638800" y="3048000"/>
            <a:ext cx="28194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отзыв товара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381000" y="3124200"/>
            <a:ext cx="39624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Нарушение требования</a:t>
            </a:r>
          </a:p>
        </p:txBody>
      </p:sp>
      <p:sp>
        <p:nvSpPr>
          <p:cNvPr id="70672" name="AutoShape 16"/>
          <p:cNvSpPr>
            <a:spLocks noChangeArrowheads="1"/>
          </p:cNvSpPr>
          <p:nvPr/>
        </p:nvSpPr>
        <p:spPr bwMode="auto">
          <a:xfrm rot="10800000">
            <a:off x="2362200" y="3124200"/>
            <a:ext cx="4953000" cy="2209800"/>
          </a:xfrm>
          <a:custGeom>
            <a:avLst/>
            <a:gdLst>
              <a:gd name="T0" fmla="*/ 2476500 w 21600"/>
              <a:gd name="T1" fmla="*/ 0 h 21600"/>
              <a:gd name="T2" fmla="*/ 619125 w 21600"/>
              <a:gd name="T3" fmla="*/ 1104900 h 21600"/>
              <a:gd name="T4" fmla="*/ 2476500 w 21600"/>
              <a:gd name="T5" fmla="*/ 552450 h 21600"/>
              <a:gd name="T6" fmla="*/ 4333875 w 21600"/>
              <a:gd name="T7" fmla="*/ 11049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0000CC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224" name="Text Box 17"/>
          <p:cNvSpPr txBox="1">
            <a:spLocks noChangeArrowheads="1"/>
          </p:cNvSpPr>
          <p:nvPr/>
        </p:nvSpPr>
        <p:spPr bwMode="auto">
          <a:xfrm>
            <a:off x="3032125" y="5675313"/>
            <a:ext cx="34448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2362200" y="5334000"/>
            <a:ext cx="50292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Подлежат возмещению изготовителем в полном объеме.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  <p:bldP spid="70663" grpId="0"/>
      <p:bldP spid="70665" grpId="0"/>
      <p:bldP spid="70672" grpId="0" animBg="1"/>
      <p:bldP spid="706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Общественная защита потребителя.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600200"/>
            <a:ext cx="59436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Общественная защита потребителя осуществляется организациями потребителей, которые создаются как по территориальному признаку (районные, городские), так и в зависимости от конкретного интереса группы потребителей (например, автолюбителей). </a:t>
            </a:r>
            <a:endParaRPr lang="ru-RU" sz="24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1685" name="Picture 5" descr="J009574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747838"/>
            <a:ext cx="2647950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3327400" y="4267200"/>
            <a:ext cx="5816600" cy="2282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Они могут объединяться в союзы, конфедерации и т. д. Так, в настоящее время на территории России существует общественная организация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«Союз потребителей Российской Федерации».</a:t>
            </a:r>
          </a:p>
        </p:txBody>
      </p:sp>
      <p:pic>
        <p:nvPicPr>
          <p:cNvPr id="71687" name="Picture 7" descr="AG0034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267200"/>
            <a:ext cx="220980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  <p:bldP spid="71686" grpId="0"/>
    </p:bldLst>
  </p:timing>
</p:sld>
</file>

<file path=ppt/theme/theme1.xml><?xml version="1.0" encoding="utf-8"?>
<a:theme xmlns:a="http://schemas.openxmlformats.org/drawingml/2006/main" name="Облака">
  <a:themeElements>
    <a:clrScheme name="Облака 9">
      <a:dk1>
        <a:srgbClr val="000000"/>
      </a:dk1>
      <a:lt1>
        <a:srgbClr val="FEA24E"/>
      </a:lt1>
      <a:dk2>
        <a:srgbClr val="CC6600"/>
      </a:dk2>
      <a:lt2>
        <a:srgbClr val="808080"/>
      </a:lt2>
      <a:accent1>
        <a:srgbClr val="FBEECD"/>
      </a:accent1>
      <a:accent2>
        <a:srgbClr val="ECD044"/>
      </a:accent2>
      <a:accent3>
        <a:srgbClr val="FECEB2"/>
      </a:accent3>
      <a:accent4>
        <a:srgbClr val="000000"/>
      </a:accent4>
      <a:accent5>
        <a:srgbClr val="FDF5E3"/>
      </a:accent5>
      <a:accent6>
        <a:srgbClr val="D6BC3D"/>
      </a:accent6>
      <a:hlink>
        <a:srgbClr val="E42B00"/>
      </a:hlink>
      <a:folHlink>
        <a:srgbClr val="996633"/>
      </a:folHlink>
    </a:clrScheme>
    <a:fontScheme name="Облак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383</TotalTime>
  <Words>429</Words>
  <Application>Microsoft Office PowerPoint</Application>
  <PresentationFormat>Экран (4:3)</PresentationFormat>
  <Paragraphs>50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Облака</vt:lpstr>
      <vt:lpstr>Проект по экономике.  «Защита прав потребителей.»</vt:lpstr>
      <vt:lpstr>Потребители и их права.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товарам.</vt:lpstr>
      <vt:lpstr>Презентация PowerPoint</vt:lpstr>
      <vt:lpstr>Общественная защита потребителя.</vt:lpstr>
      <vt:lpstr>Заключение.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саша батурин</cp:lastModifiedBy>
  <cp:revision>16</cp:revision>
  <cp:lastPrinted>1601-01-01T00:00:00Z</cp:lastPrinted>
  <dcterms:created xsi:type="dcterms:W3CDTF">1601-01-01T00:00:00Z</dcterms:created>
  <dcterms:modified xsi:type="dcterms:W3CDTF">2014-05-06T17:24:19Z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