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1" r:id="rId6"/>
    <p:sldId id="263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07937-B399-47A6-8A9E-25F45156D441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6EBE9-BC18-48DA-8EBD-76C960998E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6EBE9-BC18-48DA-8EBD-76C960998E87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2004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chemeClr val="tx1"/>
                </a:solidFill>
              </a:rPr>
              <a:t>Политические партии и движения</a:t>
            </a:r>
            <a:endParaRPr lang="ru-RU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457200"/>
          <a:ext cx="8610600" cy="582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120"/>
                <a:gridCol w="1722120"/>
                <a:gridCol w="1722120"/>
                <a:gridCol w="1722120"/>
                <a:gridCol w="172212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Политические партии РФ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Лидер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Идеология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образо-вания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Числен-ность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КПРФ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1993 г.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157 тысяч человек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ЛДПР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1990 г.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146 тысяч человек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Справед-ливая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Россия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2006 г.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500 тысяч человек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Единая Россия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2001 г.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740 тысяч человек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Патриоты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России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Июль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83 тысячи человек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20"/>
          <p:cNvGrpSpPr>
            <a:grpSpLocks noGrp="1"/>
          </p:cNvGrpSpPr>
          <p:nvPr>
            <p:ph idx="1"/>
          </p:nvPr>
        </p:nvGrpSpPr>
        <p:grpSpPr bwMode="auto">
          <a:xfrm>
            <a:off x="457200" y="762000"/>
            <a:ext cx="8382056" cy="5562600"/>
            <a:chOff x="250825" y="1341438"/>
            <a:chExt cx="8728075" cy="4248150"/>
          </a:xfrm>
        </p:grpSpPr>
        <p:sp>
          <p:nvSpPr>
            <p:cNvPr id="5" name="Oval 2"/>
            <p:cNvSpPr>
              <a:spLocks noChangeArrowheads="1"/>
            </p:cNvSpPr>
            <p:nvPr/>
          </p:nvSpPr>
          <p:spPr bwMode="auto">
            <a:xfrm>
              <a:off x="2987675" y="2943225"/>
              <a:ext cx="3095625" cy="11525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Политические</a:t>
              </a:r>
            </a:p>
            <a:p>
              <a:pPr algn="ctr"/>
              <a:r>
                <a:rPr lang="ru-RU" sz="2400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партии</a:t>
              </a:r>
            </a:p>
          </p:txBody>
        </p:sp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539750" y="1341438"/>
              <a:ext cx="3455988" cy="1655762"/>
              <a:chOff x="521" y="845"/>
              <a:chExt cx="1815" cy="1043"/>
            </a:xfrm>
          </p:grpSpPr>
          <p:sp>
            <p:nvSpPr>
              <p:cNvPr id="22" name="Rectangle 4"/>
              <p:cNvSpPr>
                <a:spLocks noChangeArrowheads="1"/>
              </p:cNvSpPr>
              <p:nvPr/>
            </p:nvSpPr>
            <p:spPr bwMode="auto">
              <a:xfrm>
                <a:off x="521" y="845"/>
                <a:ext cx="1497" cy="63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Правящие </a:t>
                </a:r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 flipH="1" flipV="1">
                <a:off x="1746" y="1480"/>
                <a:ext cx="590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50825" y="2924175"/>
              <a:ext cx="2736851" cy="1008063"/>
              <a:chOff x="158" y="1842"/>
              <a:chExt cx="1724" cy="635"/>
            </a:xfrm>
          </p:grpSpPr>
          <p:sp>
            <p:nvSpPr>
              <p:cNvPr id="20" name="Rectangle 7"/>
              <p:cNvSpPr>
                <a:spLocks noChangeArrowheads="1"/>
              </p:cNvSpPr>
              <p:nvPr/>
            </p:nvSpPr>
            <p:spPr bwMode="auto">
              <a:xfrm>
                <a:off x="158" y="1842"/>
                <a:ext cx="1497" cy="63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Оппозиционные</a:t>
                </a:r>
              </a:p>
            </p:txBody>
          </p:sp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 flipH="1">
                <a:off x="1655" y="2160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468313" y="3860800"/>
              <a:ext cx="2881312" cy="1728788"/>
              <a:chOff x="431" y="2432"/>
              <a:chExt cx="1633" cy="1089"/>
            </a:xfrm>
          </p:grpSpPr>
          <p:sp>
            <p:nvSpPr>
              <p:cNvPr id="18" name="Rectangle 10"/>
              <p:cNvSpPr>
                <a:spLocks noChangeArrowheads="1"/>
              </p:cNvSpPr>
              <p:nvPr/>
            </p:nvSpPr>
            <p:spPr bwMode="auto">
              <a:xfrm>
                <a:off x="431" y="2886"/>
                <a:ext cx="1497" cy="63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Партии - лидеры</a:t>
                </a:r>
              </a:p>
            </p:txBody>
          </p:sp>
          <p:sp>
            <p:nvSpPr>
              <p:cNvPr id="19" name="Line 11"/>
              <p:cNvSpPr>
                <a:spLocks noChangeShapeType="1"/>
              </p:cNvSpPr>
              <p:nvPr/>
            </p:nvSpPr>
            <p:spPr bwMode="auto">
              <a:xfrm flipH="1">
                <a:off x="1610" y="2432"/>
                <a:ext cx="454" cy="4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" name="Group 12"/>
            <p:cNvGrpSpPr>
              <a:grpSpLocks/>
            </p:cNvGrpSpPr>
            <p:nvPr/>
          </p:nvGrpSpPr>
          <p:grpSpPr bwMode="auto">
            <a:xfrm>
              <a:off x="5148265" y="1341438"/>
              <a:ext cx="2736851" cy="1655762"/>
              <a:chOff x="3243" y="845"/>
              <a:chExt cx="1724" cy="1043"/>
            </a:xfrm>
          </p:grpSpPr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3470" y="845"/>
                <a:ext cx="1497" cy="63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Легальные </a:t>
                </a:r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flipV="1">
                <a:off x="3243" y="1480"/>
                <a:ext cx="453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15"/>
            <p:cNvGrpSpPr>
              <a:grpSpLocks/>
            </p:cNvGrpSpPr>
            <p:nvPr/>
          </p:nvGrpSpPr>
          <p:grpSpPr bwMode="auto">
            <a:xfrm>
              <a:off x="6084888" y="2924175"/>
              <a:ext cx="2735262" cy="1008063"/>
              <a:chOff x="3833" y="1842"/>
              <a:chExt cx="1723" cy="635"/>
            </a:xfrm>
          </p:grpSpPr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4059" y="1842"/>
                <a:ext cx="1497" cy="63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Нелегальные </a:t>
                </a:r>
              </a:p>
            </p:txBody>
          </p:sp>
          <p:sp>
            <p:nvSpPr>
              <p:cNvPr id="15" name="Line 17"/>
              <p:cNvSpPr>
                <a:spLocks noChangeShapeType="1"/>
              </p:cNvSpPr>
              <p:nvPr/>
            </p:nvSpPr>
            <p:spPr bwMode="auto">
              <a:xfrm>
                <a:off x="3833" y="2205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" name="Group 18"/>
            <p:cNvGrpSpPr>
              <a:grpSpLocks/>
            </p:cNvGrpSpPr>
            <p:nvPr/>
          </p:nvGrpSpPr>
          <p:grpSpPr bwMode="auto">
            <a:xfrm>
              <a:off x="5795963" y="3860800"/>
              <a:ext cx="3182937" cy="1655763"/>
              <a:chOff x="3651" y="2432"/>
              <a:chExt cx="2005" cy="1043"/>
            </a:xfrm>
          </p:grpSpPr>
          <p:sp>
            <p:nvSpPr>
              <p:cNvPr id="12" name="Rectangle 19"/>
              <p:cNvSpPr>
                <a:spLocks noChangeArrowheads="1"/>
              </p:cNvSpPr>
              <p:nvPr/>
            </p:nvSpPr>
            <p:spPr bwMode="auto">
              <a:xfrm>
                <a:off x="3923" y="2840"/>
                <a:ext cx="1733" cy="63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Партии - аутсайдеры</a:t>
                </a:r>
              </a:p>
            </p:txBody>
          </p:sp>
          <p:sp>
            <p:nvSpPr>
              <p:cNvPr id="13" name="Line 20"/>
              <p:cNvSpPr>
                <a:spLocks noChangeShapeType="1"/>
              </p:cNvSpPr>
              <p:nvPr/>
            </p:nvSpPr>
            <p:spPr bwMode="auto">
              <a:xfrm>
                <a:off x="3651" y="2432"/>
                <a:ext cx="499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cxnSp>
        <p:nvCxnSpPr>
          <p:cNvPr id="25" name="Прямая со стрелкой 24"/>
          <p:cNvCxnSpPr>
            <a:stCxn id="5" idx="4"/>
          </p:cNvCxnSpPr>
          <p:nvPr/>
        </p:nvCxnSpPr>
        <p:spPr>
          <a:xfrm rot="5400000">
            <a:off x="4203572" y="4736971"/>
            <a:ext cx="73685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581400" y="5105400"/>
            <a:ext cx="24384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66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политических партий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 отношению к власти – правящие, оппозиционные</a:t>
            </a:r>
          </a:p>
          <a:p>
            <a:r>
              <a:rPr lang="ru-RU" sz="2800" dirty="0" smtClean="0"/>
              <a:t>По отношению к закону – легальные, нелегальные</a:t>
            </a:r>
          </a:p>
          <a:p>
            <a:r>
              <a:rPr lang="ru-RU" sz="2800" dirty="0" smtClean="0"/>
              <a:t>По идеологическому признаку – консервативные, либеральные, социал-демократические, коммунистические </a:t>
            </a:r>
          </a:p>
          <a:p>
            <a:r>
              <a:rPr lang="ru-RU" sz="2800" dirty="0" smtClean="0"/>
              <a:t>По организационному признаку – массовые, кадровые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Ответы к тесту: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43891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А1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dirty="0" smtClean="0"/>
              <a:t>3                                         </a:t>
            </a:r>
            <a:r>
              <a:rPr lang="ru-RU" b="1" dirty="0" smtClean="0"/>
              <a:t>А2</a:t>
            </a:r>
            <a:r>
              <a:rPr lang="ru-RU" dirty="0" smtClean="0"/>
              <a:t>. 1</a:t>
            </a:r>
          </a:p>
          <a:p>
            <a:pPr>
              <a:buNone/>
            </a:pPr>
            <a:r>
              <a:rPr lang="ru-RU" b="1" dirty="0" smtClean="0"/>
              <a:t>                                                   А3</a:t>
            </a:r>
            <a:r>
              <a:rPr lang="ru-RU" b="1" dirty="0" smtClean="0"/>
              <a:t>.</a:t>
            </a:r>
            <a:r>
              <a:rPr lang="ru-RU" dirty="0" smtClean="0"/>
              <a:t> 2</a:t>
            </a:r>
          </a:p>
          <a:p>
            <a:pPr>
              <a:buNone/>
            </a:pPr>
            <a:r>
              <a:rPr lang="ru-RU" b="1" dirty="0" smtClean="0"/>
              <a:t>А4.</a:t>
            </a:r>
            <a:r>
              <a:rPr lang="ru-RU" dirty="0" smtClean="0"/>
              <a:t> 4	</a:t>
            </a:r>
          </a:p>
          <a:p>
            <a:pPr>
              <a:buNone/>
            </a:pPr>
            <a:r>
              <a:rPr lang="ru-RU" b="1" dirty="0" smtClean="0"/>
              <a:t>А5.</a:t>
            </a:r>
            <a:r>
              <a:rPr lang="ru-RU" dirty="0" smtClean="0"/>
              <a:t> 2</a:t>
            </a:r>
          </a:p>
          <a:p>
            <a:pPr>
              <a:buNone/>
            </a:pPr>
            <a:r>
              <a:rPr lang="ru-RU" b="1" dirty="0" smtClean="0"/>
              <a:t>А6.</a:t>
            </a:r>
            <a:r>
              <a:rPr lang="ru-RU" dirty="0" smtClean="0"/>
              <a:t> 4</a:t>
            </a:r>
          </a:p>
          <a:p>
            <a:pPr>
              <a:buNone/>
            </a:pPr>
            <a:r>
              <a:rPr lang="ru-RU" b="1" dirty="0" smtClean="0"/>
              <a:t>В1: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А-2, 4</a:t>
            </a:r>
          </a:p>
          <a:p>
            <a:pPr>
              <a:buNone/>
            </a:pPr>
            <a:r>
              <a:rPr lang="ru-RU" dirty="0" smtClean="0"/>
              <a:t>Б-1, 3, 9</a:t>
            </a:r>
          </a:p>
          <a:p>
            <a:pPr>
              <a:buNone/>
            </a:pPr>
            <a:r>
              <a:rPr lang="ru-RU" dirty="0" smtClean="0"/>
              <a:t>В – 5, 6, </a:t>
            </a:r>
            <a:r>
              <a:rPr lang="ru-RU" dirty="0" smtClean="0"/>
              <a:t>8</a:t>
            </a:r>
          </a:p>
          <a:p>
            <a:pPr>
              <a:buNone/>
            </a:pPr>
            <a:r>
              <a:rPr lang="ru-RU" dirty="0" smtClean="0"/>
              <a:t>Задания уровня «А» - 1 балл, задания уровня «В» - 2 балла. </a:t>
            </a:r>
          </a:p>
          <a:p>
            <a:pPr>
              <a:buNone/>
            </a:pPr>
            <a:r>
              <a:rPr lang="ru-RU" dirty="0" smtClean="0"/>
              <a:t>Критерии оценки:</a:t>
            </a:r>
          </a:p>
          <a:p>
            <a:pPr>
              <a:buNone/>
            </a:pPr>
            <a:r>
              <a:rPr lang="ru-RU" dirty="0" smtClean="0"/>
              <a:t>Менее 4 баллов – «2»</a:t>
            </a:r>
          </a:p>
          <a:p>
            <a:pPr>
              <a:buNone/>
            </a:pPr>
            <a:r>
              <a:rPr lang="ru-RU" dirty="0" smtClean="0"/>
              <a:t>4 балла – «3»</a:t>
            </a:r>
          </a:p>
          <a:p>
            <a:pPr>
              <a:buNone/>
            </a:pPr>
            <a:r>
              <a:rPr lang="ru-RU" dirty="0" smtClean="0"/>
              <a:t>5 - 6 баллов – «4»</a:t>
            </a:r>
          </a:p>
          <a:p>
            <a:pPr>
              <a:buNone/>
            </a:pPr>
            <a:r>
              <a:rPr lang="ru-RU" dirty="0" smtClean="0"/>
              <a:t>7 – 8 баллов – «5»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Синвквейн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3600" b="1" dirty="0" smtClean="0"/>
              <a:t>политическая </a:t>
            </a:r>
            <a:r>
              <a:rPr lang="ru-RU" sz="3600" b="1" dirty="0" smtClean="0"/>
              <a:t>партия</a:t>
            </a:r>
          </a:p>
          <a:p>
            <a:pPr lvl="0">
              <a:buNone/>
            </a:pPr>
            <a:r>
              <a:rPr lang="ru-RU" sz="3600" dirty="0" smtClean="0"/>
              <a:t>массовая</a:t>
            </a:r>
            <a:r>
              <a:rPr lang="ru-RU" sz="3600" dirty="0" smtClean="0"/>
              <a:t>, </a:t>
            </a:r>
            <a:r>
              <a:rPr lang="ru-RU" sz="3600" dirty="0" smtClean="0"/>
              <a:t>программная</a:t>
            </a:r>
          </a:p>
          <a:p>
            <a:pPr lvl="0">
              <a:buNone/>
            </a:pPr>
            <a:r>
              <a:rPr lang="ru-RU" sz="3600" dirty="0" smtClean="0"/>
              <a:t>выдвигается</a:t>
            </a:r>
            <a:r>
              <a:rPr lang="ru-RU" sz="3600" dirty="0" smtClean="0"/>
              <a:t>, создается, </a:t>
            </a:r>
            <a:r>
              <a:rPr lang="ru-RU" sz="3600" dirty="0" smtClean="0"/>
              <a:t>спонсируется</a:t>
            </a:r>
          </a:p>
          <a:p>
            <a:pPr lvl="0">
              <a:buNone/>
            </a:pPr>
            <a:r>
              <a:rPr lang="ru-RU" sz="3600" dirty="0" smtClean="0"/>
              <a:t>государственный </a:t>
            </a:r>
            <a:r>
              <a:rPr lang="ru-RU" sz="3600" dirty="0" smtClean="0"/>
              <a:t>аппарат в </a:t>
            </a:r>
            <a:r>
              <a:rPr lang="ru-RU" sz="3600" dirty="0" smtClean="0"/>
              <a:t>интересах</a:t>
            </a:r>
          </a:p>
          <a:p>
            <a:pPr lvl="0">
              <a:buNone/>
            </a:pPr>
            <a:r>
              <a:rPr lang="ru-RU" sz="3600" dirty="0" smtClean="0"/>
              <a:t>тех </a:t>
            </a:r>
            <a:r>
              <a:rPr lang="ru-RU" sz="3600" dirty="0" smtClean="0"/>
              <a:t>или иных </a:t>
            </a:r>
            <a:r>
              <a:rPr lang="ru-RU" sz="3600" dirty="0" smtClean="0"/>
              <a:t>лиц</a:t>
            </a:r>
          </a:p>
          <a:p>
            <a:pPr lvl="0">
              <a:buNone/>
            </a:pPr>
            <a:r>
              <a:rPr lang="ru-RU" sz="3600" dirty="0" smtClean="0"/>
              <a:t>объединение</a:t>
            </a: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1295400"/>
          <a:ext cx="8229600" cy="530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6781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 (</a:t>
                      </a:r>
                      <a:r>
                        <a:rPr lang="ru-RU" dirty="0" err="1" smtClean="0"/>
                        <a:t>удов-летворите-льно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Прочитать параграф 7.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Ответить</a:t>
                      </a:r>
                      <a:r>
                        <a:rPr lang="ru-RU" baseline="0" dirty="0" smtClean="0"/>
                        <a:t> на вопросы в конце параграфа 7.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Записать в словарь определения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 (хорошо)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Прочитать параграф 7.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Ответить</a:t>
                      </a:r>
                      <a:r>
                        <a:rPr lang="ru-RU" baseline="0" dirty="0" smtClean="0"/>
                        <a:t> на вопросы в конце параграфа 7.</a:t>
                      </a:r>
                    </a:p>
                    <a:p>
                      <a:r>
                        <a:rPr lang="ru-RU" b="1" dirty="0" smtClean="0"/>
                        <a:t>По выбору: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="0" baseline="0" dirty="0" smtClean="0"/>
                        <a:t>Кроссворд из 10 слов по теме «Политические партии и движения», используя учебник, параграф 7.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="0" baseline="0" dirty="0" smtClean="0"/>
                        <a:t>Рассказать об одной партии согласно схемы «классификации политических партий»</a:t>
                      </a:r>
                      <a:endParaRPr lang="ru-RU" b="0" dirty="0"/>
                    </a:p>
                  </a:txBody>
                  <a:tcPr/>
                </a:tc>
              </a:tr>
              <a:tr h="924560">
                <a:tc>
                  <a:txBody>
                    <a:bodyPr/>
                    <a:lstStyle/>
                    <a:p>
                      <a:r>
                        <a:rPr lang="ru-RU" dirty="0" smtClean="0"/>
                        <a:t>5 (отлично)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Прочитать параграф 7.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Ответить</a:t>
                      </a:r>
                      <a:r>
                        <a:rPr lang="ru-RU" baseline="0" dirty="0" smtClean="0"/>
                        <a:t> на вопросы в конце параграфа 7.</a:t>
                      </a:r>
                    </a:p>
                    <a:p>
                      <a:r>
                        <a:rPr lang="ru-RU" b="1" dirty="0" smtClean="0"/>
                        <a:t>По выбору: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="0" baseline="0" dirty="0" smtClean="0"/>
                        <a:t>Сделать презентацию – рассказ об одной из партии РФ.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="0" baseline="0" dirty="0" smtClean="0"/>
                        <a:t>Эссе «Партия есть организованное общественное мнение» Ш. </a:t>
                      </a:r>
                      <a:r>
                        <a:rPr lang="ru-RU" b="0" baseline="0" dirty="0" err="1" smtClean="0"/>
                        <a:t>Боу</a:t>
                      </a:r>
                      <a:endParaRPr lang="ru-RU" b="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b="0" baseline="0" dirty="0" smtClean="0"/>
                        <a:t>Реферат по теме «Общественные объединения в РФ»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Рефлексия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-</a:t>
            </a:r>
            <a:r>
              <a:rPr lang="ru-RU" sz="4400" dirty="0" smtClean="0"/>
              <a:t>Понравился ли вам урок?</a:t>
            </a:r>
          </a:p>
          <a:p>
            <a:pPr lvl="0"/>
            <a:r>
              <a:rPr lang="ru-RU" sz="4400" dirty="0" smtClean="0"/>
              <a:t>-Как вы себя чувствовали  на уроке?</a:t>
            </a:r>
          </a:p>
          <a:p>
            <a:pPr lvl="0"/>
            <a:r>
              <a:rPr lang="ru-RU" sz="4400" dirty="0" smtClean="0"/>
              <a:t>-Какие трудности у вас возникли по ходу урока?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урока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Политические партии и движения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Классификация партий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Политические системы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54201"/>
          <a:ext cx="8229600" cy="3276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«З» знаем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«Х» </a:t>
                      </a:r>
                    </a:p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хотим узнать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«У» узнали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7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Содержимое 3"/>
          <p:cNvGrpSpPr>
            <a:grpSpLocks noGrp="1"/>
          </p:cNvGrpSpPr>
          <p:nvPr>
            <p:ph idx="1"/>
          </p:nvPr>
        </p:nvGrpSpPr>
        <p:grpSpPr>
          <a:xfrm>
            <a:off x="228670" y="838200"/>
            <a:ext cx="8458130" cy="5486400"/>
            <a:chOff x="93662" y="1341438"/>
            <a:chExt cx="8726488" cy="4248150"/>
          </a:xfrm>
          <a:solidFill>
            <a:schemeClr val="bg1"/>
          </a:solidFill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2987675" y="2943225"/>
              <a:ext cx="3095625" cy="1152525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Партия</a:t>
              </a:r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539750" y="1341438"/>
              <a:ext cx="3455988" cy="1655762"/>
              <a:chOff x="521" y="845"/>
              <a:chExt cx="1815" cy="1043"/>
            </a:xfrm>
            <a:grpFill/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521" y="845"/>
                <a:ext cx="1497" cy="63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  <p:sp>
            <p:nvSpPr>
              <p:cNvPr id="23" name="Line 13"/>
              <p:cNvSpPr>
                <a:spLocks noChangeShapeType="1"/>
              </p:cNvSpPr>
              <p:nvPr/>
            </p:nvSpPr>
            <p:spPr bwMode="auto">
              <a:xfrm flipH="1" flipV="1">
                <a:off x="1746" y="1480"/>
                <a:ext cx="590" cy="40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93662" y="2924175"/>
              <a:ext cx="2894014" cy="1008063"/>
              <a:chOff x="59" y="1842"/>
              <a:chExt cx="1823" cy="635"/>
            </a:xfrm>
            <a:grpFill/>
          </p:grpSpPr>
          <p:sp>
            <p:nvSpPr>
              <p:cNvPr id="20" name="Rectangle 8"/>
              <p:cNvSpPr>
                <a:spLocks noChangeArrowheads="1"/>
              </p:cNvSpPr>
              <p:nvPr/>
            </p:nvSpPr>
            <p:spPr bwMode="auto">
              <a:xfrm>
                <a:off x="59" y="1842"/>
                <a:ext cx="1596" cy="63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 flipH="1">
                <a:off x="1655" y="2160"/>
                <a:ext cx="227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395288" y="3860800"/>
              <a:ext cx="2881312" cy="1728788"/>
              <a:chOff x="431" y="2432"/>
              <a:chExt cx="1633" cy="1089"/>
            </a:xfrm>
            <a:grpFill/>
          </p:grpSpPr>
          <p:sp>
            <p:nvSpPr>
              <p:cNvPr id="18" name="Rectangle 10"/>
              <p:cNvSpPr>
                <a:spLocks noChangeArrowheads="1"/>
              </p:cNvSpPr>
              <p:nvPr/>
            </p:nvSpPr>
            <p:spPr bwMode="auto">
              <a:xfrm>
                <a:off x="431" y="2886"/>
                <a:ext cx="1497" cy="63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flipH="1">
                <a:off x="1610" y="2432"/>
                <a:ext cx="454" cy="454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  <p:grpSp>
          <p:nvGrpSpPr>
            <p:cNvPr id="9" name="Group 21"/>
            <p:cNvGrpSpPr>
              <a:grpSpLocks/>
            </p:cNvGrpSpPr>
            <p:nvPr/>
          </p:nvGrpSpPr>
          <p:grpSpPr bwMode="auto">
            <a:xfrm>
              <a:off x="5148265" y="1341438"/>
              <a:ext cx="2736851" cy="1655762"/>
              <a:chOff x="3243" y="845"/>
              <a:chExt cx="1724" cy="1043"/>
            </a:xfrm>
            <a:grpFill/>
          </p:grpSpPr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3470" y="845"/>
                <a:ext cx="1497" cy="63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  <p:sp>
            <p:nvSpPr>
              <p:cNvPr id="17" name="Line 16"/>
              <p:cNvSpPr>
                <a:spLocks noChangeShapeType="1"/>
              </p:cNvSpPr>
              <p:nvPr/>
            </p:nvSpPr>
            <p:spPr bwMode="auto">
              <a:xfrm flipV="1">
                <a:off x="3243" y="1480"/>
                <a:ext cx="453" cy="40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  <p:grpSp>
          <p:nvGrpSpPr>
            <p:cNvPr id="10" name="Group 23"/>
            <p:cNvGrpSpPr>
              <a:grpSpLocks/>
            </p:cNvGrpSpPr>
            <p:nvPr/>
          </p:nvGrpSpPr>
          <p:grpSpPr bwMode="auto">
            <a:xfrm>
              <a:off x="6084888" y="2924175"/>
              <a:ext cx="2735262" cy="1008063"/>
              <a:chOff x="3833" y="1842"/>
              <a:chExt cx="1723" cy="635"/>
            </a:xfrm>
            <a:grpFill/>
          </p:grpSpPr>
          <p:sp>
            <p:nvSpPr>
              <p:cNvPr id="14" name="Rectangle 9"/>
              <p:cNvSpPr>
                <a:spLocks noChangeArrowheads="1"/>
              </p:cNvSpPr>
              <p:nvPr/>
            </p:nvSpPr>
            <p:spPr bwMode="auto">
              <a:xfrm>
                <a:off x="4059" y="1842"/>
                <a:ext cx="1497" cy="63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  <p:sp>
            <p:nvSpPr>
              <p:cNvPr id="15" name="Line 17"/>
              <p:cNvSpPr>
                <a:spLocks noChangeShapeType="1"/>
              </p:cNvSpPr>
              <p:nvPr/>
            </p:nvSpPr>
            <p:spPr bwMode="auto">
              <a:xfrm>
                <a:off x="3833" y="2205"/>
                <a:ext cx="226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  <p:grpSp>
          <p:nvGrpSpPr>
            <p:cNvPr id="11" name="Group 25"/>
            <p:cNvGrpSpPr>
              <a:grpSpLocks/>
            </p:cNvGrpSpPr>
            <p:nvPr/>
          </p:nvGrpSpPr>
          <p:grpSpPr bwMode="auto">
            <a:xfrm>
              <a:off x="5795963" y="3860800"/>
              <a:ext cx="3024187" cy="1655763"/>
              <a:chOff x="3651" y="2432"/>
              <a:chExt cx="1905" cy="1043"/>
            </a:xfrm>
            <a:grpFill/>
          </p:grpSpPr>
          <p:sp>
            <p:nvSpPr>
              <p:cNvPr id="12" name="Rectangle 12"/>
              <p:cNvSpPr>
                <a:spLocks noChangeArrowheads="1"/>
              </p:cNvSpPr>
              <p:nvPr/>
            </p:nvSpPr>
            <p:spPr bwMode="auto">
              <a:xfrm>
                <a:off x="3923" y="2840"/>
                <a:ext cx="1633" cy="63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  <p:sp>
            <p:nvSpPr>
              <p:cNvPr id="13" name="Line 19"/>
              <p:cNvSpPr>
                <a:spLocks noChangeShapeType="1"/>
              </p:cNvSpPr>
              <p:nvPr/>
            </p:nvSpPr>
            <p:spPr bwMode="auto">
              <a:xfrm>
                <a:off x="3651" y="2432"/>
                <a:ext cx="499" cy="40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одержимое 3"/>
          <p:cNvGrpSpPr>
            <a:grpSpLocks noGrp="1"/>
          </p:cNvGrpSpPr>
          <p:nvPr>
            <p:ph idx="1"/>
          </p:nvPr>
        </p:nvGrpSpPr>
        <p:grpSpPr>
          <a:xfrm>
            <a:off x="228670" y="838200"/>
            <a:ext cx="8458130" cy="5486400"/>
            <a:chOff x="93662" y="1341438"/>
            <a:chExt cx="8726488" cy="4248150"/>
          </a:xfrm>
          <a:solidFill>
            <a:schemeClr val="bg1"/>
          </a:solidFill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2987675" y="2943225"/>
              <a:ext cx="3095625" cy="1152525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Партия</a:t>
              </a: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539750" y="1341438"/>
              <a:ext cx="3455988" cy="1655762"/>
              <a:chOff x="521" y="845"/>
              <a:chExt cx="1815" cy="1043"/>
            </a:xfrm>
            <a:grpFill/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521" y="845"/>
                <a:ext cx="1497" cy="63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Длительное по времени </a:t>
                </a:r>
              </a:p>
              <a:p>
                <a:pPr algn="ctr"/>
                <a:r>
                  <a:rPr lang="ru-RU" b="1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объединение </a:t>
                </a:r>
              </a:p>
              <a:p>
                <a:pPr algn="ctr"/>
                <a:r>
                  <a:rPr lang="ru-RU" b="1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участников</a:t>
                </a:r>
              </a:p>
            </p:txBody>
          </p:sp>
          <p:sp>
            <p:nvSpPr>
              <p:cNvPr id="23" name="Line 13"/>
              <p:cNvSpPr>
                <a:spLocks noChangeShapeType="1"/>
              </p:cNvSpPr>
              <p:nvPr/>
            </p:nvSpPr>
            <p:spPr bwMode="auto">
              <a:xfrm flipH="1" flipV="1">
                <a:off x="1746" y="1480"/>
                <a:ext cx="590" cy="40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93662" y="2924175"/>
              <a:ext cx="2894014" cy="1008063"/>
              <a:chOff x="59" y="1842"/>
              <a:chExt cx="1823" cy="635"/>
            </a:xfrm>
            <a:grpFill/>
          </p:grpSpPr>
          <p:sp>
            <p:nvSpPr>
              <p:cNvPr id="20" name="Rectangle 8"/>
              <p:cNvSpPr>
                <a:spLocks noChangeArrowheads="1"/>
              </p:cNvSpPr>
              <p:nvPr/>
            </p:nvSpPr>
            <p:spPr bwMode="auto">
              <a:xfrm>
                <a:off x="59" y="1842"/>
                <a:ext cx="1596" cy="63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Наличие устойчивых </a:t>
                </a:r>
              </a:p>
              <a:p>
                <a:pPr algn="ctr"/>
                <a:r>
                  <a:rPr lang="ru-RU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местных организаций</a:t>
                </a:r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 flipH="1">
                <a:off x="1655" y="2160"/>
                <a:ext cx="227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395288" y="3860800"/>
              <a:ext cx="2881312" cy="1728788"/>
              <a:chOff x="431" y="2432"/>
              <a:chExt cx="1633" cy="1089"/>
            </a:xfrm>
            <a:grpFill/>
          </p:grpSpPr>
          <p:sp>
            <p:nvSpPr>
              <p:cNvPr id="18" name="Rectangle 10"/>
              <p:cNvSpPr>
                <a:spLocks noChangeArrowheads="1"/>
              </p:cNvSpPr>
              <p:nvPr/>
            </p:nvSpPr>
            <p:spPr bwMode="auto">
              <a:xfrm>
                <a:off x="431" y="2886"/>
                <a:ext cx="1497" cy="63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Цель – завоевание</a:t>
                </a:r>
              </a:p>
              <a:p>
                <a:pPr algn="ctr"/>
                <a:r>
                  <a:rPr lang="ru-RU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 и </a:t>
                </a:r>
              </a:p>
              <a:p>
                <a:pPr algn="ctr"/>
                <a:r>
                  <a:rPr lang="ru-RU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осуществление власти</a:t>
                </a:r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flipH="1">
                <a:off x="1610" y="2432"/>
                <a:ext cx="454" cy="454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5148265" y="1341438"/>
              <a:ext cx="2736851" cy="1655762"/>
              <a:chOff x="3243" y="845"/>
              <a:chExt cx="1724" cy="1043"/>
            </a:xfrm>
            <a:grpFill/>
          </p:grpSpPr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3470" y="845"/>
                <a:ext cx="1497" cy="63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Формализованная </a:t>
                </a:r>
              </a:p>
              <a:p>
                <a:pPr algn="ctr"/>
                <a:r>
                  <a:rPr lang="ru-RU" b="1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внутренняя </a:t>
                </a:r>
              </a:p>
              <a:p>
                <a:pPr algn="ctr"/>
                <a:r>
                  <a:rPr lang="ru-RU" b="1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организация</a:t>
                </a:r>
              </a:p>
            </p:txBody>
          </p:sp>
          <p:sp>
            <p:nvSpPr>
              <p:cNvPr id="17" name="Line 16"/>
              <p:cNvSpPr>
                <a:spLocks noChangeShapeType="1"/>
              </p:cNvSpPr>
              <p:nvPr/>
            </p:nvSpPr>
            <p:spPr bwMode="auto">
              <a:xfrm flipV="1">
                <a:off x="3243" y="1480"/>
                <a:ext cx="453" cy="40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6084888" y="2924175"/>
              <a:ext cx="2735262" cy="1008063"/>
              <a:chOff x="3833" y="1842"/>
              <a:chExt cx="1723" cy="635"/>
            </a:xfrm>
            <a:grpFill/>
          </p:grpSpPr>
          <p:sp>
            <p:nvSpPr>
              <p:cNvPr id="14" name="Rectangle 9"/>
              <p:cNvSpPr>
                <a:spLocks noChangeArrowheads="1"/>
              </p:cNvSpPr>
              <p:nvPr/>
            </p:nvSpPr>
            <p:spPr bwMode="auto">
              <a:xfrm>
                <a:off x="4059" y="1842"/>
                <a:ext cx="1497" cy="63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Определенная </a:t>
                </a:r>
              </a:p>
              <a:p>
                <a:pPr algn="ctr"/>
                <a:r>
                  <a:rPr lang="ru-RU" b="1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идеологическая </a:t>
                </a:r>
              </a:p>
              <a:p>
                <a:pPr algn="ctr"/>
                <a:r>
                  <a:rPr lang="ru-RU" b="1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направленность</a:t>
                </a:r>
              </a:p>
            </p:txBody>
          </p:sp>
          <p:sp>
            <p:nvSpPr>
              <p:cNvPr id="15" name="Line 17"/>
              <p:cNvSpPr>
                <a:spLocks noChangeShapeType="1"/>
              </p:cNvSpPr>
              <p:nvPr/>
            </p:nvSpPr>
            <p:spPr bwMode="auto">
              <a:xfrm>
                <a:off x="3833" y="2205"/>
                <a:ext cx="226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5795963" y="3860800"/>
              <a:ext cx="2808287" cy="1655763"/>
              <a:chOff x="3651" y="2432"/>
              <a:chExt cx="1769" cy="1043"/>
            </a:xfrm>
            <a:grpFill/>
          </p:grpSpPr>
          <p:sp>
            <p:nvSpPr>
              <p:cNvPr id="12" name="Rectangle 12"/>
              <p:cNvSpPr>
                <a:spLocks noChangeArrowheads="1"/>
              </p:cNvSpPr>
              <p:nvPr/>
            </p:nvSpPr>
            <p:spPr bwMode="auto">
              <a:xfrm>
                <a:off x="3923" y="2840"/>
                <a:ext cx="1497" cy="63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Обеспечение </a:t>
                </a:r>
              </a:p>
              <a:p>
                <a:pPr algn="ctr"/>
                <a:r>
                  <a:rPr lang="ru-RU" b="1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народной поддержки</a:t>
                </a:r>
              </a:p>
            </p:txBody>
          </p:sp>
          <p:sp>
            <p:nvSpPr>
              <p:cNvPr id="13" name="Line 19"/>
              <p:cNvSpPr>
                <a:spLocks noChangeShapeType="1"/>
              </p:cNvSpPr>
              <p:nvPr/>
            </p:nvSpPr>
            <p:spPr bwMode="auto">
              <a:xfrm>
                <a:off x="3651" y="2432"/>
                <a:ext cx="499" cy="40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одержимое 3"/>
          <p:cNvGrpSpPr>
            <a:grpSpLocks noGrp="1"/>
          </p:cNvGrpSpPr>
          <p:nvPr>
            <p:ph idx="1"/>
          </p:nvPr>
        </p:nvGrpSpPr>
        <p:grpSpPr>
          <a:xfrm>
            <a:off x="228670" y="838200"/>
            <a:ext cx="8458130" cy="5486400"/>
            <a:chOff x="93662" y="1341438"/>
            <a:chExt cx="8726488" cy="4248150"/>
          </a:xfrm>
          <a:solidFill>
            <a:schemeClr val="bg1"/>
          </a:solidFill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3002443" y="2934494"/>
              <a:ext cx="3095625" cy="1152525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Общественно –</a:t>
              </a:r>
            </a:p>
            <a:p>
              <a:pPr algn="ctr"/>
              <a:r>
                <a:rPr lang="ru-RU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политические движения</a:t>
              </a:r>
              <a:endPara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539750" y="1341438"/>
              <a:ext cx="3455988" cy="1655762"/>
              <a:chOff x="521" y="845"/>
              <a:chExt cx="1815" cy="1043"/>
            </a:xfrm>
            <a:grpFill/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521" y="845"/>
                <a:ext cx="1497" cy="63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  <p:sp>
            <p:nvSpPr>
              <p:cNvPr id="23" name="Line 13"/>
              <p:cNvSpPr>
                <a:spLocks noChangeShapeType="1"/>
              </p:cNvSpPr>
              <p:nvPr/>
            </p:nvSpPr>
            <p:spPr bwMode="auto">
              <a:xfrm flipH="1" flipV="1">
                <a:off x="1746" y="1480"/>
                <a:ext cx="590" cy="40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93662" y="2924175"/>
              <a:ext cx="2894014" cy="1008063"/>
              <a:chOff x="59" y="1842"/>
              <a:chExt cx="1823" cy="635"/>
            </a:xfrm>
            <a:grpFill/>
          </p:grpSpPr>
          <p:sp>
            <p:nvSpPr>
              <p:cNvPr id="20" name="Rectangle 8"/>
              <p:cNvSpPr>
                <a:spLocks noChangeArrowheads="1"/>
              </p:cNvSpPr>
              <p:nvPr/>
            </p:nvSpPr>
            <p:spPr bwMode="auto">
              <a:xfrm>
                <a:off x="59" y="1842"/>
                <a:ext cx="1596" cy="63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 flipH="1">
                <a:off x="1655" y="2160"/>
                <a:ext cx="227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395288" y="3860800"/>
              <a:ext cx="2881312" cy="1728788"/>
              <a:chOff x="431" y="2432"/>
              <a:chExt cx="1633" cy="1089"/>
            </a:xfrm>
            <a:grpFill/>
          </p:grpSpPr>
          <p:sp>
            <p:nvSpPr>
              <p:cNvPr id="18" name="Rectangle 10"/>
              <p:cNvSpPr>
                <a:spLocks noChangeArrowheads="1"/>
              </p:cNvSpPr>
              <p:nvPr/>
            </p:nvSpPr>
            <p:spPr bwMode="auto">
              <a:xfrm>
                <a:off x="431" y="2886"/>
                <a:ext cx="1497" cy="63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flipH="1">
                <a:off x="1610" y="2432"/>
                <a:ext cx="454" cy="454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5148265" y="1341438"/>
              <a:ext cx="2736851" cy="1655762"/>
              <a:chOff x="3243" y="845"/>
              <a:chExt cx="1724" cy="1043"/>
            </a:xfrm>
            <a:grpFill/>
          </p:grpSpPr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3470" y="845"/>
                <a:ext cx="1497" cy="63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  <p:sp>
            <p:nvSpPr>
              <p:cNvPr id="17" name="Line 16"/>
              <p:cNvSpPr>
                <a:spLocks noChangeShapeType="1"/>
              </p:cNvSpPr>
              <p:nvPr/>
            </p:nvSpPr>
            <p:spPr bwMode="auto">
              <a:xfrm flipV="1">
                <a:off x="3243" y="1480"/>
                <a:ext cx="453" cy="40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6084888" y="2924175"/>
              <a:ext cx="2735262" cy="1008063"/>
              <a:chOff x="3833" y="1842"/>
              <a:chExt cx="1723" cy="635"/>
            </a:xfrm>
            <a:grpFill/>
          </p:grpSpPr>
          <p:sp>
            <p:nvSpPr>
              <p:cNvPr id="14" name="Rectangle 9"/>
              <p:cNvSpPr>
                <a:spLocks noChangeArrowheads="1"/>
              </p:cNvSpPr>
              <p:nvPr/>
            </p:nvSpPr>
            <p:spPr bwMode="auto">
              <a:xfrm>
                <a:off x="4059" y="1842"/>
                <a:ext cx="1497" cy="63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  <p:sp>
            <p:nvSpPr>
              <p:cNvPr id="15" name="Line 17"/>
              <p:cNvSpPr>
                <a:spLocks noChangeShapeType="1"/>
              </p:cNvSpPr>
              <p:nvPr/>
            </p:nvSpPr>
            <p:spPr bwMode="auto">
              <a:xfrm>
                <a:off x="3833" y="2205"/>
                <a:ext cx="226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5795963" y="3860800"/>
              <a:ext cx="3024187" cy="1655763"/>
              <a:chOff x="3651" y="2432"/>
              <a:chExt cx="1905" cy="1043"/>
            </a:xfrm>
            <a:grpFill/>
          </p:grpSpPr>
          <p:sp>
            <p:nvSpPr>
              <p:cNvPr id="12" name="Rectangle 12"/>
              <p:cNvSpPr>
                <a:spLocks noChangeArrowheads="1"/>
              </p:cNvSpPr>
              <p:nvPr/>
            </p:nvSpPr>
            <p:spPr bwMode="auto">
              <a:xfrm>
                <a:off x="3923" y="2840"/>
                <a:ext cx="1633" cy="63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  <p:sp>
            <p:nvSpPr>
              <p:cNvPr id="13" name="Line 19"/>
              <p:cNvSpPr>
                <a:spLocks noChangeShapeType="1"/>
              </p:cNvSpPr>
              <p:nvPr/>
            </p:nvSpPr>
            <p:spPr bwMode="auto">
              <a:xfrm>
                <a:off x="3651" y="2432"/>
                <a:ext cx="499" cy="40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одержимое 3"/>
          <p:cNvGrpSpPr>
            <a:grpSpLocks noGrp="1"/>
          </p:cNvGrpSpPr>
          <p:nvPr>
            <p:ph idx="1"/>
          </p:nvPr>
        </p:nvGrpSpPr>
        <p:grpSpPr>
          <a:xfrm>
            <a:off x="151736" y="608575"/>
            <a:ext cx="8839723" cy="5716025"/>
            <a:chOff x="14287" y="1163638"/>
            <a:chExt cx="9120188" cy="4425950"/>
          </a:xfrm>
          <a:solidFill>
            <a:schemeClr val="bg1"/>
          </a:solidFill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2987675" y="2943225"/>
              <a:ext cx="3095625" cy="1152525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Общественно – </a:t>
              </a:r>
            </a:p>
            <a:p>
              <a:pPr algn="ctr"/>
              <a:r>
                <a:rPr lang="ru-RU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п</a:t>
              </a:r>
              <a:r>
                <a:rPr lang="ru-RU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олитические движения</a:t>
              </a:r>
              <a:endPara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539750" y="1163638"/>
              <a:ext cx="3455988" cy="1833562"/>
              <a:chOff x="521" y="733"/>
              <a:chExt cx="1815" cy="1155"/>
            </a:xfrm>
            <a:grpFill/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521" y="733"/>
                <a:ext cx="1497" cy="747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Объединяет </a:t>
                </a:r>
              </a:p>
              <a:p>
                <a:pPr algn="ctr"/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п</a:t>
                </a:r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редставителей </a:t>
                </a:r>
              </a:p>
              <a:p>
                <a:pPr algn="ctr"/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различных</a:t>
                </a:r>
              </a:p>
              <a:p>
                <a:pPr algn="ctr"/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социальных,</a:t>
                </a:r>
              </a:p>
              <a:p>
                <a:pPr algn="ctr"/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 идеологических групп</a:t>
                </a:r>
                <a:endParaRPr lang="ru-RU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  <p:sp>
            <p:nvSpPr>
              <p:cNvPr id="23" name="Line 13"/>
              <p:cNvSpPr>
                <a:spLocks noChangeShapeType="1"/>
              </p:cNvSpPr>
              <p:nvPr/>
            </p:nvSpPr>
            <p:spPr bwMode="auto">
              <a:xfrm flipH="1" flipV="1">
                <a:off x="1746" y="1480"/>
                <a:ext cx="590" cy="40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14287" y="2924175"/>
              <a:ext cx="2973389" cy="1008063"/>
              <a:chOff x="9" y="1842"/>
              <a:chExt cx="1873" cy="635"/>
            </a:xfrm>
            <a:grpFill/>
          </p:grpSpPr>
          <p:sp>
            <p:nvSpPr>
              <p:cNvPr id="20" name="Rectangle 8"/>
              <p:cNvSpPr>
                <a:spLocks noChangeArrowheads="1"/>
              </p:cNvSpPr>
              <p:nvPr/>
            </p:nvSpPr>
            <p:spPr bwMode="auto">
              <a:xfrm>
                <a:off x="9" y="1842"/>
                <a:ext cx="1646" cy="63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Добиваются решения</a:t>
                </a:r>
              </a:p>
              <a:p>
                <a:pPr algn="ctr"/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к</a:t>
                </a:r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акой – либо одной</a:t>
                </a:r>
              </a:p>
              <a:p>
                <a:pPr algn="ctr"/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 крупной проблемы</a:t>
                </a:r>
                <a:endParaRPr lang="ru-RU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 flipH="1">
                <a:off x="1655" y="2160"/>
                <a:ext cx="227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395288" y="3860800"/>
              <a:ext cx="2881312" cy="1728788"/>
              <a:chOff x="431" y="2432"/>
              <a:chExt cx="1633" cy="1089"/>
            </a:xfrm>
            <a:grpFill/>
          </p:grpSpPr>
          <p:sp>
            <p:nvSpPr>
              <p:cNvPr id="18" name="Rectangle 10"/>
              <p:cNvSpPr>
                <a:spLocks noChangeArrowheads="1"/>
              </p:cNvSpPr>
              <p:nvPr/>
            </p:nvSpPr>
            <p:spPr bwMode="auto">
              <a:xfrm>
                <a:off x="431" y="2886"/>
                <a:ext cx="1497" cy="63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Не столь </a:t>
                </a:r>
              </a:p>
              <a:p>
                <a:pPr algn="ctr"/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долговременны</a:t>
                </a:r>
                <a:endParaRPr lang="ru-RU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flipH="1">
                <a:off x="1610" y="2432"/>
                <a:ext cx="454" cy="454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5148265" y="1223963"/>
              <a:ext cx="2736851" cy="1773237"/>
              <a:chOff x="3243" y="771"/>
              <a:chExt cx="1724" cy="1117"/>
            </a:xfrm>
            <a:grpFill/>
          </p:grpSpPr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3377" y="771"/>
                <a:ext cx="1590" cy="70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Участники не хотят</a:t>
                </a:r>
              </a:p>
              <a:p>
                <a:pPr algn="ctr"/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о</a:t>
                </a:r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граничивать себя</a:t>
                </a:r>
              </a:p>
              <a:p>
                <a:pPr algn="ctr"/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у</a:t>
                </a:r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стоявшимися </a:t>
                </a:r>
              </a:p>
              <a:p>
                <a:pPr algn="ctr"/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нормами</a:t>
                </a:r>
              </a:p>
              <a:p>
                <a:pPr algn="ctr"/>
                <a:endParaRPr lang="ru-RU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  <p:sp>
            <p:nvSpPr>
              <p:cNvPr id="17" name="Line 16"/>
              <p:cNvSpPr>
                <a:spLocks noChangeShapeType="1"/>
              </p:cNvSpPr>
              <p:nvPr/>
            </p:nvSpPr>
            <p:spPr bwMode="auto">
              <a:xfrm flipV="1">
                <a:off x="3243" y="1480"/>
                <a:ext cx="453" cy="40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6084887" y="2924175"/>
              <a:ext cx="2971799" cy="1008063"/>
              <a:chOff x="3833" y="1842"/>
              <a:chExt cx="1872" cy="635"/>
            </a:xfrm>
            <a:grpFill/>
          </p:grpSpPr>
          <p:sp>
            <p:nvSpPr>
              <p:cNvPr id="14" name="Rectangle 9"/>
              <p:cNvSpPr>
                <a:spLocks noChangeArrowheads="1"/>
              </p:cNvSpPr>
              <p:nvPr/>
            </p:nvSpPr>
            <p:spPr bwMode="auto">
              <a:xfrm>
                <a:off x="4059" y="1842"/>
                <a:ext cx="1646" cy="63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Ядром являются </a:t>
                </a:r>
              </a:p>
              <a:p>
                <a:pPr algn="ctr"/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и</a:t>
                </a:r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нициативные</a:t>
                </a:r>
              </a:p>
              <a:p>
                <a:pPr algn="ctr"/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 группы, </a:t>
                </a:r>
              </a:p>
              <a:p>
                <a:pPr algn="ctr"/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к</a:t>
                </a:r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лубы, союзы</a:t>
                </a:r>
                <a:endParaRPr lang="ru-RU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  <p:sp>
            <p:nvSpPr>
              <p:cNvPr id="15" name="Line 17"/>
              <p:cNvSpPr>
                <a:spLocks noChangeShapeType="1"/>
              </p:cNvSpPr>
              <p:nvPr/>
            </p:nvSpPr>
            <p:spPr bwMode="auto">
              <a:xfrm>
                <a:off x="3833" y="2205"/>
                <a:ext cx="226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5795963" y="3860800"/>
              <a:ext cx="3338512" cy="1655763"/>
              <a:chOff x="3651" y="2432"/>
              <a:chExt cx="2103" cy="1043"/>
            </a:xfrm>
            <a:grpFill/>
          </p:grpSpPr>
          <p:sp>
            <p:nvSpPr>
              <p:cNvPr id="12" name="Rectangle 12"/>
              <p:cNvSpPr>
                <a:spLocks noChangeArrowheads="1"/>
              </p:cNvSpPr>
              <p:nvPr/>
            </p:nvSpPr>
            <p:spPr bwMode="auto">
              <a:xfrm>
                <a:off x="3724" y="2840"/>
                <a:ext cx="2030" cy="63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Отсутствует</a:t>
                </a:r>
              </a:p>
              <a:p>
                <a:pPr algn="ctr"/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 формальная внутренняя</a:t>
                </a:r>
              </a:p>
              <a:p>
                <a:pPr algn="ctr"/>
                <a:r>
                  <a:rPr lang="ru-RU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иерархия</a:t>
                </a:r>
                <a:endParaRPr lang="ru-RU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  <p:sp>
            <p:nvSpPr>
              <p:cNvPr id="13" name="Line 19"/>
              <p:cNvSpPr>
                <a:spLocks noChangeShapeType="1"/>
              </p:cNvSpPr>
              <p:nvPr/>
            </p:nvSpPr>
            <p:spPr bwMode="auto">
              <a:xfrm>
                <a:off x="3651" y="2432"/>
                <a:ext cx="499" cy="40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b="1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5800" y="762000"/>
          <a:ext cx="7848600" cy="44239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4300"/>
                <a:gridCol w="3924300"/>
              </a:tblGrid>
              <a:tr h="62048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Отличия политических</a:t>
                      </a:r>
                      <a:r>
                        <a:rPr lang="ru-RU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партий от других объединений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0486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Политические</a:t>
                      </a:r>
                      <a:r>
                        <a:rPr lang="ru-RU" sz="20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партии</a:t>
                      </a:r>
                      <a:endParaRPr lang="ru-RU" sz="2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Общественные</a:t>
                      </a:r>
                      <a:r>
                        <a:rPr lang="ru-RU" sz="20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объединения и движения</a:t>
                      </a:r>
                      <a:endParaRPr lang="ru-RU" sz="2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204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4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04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4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4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457200"/>
          <a:ext cx="8610600" cy="582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120"/>
                <a:gridCol w="1722120"/>
                <a:gridCol w="1722120"/>
                <a:gridCol w="1722120"/>
                <a:gridCol w="172212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Политические партии РФ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Лидер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Идеология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образо-вания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Числен-ность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КПРФ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1993 г.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157 тысяч человек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ЛДПР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1990 г.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146 тысяч человек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Справед-ливая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Россия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2006 г.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500 тысяч человек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Единая Россия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2001 г.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740 тысяч человек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Патриоты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России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Июль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83 тысячи человек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465</Words>
  <PresentationFormat>Экран (4:3)</PresentationFormat>
  <Paragraphs>182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Политические партии и движения</vt:lpstr>
      <vt:lpstr>План урока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Классификация политических партий</vt:lpstr>
      <vt:lpstr>Ответы к тесту:</vt:lpstr>
      <vt:lpstr>Синвквейн</vt:lpstr>
      <vt:lpstr>Домашнее задание</vt:lpstr>
      <vt:lpstr>Рефлексия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Политические партии и движения</dc:title>
  <dc:creator>Ноутбук</dc:creator>
  <cp:lastModifiedBy>Ноутбук</cp:lastModifiedBy>
  <cp:revision>5</cp:revision>
  <dcterms:created xsi:type="dcterms:W3CDTF">2014-04-06T09:14:58Z</dcterms:created>
  <dcterms:modified xsi:type="dcterms:W3CDTF">2014-04-06T10:04:01Z</dcterms:modified>
</cp:coreProperties>
</file>