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1" r:id="rId3"/>
    <p:sldId id="262" r:id="rId4"/>
    <p:sldId id="257" r:id="rId5"/>
    <p:sldId id="259" r:id="rId6"/>
    <p:sldId id="260" r:id="rId7"/>
    <p:sldId id="263" r:id="rId8"/>
    <p:sldId id="264" r:id="rId9"/>
    <p:sldId id="270" r:id="rId10"/>
    <p:sldId id="265" r:id="rId11"/>
    <p:sldId id="287" r:id="rId12"/>
    <p:sldId id="290" r:id="rId13"/>
    <p:sldId id="291" r:id="rId14"/>
    <p:sldId id="285" r:id="rId15"/>
    <p:sldId id="29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C340-8EE7-4D4C-98A1-CEA77EBF27F3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4E21507-E653-461D-A843-477C4DB9C4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C340-8EE7-4D4C-98A1-CEA77EBF27F3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21507-E653-461D-A843-477C4DB9C4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C340-8EE7-4D4C-98A1-CEA77EBF27F3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21507-E653-461D-A843-477C4DB9C4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C340-8EE7-4D4C-98A1-CEA77EBF27F3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4E21507-E653-461D-A843-477C4DB9C4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C340-8EE7-4D4C-98A1-CEA77EBF27F3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21507-E653-461D-A843-477C4DB9C42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C340-8EE7-4D4C-98A1-CEA77EBF27F3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21507-E653-461D-A843-477C4DB9C4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C340-8EE7-4D4C-98A1-CEA77EBF27F3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4E21507-E653-461D-A843-477C4DB9C42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C340-8EE7-4D4C-98A1-CEA77EBF27F3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21507-E653-461D-A843-477C4DB9C4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C340-8EE7-4D4C-98A1-CEA77EBF27F3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21507-E653-461D-A843-477C4DB9C4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C340-8EE7-4D4C-98A1-CEA77EBF27F3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21507-E653-461D-A843-477C4DB9C4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C340-8EE7-4D4C-98A1-CEA77EBF27F3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21507-E653-461D-A843-477C4DB9C42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33FC340-8EE7-4D4C-98A1-CEA77EBF27F3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4E21507-E653-461D-A843-477C4DB9C42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3%D1%80%D0%B5%D1%87%D0%B5%D1%81%D0%BA%D0%B8%D0%B9_%D1%8F%D0%B7%D1%8B%D0%B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Проект педагогического совета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 smtClean="0"/>
              <a:t>Тема. </a:t>
            </a:r>
          </a:p>
          <a:p>
            <a:pPr marL="137160" indent="0" algn="ctr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Использование современных образовательных технологий –  </a:t>
            </a:r>
          </a:p>
          <a:p>
            <a:pPr marL="137160" indent="0" algn="ctr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залог успешного </a:t>
            </a:r>
            <a:r>
              <a:rPr lang="ru-RU" sz="4000" b="1" dirty="0" smtClean="0">
                <a:solidFill>
                  <a:srgbClr val="FF0000"/>
                </a:solidFill>
              </a:rPr>
              <a:t>обучения</a:t>
            </a:r>
          </a:p>
          <a:p>
            <a:pPr marL="137160" indent="0" algn="ctr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Авторы: </a:t>
            </a:r>
          </a:p>
          <a:p>
            <a:pPr marL="137160" indent="0" algn="ctr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Лакушина Оксана Евгеньевна, учитель географии</a:t>
            </a:r>
          </a:p>
          <a:p>
            <a:pPr marL="137160" indent="0" algn="ctr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Сорокина Ирина Алексеевна, учитель русского языка и литературы</a:t>
            </a:r>
          </a:p>
          <a:p>
            <a:pPr marL="137160" indent="0" algn="ctr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Янченко Ольга Сергеевна, учитель </a:t>
            </a:r>
            <a:r>
              <a:rPr lang="ru-RU" sz="2000" b="1" smtClean="0">
                <a:solidFill>
                  <a:srgbClr val="002060"/>
                </a:solidFill>
              </a:rPr>
              <a:t>начальных классов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marL="137160" indent="0" algn="ctr">
              <a:buNone/>
            </a:pP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7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Глоссарий: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ru-RU" sz="2000" b="1" dirty="0">
                <a:cs typeface="Times New Roman" pitchFamily="18" charset="0"/>
              </a:rPr>
              <a:t>Технология</a:t>
            </a:r>
            <a:r>
              <a:rPr lang="ru-RU" sz="2000" dirty="0">
                <a:cs typeface="Times New Roman" pitchFamily="18" charset="0"/>
              </a:rPr>
              <a:t> (от </a:t>
            </a:r>
            <a:r>
              <a:rPr lang="ru-RU" sz="2000" dirty="0">
                <a:cs typeface="Times New Roman" pitchFamily="18" charset="0"/>
                <a:hlinkClick r:id="rId2" action="ppaction://hlinkfile" tooltip="Греческий язык"/>
              </a:rPr>
              <a:t>греч.</a:t>
            </a:r>
            <a:r>
              <a:rPr lang="ru-RU" sz="2000" dirty="0">
                <a:cs typeface="Times New Roman" pitchFamily="18" charset="0"/>
              </a:rPr>
              <a:t> - способ производства) — комплекс организационных мер, операций и приемов, направленных на изготовление изделия с номинальным качеством и оптимальными затратами, и обусловленных текущим уровнем развития науки, техники и общества в целом.</a:t>
            </a:r>
            <a:br>
              <a:rPr lang="ru-RU" sz="2000" dirty="0">
                <a:cs typeface="Times New Roman" pitchFamily="18" charset="0"/>
              </a:rPr>
            </a:br>
            <a:r>
              <a:rPr lang="ru-RU" sz="2000" b="1" dirty="0" smtClean="0"/>
              <a:t>Педагогическая </a:t>
            </a:r>
            <a:r>
              <a:rPr lang="ru-RU" sz="2000" b="1" dirty="0"/>
              <a:t>технология </a:t>
            </a:r>
            <a:r>
              <a:rPr lang="ru-RU" sz="2000" dirty="0"/>
              <a:t>- это продуманная во всех деталях модель совместной педагогической деятельности по проектированию, организации и проведению учебного процесса с безусловным обеспечением комфортных условий для учащихся и учителя </a:t>
            </a:r>
            <a:endParaRPr lang="ru-RU" sz="2000" dirty="0" smtClean="0"/>
          </a:p>
          <a:p>
            <a:pPr marL="0" lvl="0" indent="0" algn="r">
              <a:buNone/>
            </a:pPr>
            <a:r>
              <a:rPr lang="ru-RU" sz="2000" dirty="0" smtClean="0"/>
              <a:t>(</a:t>
            </a:r>
            <a:r>
              <a:rPr lang="ru-RU" sz="2000" dirty="0"/>
              <a:t>В. М. Монахов</a:t>
            </a:r>
            <a:r>
              <a:rPr lang="ru-RU" sz="2000" dirty="0" smtClean="0"/>
              <a:t>).</a:t>
            </a:r>
          </a:p>
          <a:p>
            <a:pPr marL="0" indent="0">
              <a:buNone/>
            </a:pPr>
            <a:r>
              <a:rPr lang="ru-RU" sz="2000" b="1" dirty="0"/>
              <a:t>Педагогическая технология </a:t>
            </a:r>
            <a:r>
              <a:rPr lang="ru-RU" sz="2000" dirty="0"/>
              <a:t>- это содержательная техника реализации учебного процесса </a:t>
            </a:r>
            <a:endParaRPr lang="ru-RU" sz="2000" dirty="0" smtClean="0"/>
          </a:p>
          <a:p>
            <a:pPr marL="0" indent="0" algn="r">
              <a:buNone/>
            </a:pPr>
            <a:r>
              <a:rPr lang="ru-RU" sz="2000" dirty="0" smtClean="0"/>
              <a:t>(</a:t>
            </a:r>
            <a:r>
              <a:rPr lang="ru-RU" sz="2000" dirty="0"/>
              <a:t>В. П. Беспалько</a:t>
            </a:r>
            <a:r>
              <a:rPr lang="ru-RU" sz="2000" dirty="0" smtClean="0"/>
              <a:t>).</a:t>
            </a:r>
          </a:p>
          <a:p>
            <a:pPr marL="0" indent="0" algn="r">
              <a:buNone/>
            </a:pPr>
            <a:endParaRPr lang="ru-RU" sz="2000" dirty="0"/>
          </a:p>
          <a:p>
            <a:pPr marL="0" lvl="0" indent="0" algn="r">
              <a:buNone/>
            </a:pPr>
            <a:r>
              <a:rPr lang="ru-RU" sz="2000" b="1" dirty="0"/>
              <a:t>Педагогическая технология </a:t>
            </a:r>
            <a:r>
              <a:rPr lang="ru-RU" sz="2000" dirty="0"/>
              <a:t>- это системный метод создания, применения и определения всего процесса преподавания и усвоения знаний с учетом технических и человеческих ресурсов и их взаимодействия, ставящий своей задачей оптимизацию форм </a:t>
            </a:r>
            <a:r>
              <a:rPr lang="ru-RU" sz="2000" dirty="0" smtClean="0"/>
              <a:t>образования</a:t>
            </a:r>
          </a:p>
          <a:p>
            <a:pPr marL="0" lvl="0" indent="0" algn="r">
              <a:buNone/>
            </a:pPr>
            <a:r>
              <a:rPr lang="ru-RU" sz="2000" dirty="0" smtClean="0"/>
              <a:t> </a:t>
            </a:r>
            <a:r>
              <a:rPr lang="ru-RU" sz="2000" dirty="0"/>
              <a:t>(ЮНЕСКО).</a:t>
            </a:r>
          </a:p>
          <a:p>
            <a:pPr marL="0" indent="0" algn="r">
              <a:buNone/>
            </a:pPr>
            <a:endParaRPr lang="ru-RU" sz="2000" dirty="0"/>
          </a:p>
          <a:p>
            <a:pPr marL="0" lvl="0" indent="0" algn="r">
              <a:buNone/>
            </a:pP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12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 Анализ результатов анкетирования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Анкета для учителей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Какие технологии Вы знаете?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Какие технологии Вы используете в своей деятельности?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Как использование технологий помогает Вам организовать процесс обучения в классе?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Могли бы Вы поделиться опытом применения эффективных технологий?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Анкета для учащихся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С удовольствием иду на урок.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У меня есть любимый школьный предмет.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Всегда понимаю объяснение нового материала.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На уроке  свободно высказываю свою точку зрения.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В нашей школе созданы все условия для развития моих способностей. </a:t>
            </a:r>
          </a:p>
          <a:p>
            <a:pPr marL="514350" indent="-514350">
              <a:buFont typeface="+mj-lt"/>
              <a:buAutoNum type="arabicPeriod"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43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603648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ru-RU" dirty="0" smtClean="0">
                <a:solidFill>
                  <a:schemeClr val="tx1"/>
                </a:solidFill>
              </a:rPr>
              <a:t>3.Обобщение </a:t>
            </a:r>
            <a:r>
              <a:rPr lang="ru-RU" dirty="0">
                <a:solidFill>
                  <a:schemeClr val="tx1"/>
                </a:solidFill>
              </a:rPr>
              <a:t>опыта работы педагогов школы по использованию современных технологий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rgbClr val="0070C0"/>
                </a:solidFill>
              </a:rPr>
              <a:t> </a:t>
            </a:r>
            <a:br>
              <a:rPr lang="ru-RU" dirty="0">
                <a:solidFill>
                  <a:srgbClr val="0070C0"/>
                </a:solidFill>
              </a:rPr>
            </a:b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04800" y="2420888"/>
            <a:ext cx="8686800" cy="3659237"/>
          </a:xfrm>
        </p:spPr>
        <p:txBody>
          <a:bodyPr/>
          <a:lstStyle/>
          <a:p>
            <a:r>
              <a:rPr lang="ru-RU" dirty="0" smtClean="0"/>
              <a:t>Технология развития критического мышления</a:t>
            </a:r>
          </a:p>
          <a:p>
            <a:r>
              <a:rPr lang="ru-RU" dirty="0" smtClean="0"/>
              <a:t>Технология проектного обучения</a:t>
            </a:r>
          </a:p>
          <a:p>
            <a:r>
              <a:rPr lang="ru-RU" dirty="0" smtClean="0"/>
              <a:t>Технология проблемного обучения (Дж. </a:t>
            </a:r>
            <a:r>
              <a:rPr lang="ru-RU" dirty="0" err="1" smtClean="0"/>
              <a:t>Дьюи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063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4. Аукцион педагогических идей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Работа в  группах.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0013"/>
              </p:ext>
            </p:extLst>
          </p:nvPr>
        </p:nvGraphicFramePr>
        <p:xfrm>
          <a:off x="683568" y="2276873"/>
          <a:ext cx="7488831" cy="2880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77"/>
                <a:gridCol w="2496277"/>
                <a:gridCol w="2496277"/>
              </a:tblGrid>
              <a:tr h="96010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Технология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Содержание и преемственность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Ожидаемый результат</a:t>
                      </a:r>
                      <a:endParaRPr lang="ru-RU" sz="2400" dirty="0"/>
                    </a:p>
                  </a:txBody>
                  <a:tcPr/>
                </a:tc>
              </a:tr>
              <a:tr h="96010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6010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50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3400" y="5410200"/>
            <a:ext cx="8610600" cy="882650"/>
          </a:xfrm>
        </p:spPr>
        <p:txBody>
          <a:bodyPr/>
          <a:lstStyle/>
          <a:p>
            <a:pPr eaLnBrk="1" hangingPunct="1"/>
            <a:r>
              <a:rPr lang="ru-RU" dirty="0" smtClean="0"/>
              <a:t>5. Личностная рефлексия</a:t>
            </a:r>
          </a:p>
        </p:txBody>
      </p:sp>
      <p:sp>
        <p:nvSpPr>
          <p:cNvPr id="45059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683568" y="836712"/>
            <a:ext cx="3607445" cy="442108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pitchFamily="34" charset="0"/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Назначение метода: </a:t>
            </a:r>
            <a:r>
              <a:rPr lang="ru-RU" sz="2000" dirty="0" smtClean="0">
                <a:solidFill>
                  <a:schemeClr val="tx1"/>
                </a:solidFill>
              </a:rPr>
              <a:t>фиксация уровня готовности к использованию современных технологий.</a:t>
            </a:r>
          </a:p>
          <a:p>
            <a:pPr eaLnBrk="1" hangingPunct="1">
              <a:buFont typeface="Arial" pitchFamily="34" charset="0"/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Требования к реализации метода.</a:t>
            </a:r>
          </a:p>
          <a:p>
            <a:pPr eaLnBrk="1" hangingPunct="1">
              <a:buFont typeface="Arial" pitchFamily="34" charset="0"/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Оптимальное количество участников – до 30 человек.</a:t>
            </a:r>
          </a:p>
          <a:p>
            <a:pPr eaLnBrk="1" hangingPunct="1">
              <a:buFont typeface="Arial" pitchFamily="34" charset="0"/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Необходимое оборудование.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30 карточек красного цвета (5 баллов), желтого цвета (4 балла), синего</a:t>
            </a:r>
          </a:p>
          <a:p>
            <a:pPr marL="0" indent="0" algn="ctr" eaLnBrk="1" hangingPunct="1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цвета (3 балла). Таблица готовности (вывешивается на стене, на доске).</a:t>
            </a:r>
          </a:p>
          <a:p>
            <a:pPr eaLnBrk="1" hangingPunct="1"/>
            <a:endParaRPr lang="ru-RU" sz="2000" dirty="0" smtClean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4294967295"/>
          </p:nvPr>
        </p:nvSpPr>
        <p:spPr>
          <a:xfrm>
            <a:off x="4211960" y="666750"/>
            <a:ext cx="4932040" cy="639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ТАБЛИЦА ГОТОВНОСТИ</a:t>
            </a:r>
          </a:p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98601396"/>
              </p:ext>
            </p:extLst>
          </p:nvPr>
        </p:nvGraphicFramePr>
        <p:xfrm>
          <a:off x="4211960" y="1340768"/>
          <a:ext cx="4289424" cy="2545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9808"/>
                <a:gridCol w="1429808"/>
                <a:gridCol w="1429808"/>
              </a:tblGrid>
              <a:tr h="1272505"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70C0"/>
                          </a:solidFill>
                          <a:latin typeface="TimesNewRomanPSMT"/>
                        </a:rPr>
                        <a:t>5 баллов</a:t>
                      </a:r>
                    </a:p>
                    <a:p>
                      <a:pPr algn="ctr"/>
                      <a:r>
                        <a:rPr lang="ru-RU" sz="1400" baseline="0" dirty="0" smtClean="0">
                          <a:latin typeface="TimesNewRomanPSMT"/>
                        </a:rPr>
                        <a:t>( я готов к работе)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4 балла</a:t>
                      </a:r>
                    </a:p>
                    <a:p>
                      <a:pPr algn="ctr"/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(я хочу изучить и применять)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3 балла</a:t>
                      </a:r>
                    </a:p>
                    <a:p>
                      <a:pPr algn="ctr"/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(я не  готов использовать современные технологии)</a:t>
                      </a:r>
                      <a:endParaRPr lang="ru-RU" sz="1400" dirty="0"/>
                    </a:p>
                  </a:txBody>
                  <a:tcPr/>
                </a:tc>
              </a:tr>
              <a:tr h="127250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069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6. Решение педагогического совета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dirty="0"/>
              <a:t>1. Признать целесообразность применения </a:t>
            </a:r>
            <a:r>
              <a:rPr lang="ru-RU" b="1" i="1" dirty="0" smtClean="0"/>
              <a:t>современных технологий </a:t>
            </a:r>
            <a:r>
              <a:rPr lang="ru-RU" b="1" i="1" dirty="0"/>
              <a:t>в </a:t>
            </a:r>
            <a:r>
              <a:rPr lang="ru-RU" b="1" i="1" dirty="0" smtClean="0"/>
              <a:t>образовательном  </a:t>
            </a:r>
            <a:r>
              <a:rPr lang="ru-RU" b="1" i="1" dirty="0"/>
              <a:t>процессе и продолжить работу по совершенствованию форм и методов работы с ними.</a:t>
            </a:r>
            <a:br>
              <a:rPr lang="ru-RU" b="1" i="1" dirty="0"/>
            </a:br>
            <a:r>
              <a:rPr lang="ru-RU" b="1" i="1" dirty="0"/>
              <a:t>2</a:t>
            </a:r>
            <a:r>
              <a:rPr lang="ru-RU" b="1" i="1" dirty="0" smtClean="0"/>
              <a:t>. </a:t>
            </a:r>
            <a:r>
              <a:rPr lang="ru-RU" b="1" i="1" dirty="0"/>
              <a:t>Повышать квалификацию педагогов по использованию </a:t>
            </a:r>
            <a:r>
              <a:rPr lang="ru-RU" b="1" i="1" dirty="0" smtClean="0"/>
              <a:t>современных образовательных технологий.</a:t>
            </a:r>
            <a:r>
              <a:rPr lang="ru-RU" b="1" i="1" dirty="0"/>
              <a:t> </a:t>
            </a:r>
            <a:br>
              <a:rPr lang="ru-RU" b="1" i="1" dirty="0"/>
            </a:br>
            <a:r>
              <a:rPr lang="ru-RU" b="1" i="1" dirty="0" smtClean="0"/>
              <a:t>3. </a:t>
            </a:r>
            <a:r>
              <a:rPr lang="ru-RU" b="1" i="1" dirty="0"/>
              <a:t>Создать банк данных методических </a:t>
            </a:r>
            <a:r>
              <a:rPr lang="ru-RU" b="1" i="1" dirty="0" smtClean="0"/>
              <a:t>материалов.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458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57200" y="620713"/>
            <a:ext cx="8686800" cy="54594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Общеизвестно, что нельзя двигаться вперед с головой, повернутой назад, а потому недопустимо в школе </a:t>
            </a:r>
            <a:r>
              <a:rPr lang="en-US" dirty="0" smtClean="0"/>
              <a:t>XXI</a:t>
            </a:r>
            <a:r>
              <a:rPr lang="ru-RU" dirty="0"/>
              <a:t> </a:t>
            </a:r>
            <a:r>
              <a:rPr lang="ru-RU" dirty="0" smtClean="0"/>
              <a:t> века использовать неэффективные, устаревшие технологии воспитания и обучения, изматывающие ученика и учителя, требующие больших временных затрат и не гарантирующие качество воспитания и обучения.</a:t>
            </a:r>
          </a:p>
          <a:p>
            <a:pPr marL="0" indent="0" algn="r">
              <a:buNone/>
            </a:pPr>
            <a:r>
              <a:rPr lang="ru-RU" dirty="0" err="1" smtClean="0"/>
              <a:t>М.М.Поташник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782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Современные образовательные технологии способствуют реализации цели и задач ФГОС  второго поколения, направленных на повышение качества образования.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70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цеЛЬ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495538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Способствовать формированию мотивации членов педагогического коллектива на использование современных технологий для повышения качества обучения.</a:t>
            </a:r>
          </a:p>
          <a:p>
            <a:pPr marL="0" indent="0">
              <a:buNone/>
            </a:pPr>
            <a:r>
              <a:rPr lang="ru-RU" b="1" dirty="0" smtClean="0"/>
              <a:t>Задачи: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Обобщить опыт работы педагогов школы по использованию современных технологий в процессе обучения.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Выявить положительное влияние технологий на учащихся школы.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Способствовать овладению педагогами новыми приемами и методами работы с целью повышения эффективности образовательного процесса.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048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686800" cy="838200"/>
          </a:xfrm>
        </p:spPr>
        <p:txBody>
          <a:bodyPr/>
          <a:lstStyle/>
          <a:p>
            <a:r>
              <a:rPr lang="ru-RU" dirty="0" smtClean="0"/>
              <a:t>Организаторы проекта: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Администрация школы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sz="4000" b="1" dirty="0"/>
              <a:t>Участники проекта:</a:t>
            </a:r>
            <a:endParaRPr lang="ru-RU" sz="4000" b="1" dirty="0" smtClean="0"/>
          </a:p>
          <a:p>
            <a:r>
              <a:rPr lang="ru-RU" dirty="0" smtClean="0"/>
              <a:t>Педагогический коллектив</a:t>
            </a:r>
          </a:p>
          <a:p>
            <a:r>
              <a:rPr lang="ru-RU" dirty="0" smtClean="0"/>
              <a:t>Учащиеся школы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023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Организационно - Подготовительная работа: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Формирование инициативной группы</a:t>
            </a:r>
          </a:p>
          <a:p>
            <a:r>
              <a:rPr lang="ru-RU" dirty="0" smtClean="0"/>
              <a:t>Проведение методической недели</a:t>
            </a:r>
          </a:p>
          <a:p>
            <a:r>
              <a:rPr lang="ru-RU" dirty="0" smtClean="0"/>
              <a:t>Анкетирование педагогов и учащихся школы</a:t>
            </a:r>
          </a:p>
          <a:p>
            <a:r>
              <a:rPr lang="ru-RU" dirty="0" smtClean="0"/>
              <a:t>Подготовка </a:t>
            </a:r>
            <a:r>
              <a:rPr lang="ru-RU" dirty="0"/>
              <a:t>выступлений на педсовете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947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Оформление и оборудование: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Мультимедийная презентация</a:t>
            </a:r>
          </a:p>
          <a:p>
            <a:r>
              <a:rPr lang="ru-RU" dirty="0" smtClean="0"/>
              <a:t>Таблица готовности по результатам рефлексии</a:t>
            </a:r>
          </a:p>
          <a:p>
            <a:r>
              <a:rPr lang="ru-RU" dirty="0" smtClean="0"/>
              <a:t>Организация рабочих мест для работы в группах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990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педсовета: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Включение в проблему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Анализ результатов анкетирования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Обобщение опыта работы педагогов школы по использованию современных технологий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Знакомство с современными педагогическими технологиями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Рефлексия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Решение педсовета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177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Включение в проблему: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Вопрос: Что такое педагогическая технология?</a:t>
            </a:r>
          </a:p>
          <a:p>
            <a:pPr marL="0" indent="0">
              <a:buNone/>
            </a:pPr>
            <a:r>
              <a:rPr lang="ru-RU" dirty="0" smtClean="0"/>
              <a:t>Метод: мозговой штурм.</a:t>
            </a:r>
          </a:p>
          <a:p>
            <a:pPr marL="0" indent="0">
              <a:buNone/>
            </a:pPr>
            <a:r>
              <a:rPr lang="ru-RU" dirty="0" smtClean="0"/>
              <a:t>Форма работы: групповая.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091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268</TotalTime>
  <Words>506</Words>
  <Application>Microsoft Office PowerPoint</Application>
  <PresentationFormat>Экран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Проект педагогического совета</vt:lpstr>
      <vt:lpstr>Презентация PowerPoint</vt:lpstr>
      <vt:lpstr>Актуальность:</vt:lpstr>
      <vt:lpstr>цеЛЬ:</vt:lpstr>
      <vt:lpstr>Организаторы проекта:</vt:lpstr>
      <vt:lpstr>Организационно - Подготовительная работа:</vt:lpstr>
      <vt:lpstr>Оформление и оборудование:</vt:lpstr>
      <vt:lpstr>План педсовета:</vt:lpstr>
      <vt:lpstr>1. Включение в проблему:</vt:lpstr>
      <vt:lpstr>Глоссарий:</vt:lpstr>
      <vt:lpstr>2. Анализ результатов анкетирования</vt:lpstr>
      <vt:lpstr>3.Обобщение опыта работы педагогов школы по использованию современных технологий   </vt:lpstr>
      <vt:lpstr>4. Аукцион педагогических идей</vt:lpstr>
      <vt:lpstr>5. Личностная рефлексия</vt:lpstr>
      <vt:lpstr>6. Решение педагогического совета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педагогического совета</dc:title>
  <dc:creator>1</dc:creator>
  <cp:lastModifiedBy>1</cp:lastModifiedBy>
  <cp:revision>28</cp:revision>
  <dcterms:created xsi:type="dcterms:W3CDTF">2014-03-13T02:17:31Z</dcterms:created>
  <dcterms:modified xsi:type="dcterms:W3CDTF">2014-03-19T02:05:38Z</dcterms:modified>
</cp:coreProperties>
</file>