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76" r:id="rId5"/>
    <p:sldId id="259" r:id="rId6"/>
    <p:sldId id="261" r:id="rId7"/>
    <p:sldId id="262" r:id="rId8"/>
    <p:sldId id="263" r:id="rId9"/>
    <p:sldId id="264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81CAF"/>
    <a:srgbClr val="FF0000"/>
    <a:srgbClr val="FF0066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799E3F-DB88-4409-AE88-720505DB129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BDFA6B-9FBF-468D-BCF8-1B94767D2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6174-4012-46AD-A6A7-3649CB71E6F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B8FB-00EC-46C1-A3A1-64C638020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1F9B-750B-49DB-9441-09CF5207765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C99A-8AEC-41BE-B62C-43F26250E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A7B7-CF3F-45F2-A351-B1E2FD8D782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C928-AA82-4E49-A416-41DD36FCD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00DD-BE77-4FFE-93C1-F38FCEA1A45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C21E-0D2D-4079-94B7-8D15949A5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4DB2-4794-4169-AD3E-AEC3A128C96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E90F-69F4-4628-81B4-09238745E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A653-FF0B-4040-A0D2-081BA217064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0EFF-36AB-4114-AB07-69F889DA6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C561-F2B1-45A7-87FD-D56AF368CAC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58B5-51B5-4F0B-87E3-60FCDD617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9552-1C54-4A5E-81D7-F69D77A251F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F582-67DE-47B2-9E2D-276793AD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84C4-5318-43B6-811D-D72CC31CBC8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2409-2FAF-4E07-8A4D-373857039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0064-7DFB-40E1-BF5C-E02FD90231EF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B96C-147B-4A5C-8398-B5CC5AD49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F6F8-D10E-4816-9C97-4B695344ED6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C692-11C1-48CB-9454-10EB63E0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F7B72-11F4-420D-8713-FB476E0CB00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C5A77-E822-4F8C-BB21-F445F6DE0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00042"/>
            <a:ext cx="75724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Симфонический оркестр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3075" name="Рисунок 2" descr="C:\Users\Ученик\Desktop\culture_big_1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428875"/>
            <a:ext cx="58277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456386" cy="1785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Симфонический оркестр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7892" name="Picture 4" descr="C:\Users\1\Desktop\b22c3b98ea44816cd2a0aea06f5441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316" y="2381250"/>
            <a:ext cx="4820790" cy="4119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27824" cy="150019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симфонического оркестра</a:t>
            </a:r>
            <a:endParaRPr lang="ru-RU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500" y="2000250"/>
            <a:ext cx="7888288" cy="3052763"/>
          </a:xfrm>
        </p:spPr>
        <p:txBody>
          <a:bodyPr/>
          <a:lstStyle/>
          <a:p>
            <a:pPr marR="0" algn="just" eaLnBrk="1" hangingPunct="1"/>
            <a:r>
              <a:rPr lang="ru-RU" sz="1800" b="1" i="1" smtClean="0"/>
              <a:t>	</a:t>
            </a:r>
            <a:r>
              <a:rPr lang="ru-RU" sz="2000" b="1" i="1" smtClean="0"/>
              <a:t>Оркестр</a:t>
            </a:r>
            <a:r>
              <a:rPr lang="ru-RU" sz="2000" smtClean="0"/>
              <a:t> – многочисленный коллектив музыкальных инструментов, исполняющий произведения, специально предназначенные для данного состава.</a:t>
            </a:r>
          </a:p>
          <a:p>
            <a:pPr marR="0" algn="just" eaLnBrk="1" hangingPunct="1">
              <a:buFont typeface="Arial" pitchFamily="34" charset="0"/>
              <a:buChar char="•"/>
            </a:pPr>
            <a:r>
              <a:rPr lang="ru-RU" sz="2000" smtClean="0"/>
              <a:t>	В зависимости от состава оркестры имеют различные, выразительные, тембровые 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динамические</a:t>
            </a:r>
            <a:r>
              <a:rPr lang="ru-RU" sz="2000" smtClean="0"/>
              <a:t> возможности и носят разные наименования:</a:t>
            </a:r>
          </a:p>
          <a:p>
            <a:pPr marR="0" algn="just" eaLnBrk="1" hangingPunct="1"/>
            <a:r>
              <a:rPr lang="ru-RU" sz="2000" smtClean="0"/>
              <a:t>	В современном симфоническом оркестре инструменты делятся на следующие группы:</a:t>
            </a:r>
          </a:p>
          <a:p>
            <a:pPr marR="0" algn="l" eaLnBrk="1" hangingPunct="1"/>
            <a:r>
              <a:rPr lang="ru-RU" sz="2000" b="1" smtClean="0"/>
              <a:t>	I. Струнно-смычковые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	</a:t>
            </a:r>
            <a:r>
              <a:rPr lang="ru-RU" sz="2000" b="1" smtClean="0"/>
              <a:t>II. Духовые деревянные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	</a:t>
            </a:r>
            <a:r>
              <a:rPr lang="ru-RU" sz="2000" b="1" smtClean="0"/>
              <a:t>III. Медно-духовые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	</a:t>
            </a:r>
            <a:r>
              <a:rPr lang="ru-RU" sz="2000" b="1" smtClean="0"/>
              <a:t>IV. Ударные</a:t>
            </a:r>
            <a:endParaRPr lang="ru-RU" sz="2000" smtClean="0"/>
          </a:p>
          <a:p>
            <a:pPr marR="0" eaLnBrk="1" hangingPunct="1"/>
            <a:endParaRPr lang="ru-RU" smtClean="0"/>
          </a:p>
        </p:txBody>
      </p:sp>
      <p:pic>
        <p:nvPicPr>
          <p:cNvPr id="4100" name="Рисунок 9" descr="C:\Users\Ученик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429125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8572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33CC"/>
                </a:solidFill>
              </a:rPr>
              <a:t>Ударные инструменты</a:t>
            </a:r>
            <a:endParaRPr lang="ru-RU" sz="4000" dirty="0">
              <a:solidFill>
                <a:srgbClr val="FF33CC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2143140" cy="4286279"/>
          </a:xfrm>
        </p:spPr>
        <p:txBody>
          <a:bodyPr/>
          <a:lstStyle/>
          <a:p>
            <a:r>
              <a:rPr lang="ru-RU" sz="1800" dirty="0" smtClean="0"/>
              <a:t>Большой барабан</a:t>
            </a:r>
          </a:p>
          <a:p>
            <a:r>
              <a:rPr lang="ru-RU" sz="1800" dirty="0" smtClean="0"/>
              <a:t>Малый барабан</a:t>
            </a:r>
          </a:p>
          <a:p>
            <a:r>
              <a:rPr lang="ru-RU" sz="1800" dirty="0" smtClean="0"/>
              <a:t>Тарелки</a:t>
            </a:r>
          </a:p>
          <a:p>
            <a:r>
              <a:rPr lang="ru-RU" sz="1800" dirty="0" smtClean="0"/>
              <a:t>Там-там (гонг)</a:t>
            </a:r>
          </a:p>
          <a:p>
            <a:r>
              <a:rPr lang="ru-RU" sz="1800" dirty="0" smtClean="0"/>
              <a:t>Треугольник</a:t>
            </a:r>
          </a:p>
          <a:p>
            <a:r>
              <a:rPr lang="ru-RU" sz="1800" dirty="0" smtClean="0"/>
              <a:t>Колокола</a:t>
            </a:r>
          </a:p>
          <a:p>
            <a:endParaRPr lang="ru-RU" sz="1600" dirty="0"/>
          </a:p>
        </p:txBody>
      </p:sp>
      <p:pic>
        <p:nvPicPr>
          <p:cNvPr id="12" name="Рисунок 9" descr="C:\Users\Ученик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51128"/>
            <a:ext cx="1285884" cy="174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1\Desktop\iCANM6AC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85573" y="1563242"/>
            <a:ext cx="1801203" cy="1437129"/>
          </a:xfrm>
          <a:prstGeom prst="rect">
            <a:avLst/>
          </a:prstGeom>
          <a:noFill/>
        </p:spPr>
      </p:pic>
      <p:pic>
        <p:nvPicPr>
          <p:cNvPr id="5125" name="Picture 5" descr="C:\Users\1\Desktop\uzn_1363779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1571636" cy="1857388"/>
          </a:xfrm>
          <a:prstGeom prst="rect">
            <a:avLst/>
          </a:prstGeom>
          <a:noFill/>
        </p:spPr>
      </p:pic>
      <p:pic>
        <p:nvPicPr>
          <p:cNvPr id="5127" name="Picture 7" descr="C:\Users\1\Desktop\iCA1HBZD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4158" y="4301741"/>
            <a:ext cx="1755948" cy="1841903"/>
          </a:xfrm>
          <a:prstGeom prst="rect">
            <a:avLst/>
          </a:prstGeom>
          <a:noFill/>
        </p:spPr>
      </p:pic>
      <p:pic>
        <p:nvPicPr>
          <p:cNvPr id="5128" name="Picture 8" descr="C:\Users\1\Desktop\0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1884" y="3500438"/>
            <a:ext cx="1604892" cy="1928826"/>
          </a:xfrm>
          <a:prstGeom prst="rect">
            <a:avLst/>
          </a:prstGeom>
          <a:noFill/>
        </p:spPr>
      </p:pic>
      <p:pic>
        <p:nvPicPr>
          <p:cNvPr id="5129" name="Picture 9" descr="C:\Users\1\Desktop\triang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122665"/>
            <a:ext cx="1502792" cy="15210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42138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Ударные инструменты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М.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Ровель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«Болеро»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866" name="Picture 2" descr="C:\Users\1\Desktop\iCAKY0M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213" y="2714624"/>
            <a:ext cx="2586051" cy="31537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Духовые инструменты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6152" name="Picture 8" descr="C:\Users\1\Desktop\iCAUFUN3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54" y="1285861"/>
            <a:ext cx="1823098" cy="1571636"/>
          </a:xfrm>
          <a:prstGeom prst="rect">
            <a:avLst/>
          </a:prstGeom>
          <a:noFill/>
        </p:spPr>
      </p:pic>
      <p:pic>
        <p:nvPicPr>
          <p:cNvPr id="6153" name="Picture 9" descr="C:\Users\1\Desktop\iCAQ4Q01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14619"/>
            <a:ext cx="1857387" cy="1857387"/>
          </a:xfrm>
          <a:prstGeom prst="rect">
            <a:avLst/>
          </a:prstGeom>
          <a:noFill/>
        </p:spPr>
      </p:pic>
      <p:pic>
        <p:nvPicPr>
          <p:cNvPr id="6154" name="Picture 10" descr="C:\Users\1\Desktop\iCASLRU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71546"/>
            <a:ext cx="2078369" cy="1470543"/>
          </a:xfrm>
          <a:prstGeom prst="rect">
            <a:avLst/>
          </a:prstGeom>
          <a:noFill/>
        </p:spPr>
      </p:pic>
      <p:pic>
        <p:nvPicPr>
          <p:cNvPr id="6155" name="Picture 11" descr="C:\Users\1\Desktop\0c24f8f2672f67c2fc7e2c8e6bcb4d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326525"/>
            <a:ext cx="1935774" cy="1959599"/>
          </a:xfrm>
          <a:prstGeom prst="rect">
            <a:avLst/>
          </a:prstGeom>
          <a:noFill/>
        </p:spPr>
      </p:pic>
      <p:pic>
        <p:nvPicPr>
          <p:cNvPr id="6156" name="Picture 12" descr="C:\Users\1\Desktop\iCAU2EX6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2865" y="4357695"/>
            <a:ext cx="2060698" cy="1785950"/>
          </a:xfrm>
          <a:prstGeom prst="rect">
            <a:avLst/>
          </a:prstGeom>
          <a:noFill/>
        </p:spPr>
      </p:pic>
      <p:pic>
        <p:nvPicPr>
          <p:cNvPr id="6157" name="Picture 13" descr="C:\Users\1\Desktop\EuphoniumAndTuba_w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85785" y="3834562"/>
            <a:ext cx="2143138" cy="2023330"/>
          </a:xfrm>
          <a:prstGeom prst="rect">
            <a:avLst/>
          </a:prstGeom>
          <a:noFill/>
        </p:spPr>
      </p:pic>
      <p:pic>
        <p:nvPicPr>
          <p:cNvPr id="6159" name="Picture 15" descr="C:\Users\1\Desktop\C62H_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6394" y="5000636"/>
            <a:ext cx="256509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8572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33CC"/>
                </a:solidFill>
              </a:rPr>
              <a:t>Медные духовые инструменты</a:t>
            </a:r>
            <a:endParaRPr lang="ru-RU" sz="4000" dirty="0">
              <a:solidFill>
                <a:srgbClr val="FF33CC"/>
              </a:solidFill>
            </a:endParaRPr>
          </a:p>
        </p:txBody>
      </p:sp>
      <p:pic>
        <p:nvPicPr>
          <p:cNvPr id="9" name="Содержимое 8" descr="C:\Users\Ученик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46" y="1785927"/>
            <a:ext cx="4643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П. И. Чайковский.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Неапалетанский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танец»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8" name="Picture 6" descr="C:\Users\1\Desktop\33158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03576" y="2790242"/>
            <a:ext cx="2569870" cy="3567716"/>
          </a:xfrm>
          <a:prstGeom prst="rect">
            <a:avLst/>
          </a:prstGeom>
          <a:noFill/>
        </p:spPr>
      </p:pic>
      <p:pic>
        <p:nvPicPr>
          <p:cNvPr id="11" name="Picture 10" descr="C:\Users\1\Desktop\iCASLRU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71810"/>
            <a:ext cx="1817385" cy="1285884"/>
          </a:xfrm>
          <a:prstGeom prst="rect">
            <a:avLst/>
          </a:prstGeom>
          <a:noFill/>
        </p:spPr>
      </p:pic>
      <p:pic>
        <p:nvPicPr>
          <p:cNvPr id="12" name="Picture 15" descr="C:\Users\1\Desktop\C62H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929198"/>
            <a:ext cx="2565090" cy="1285884"/>
          </a:xfrm>
          <a:prstGeom prst="rect">
            <a:avLst/>
          </a:prstGeom>
          <a:noFill/>
        </p:spPr>
      </p:pic>
      <p:pic>
        <p:nvPicPr>
          <p:cNvPr id="13" name="Picture 9" descr="C:\Users\1\Desktop\iCAQ4Q01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143248"/>
            <a:ext cx="1434255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1\Desktop\iCAM0VB6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143380"/>
            <a:ext cx="1607355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231214" cy="92869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33CC"/>
                </a:solidFill>
              </a:rPr>
              <a:t>Деревянные духовые инструменты</a:t>
            </a:r>
            <a:endParaRPr lang="ru-RU" sz="3600" dirty="0">
              <a:solidFill>
                <a:srgbClr val="FF33CC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00034" y="2857496"/>
            <a:ext cx="8358246" cy="185738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П. И. Чайковский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Отрывок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из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балета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«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Лебединное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озеро».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Танец маленьких лебедей</a:t>
            </a:r>
          </a:p>
        </p:txBody>
      </p:sp>
      <p:pic>
        <p:nvPicPr>
          <p:cNvPr id="13" name="Содержимое 8" descr="C:\Users\Ученик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1"/>
            <a:ext cx="1071570" cy="1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1\Desktop\yan_fl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943" y="1857364"/>
            <a:ext cx="2184824" cy="1357322"/>
          </a:xfrm>
          <a:prstGeom prst="rect">
            <a:avLst/>
          </a:prstGeom>
          <a:noFill/>
        </p:spPr>
      </p:pic>
      <p:pic>
        <p:nvPicPr>
          <p:cNvPr id="9221" name="Picture 5" descr="C:\Users\1\Desktop\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187443" cy="1498398"/>
          </a:xfrm>
          <a:prstGeom prst="rect">
            <a:avLst/>
          </a:prstGeom>
          <a:noFill/>
        </p:spPr>
      </p:pic>
      <p:pic>
        <p:nvPicPr>
          <p:cNvPr id="9222" name="Picture 6" descr="C:\Users\1\Desktop\1235418132_gobo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43446"/>
            <a:ext cx="1571616" cy="1857388"/>
          </a:xfrm>
          <a:prstGeom prst="rect">
            <a:avLst/>
          </a:prstGeom>
          <a:noFill/>
        </p:spPr>
      </p:pic>
      <p:pic>
        <p:nvPicPr>
          <p:cNvPr id="9223" name="Picture 7" descr="C:\Users\1\Desktop\0c24f8f2672f67c2fc7e2c8e6bcb4d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214818"/>
            <a:ext cx="1809741" cy="23495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43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33CC"/>
                </a:solidFill>
              </a:rPr>
              <a:t>Струнные смычковые инструменты</a:t>
            </a:r>
            <a:endParaRPr lang="ru-RU" sz="3600" dirty="0">
              <a:solidFill>
                <a:srgbClr val="FF33CC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1\Desktop\148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7463" cy="17463"/>
          </a:xfrm>
          <a:prstGeom prst="rect">
            <a:avLst/>
          </a:prstGeom>
          <a:noFill/>
        </p:spPr>
      </p:pic>
      <p:pic>
        <p:nvPicPr>
          <p:cNvPr id="10245" name="Picture 5" descr="C:\Users\1\Desktop\148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7463" cy="17463"/>
          </a:xfrm>
          <a:prstGeom prst="rect">
            <a:avLst/>
          </a:prstGeom>
          <a:noFill/>
        </p:spPr>
      </p:pic>
      <p:pic>
        <p:nvPicPr>
          <p:cNvPr id="10246" name="Picture 6" descr="C:\Users\1\Desktop\148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7463" cy="17463"/>
          </a:xfrm>
          <a:prstGeom prst="rect">
            <a:avLst/>
          </a:prstGeom>
          <a:noFill/>
        </p:spPr>
      </p:pic>
      <p:pic>
        <p:nvPicPr>
          <p:cNvPr id="10247" name="Picture 7" descr="C:\Users\1\Desktop\148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7463" cy="17463"/>
          </a:xfrm>
          <a:prstGeom prst="rect">
            <a:avLst/>
          </a:prstGeom>
          <a:noFill/>
        </p:spPr>
      </p:pic>
      <p:pic>
        <p:nvPicPr>
          <p:cNvPr id="10248" name="Picture 8" descr="C:\Users\1\Desktop\iCA6LS1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1428760" cy="1785950"/>
          </a:xfrm>
          <a:prstGeom prst="rect">
            <a:avLst/>
          </a:prstGeom>
          <a:noFill/>
        </p:spPr>
      </p:pic>
      <p:pic>
        <p:nvPicPr>
          <p:cNvPr id="10249" name="Picture 9" descr="C:\Users\1\Desktop\iCAXJTEG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256"/>
            <a:ext cx="3048021" cy="2286016"/>
          </a:xfrm>
          <a:prstGeom prst="rect">
            <a:avLst/>
          </a:prstGeom>
          <a:noFill/>
        </p:spPr>
      </p:pic>
      <p:pic>
        <p:nvPicPr>
          <p:cNvPr id="10251" name="Picture 11" descr="C:\Users\1\Desktop\iCAAQ55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44" y="4167183"/>
            <a:ext cx="3500476" cy="2333651"/>
          </a:xfrm>
          <a:prstGeom prst="rect">
            <a:avLst/>
          </a:prstGeom>
          <a:noFill/>
        </p:spPr>
      </p:pic>
      <p:pic>
        <p:nvPicPr>
          <p:cNvPr id="10254" name="Picture 14" descr="C:\Users\1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479545"/>
            <a:ext cx="1214446" cy="19071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33CC"/>
                </a:solidFill>
              </a:rPr>
              <a:t>Струнные смычковые инструменты</a:t>
            </a:r>
            <a:endParaRPr lang="ru-RU" sz="4000" dirty="0">
              <a:solidFill>
                <a:srgbClr val="FF33CC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В. А. Моцарт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Отрывок из симфонии № 40, 1 часть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8" name="Picture 4" descr="C:\Users\1\Desktop\iCAY29A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429132"/>
            <a:ext cx="2643206" cy="1928826"/>
          </a:xfrm>
          <a:prstGeom prst="rect">
            <a:avLst/>
          </a:prstGeom>
          <a:noFill/>
        </p:spPr>
      </p:pic>
      <p:pic>
        <p:nvPicPr>
          <p:cNvPr id="11269" name="Picture 5" descr="C:\Users\1\Desktop\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622" y="1988047"/>
            <a:ext cx="2565526" cy="37269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84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Cambria</vt:lpstr>
      <vt:lpstr>Calibri</vt:lpstr>
      <vt:lpstr>Wingdings 2</vt:lpstr>
      <vt:lpstr>Gill Sans MT</vt:lpstr>
      <vt:lpstr>Times New Roman</vt:lpstr>
      <vt:lpstr>Поток</vt:lpstr>
      <vt:lpstr>Слайд 1</vt:lpstr>
      <vt:lpstr>Состав симфонического оркестра</vt:lpstr>
      <vt:lpstr>Ударные инструменты</vt:lpstr>
      <vt:lpstr>Ударные инструменты</vt:lpstr>
      <vt:lpstr>Духовые инструменты</vt:lpstr>
      <vt:lpstr>Медные духовые инструменты</vt:lpstr>
      <vt:lpstr>Деревянные духовые инструменты</vt:lpstr>
      <vt:lpstr>Струнные смычковые инструменты</vt:lpstr>
      <vt:lpstr>Струнные смычковые инструменты</vt:lpstr>
      <vt:lpstr>Симфонический оркестр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42</cp:revision>
  <dcterms:created xsi:type="dcterms:W3CDTF">2010-12-03T16:17:05Z</dcterms:created>
  <dcterms:modified xsi:type="dcterms:W3CDTF">2014-11-10T20:50:45Z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786494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