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8" r:id="rId2"/>
    <p:sldId id="273" r:id="rId3"/>
    <p:sldId id="256" r:id="rId4"/>
    <p:sldId id="257" r:id="rId5"/>
    <p:sldId id="259" r:id="rId6"/>
    <p:sldId id="260" r:id="rId7"/>
    <p:sldId id="261" r:id="rId8"/>
    <p:sldId id="262" r:id="rId9"/>
    <p:sldId id="266" r:id="rId10"/>
    <p:sldId id="267" r:id="rId11"/>
    <p:sldId id="269" r:id="rId12"/>
    <p:sldId id="270" r:id="rId13"/>
    <p:sldId id="263" r:id="rId14"/>
    <p:sldId id="264" r:id="rId15"/>
    <p:sldId id="265" r:id="rId16"/>
    <p:sldId id="268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25" autoAdjust="0"/>
    <p:restoredTop sz="94622" autoAdjust="0"/>
  </p:normalViewPr>
  <p:slideViewPr>
    <p:cSldViewPr>
      <p:cViewPr varScale="1">
        <p:scale>
          <a:sx n="94" d="100"/>
          <a:sy n="94" d="100"/>
        </p:scale>
        <p:origin x="-11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8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ransition>
    <p:pull dir="u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media" Target="file:///G:\&#1082;&#1086;&#1085;&#1092;&#1077;&#1088;&#1077;&#1085;&#1094;&#1080;&#1103;%202014\&#1055;&#1077;&#1090;&#1088;&#1086;&#1074;%20&#1042;&#1086;&#1076;&#1082;&#1080;&#1085;%20&#1055;&#1086;&#1083;&#1076;&#1077;&#1085;&#1100;%20&#1072;&#1074;&#1090;&#1086;&#1088;%20&#1091;&#1095;&#1080;&#1090;&#1077;&#1083;&#1100;%20&#1084;&#1091;&#1079;&#1099;&#1082;&#1080;%20&#1043;&#1041;&#1054;&#1059;%20&#1060;&#1052;&#1051;%20&#8470;239%20&#1053;&#1080;&#1082;&#1080;&#1092;&#1086;&#1088;&#1086;&#1074;&#1072;%20&#1053;%20&#1052;.avi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file:///H:\&#1082;&#1086;&#1085;&#1092;&#1077;&#1088;&#1077;&#1085;&#1094;&#1080;&#1103;%202014\&#1055;&#1077;&#1090;&#1088;&#1086;&#1074;%20&#1042;&#1086;&#1076;&#1082;&#1080;&#1085;%20&#1055;&#1086;&#1083;&#1076;&#1077;&#1085;&#1100;%20&#1072;&#1074;&#1090;&#1086;&#1088;%20&#1091;&#1095;&#1080;&#1090;&#1077;&#1083;&#1100;%20&#1084;&#1091;&#1079;&#1099;&#1082;&#1080;%20&#1043;&#1041;&#1054;&#1059;%20&#1060;&#1052;&#1051;%20&#8470;239%20&#1053;&#1080;&#1082;&#1080;&#1092;&#1086;&#1088;&#1086;&#1074;&#1072;%20&#1053;%20&#1052;.avi" TargetMode="Externa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1700719"/>
            <a:ext cx="6768752" cy="5256000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4400" dirty="0" smtClean="0"/>
          </a:p>
          <a:p>
            <a:pPr algn="ctr"/>
            <a:endParaRPr lang="en-US" sz="4000" dirty="0" smtClean="0"/>
          </a:p>
          <a:p>
            <a:pPr algn="ctr"/>
            <a:r>
              <a:rPr lang="ru-RU" sz="4000" dirty="0" smtClean="0"/>
              <a:t>«Влияние сюжетно-ролевых игр   на выстраивание диалога в семье и школе»</a:t>
            </a:r>
          </a:p>
          <a:p>
            <a:endParaRPr lang="ru-RU" sz="3200" dirty="0" smtClean="0"/>
          </a:p>
          <a:p>
            <a:endParaRPr lang="ru-RU" sz="4400" dirty="0" smtClean="0"/>
          </a:p>
          <a:p>
            <a:endParaRPr lang="ru-RU" sz="4400" dirty="0" smtClean="0"/>
          </a:p>
          <a:p>
            <a:endParaRPr lang="ru-RU" sz="4400" dirty="0"/>
          </a:p>
        </p:txBody>
      </p:sp>
      <p:pic>
        <p:nvPicPr>
          <p:cNvPr id="4" name="Рисунок 3" descr="st002_w370_h21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00808"/>
            <a:ext cx="1979712" cy="11557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528" y="188640"/>
            <a:ext cx="8064896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Как снизить агрессивность</a:t>
            </a:r>
            <a:r>
              <a:rPr lang="en-US" sz="4000" dirty="0" smtClean="0"/>
              <a:t>?</a:t>
            </a:r>
          </a:p>
          <a:p>
            <a:pPr algn="ctr"/>
            <a:endParaRPr lang="ru-RU" sz="4000" dirty="0"/>
          </a:p>
        </p:txBody>
      </p:sp>
      <p:pic>
        <p:nvPicPr>
          <p:cNvPr id="6" name="Рисунок 5" descr="rebenok-v-shkole-300x22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31765" y="0"/>
            <a:ext cx="2112235" cy="17008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5536" y="5517232"/>
            <a:ext cx="8748464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Презентацию подготовила учитель музыки и педагог дополнительного образования </a:t>
            </a:r>
          </a:p>
          <a:p>
            <a:pPr algn="r"/>
            <a:r>
              <a:rPr lang="ru-RU" dirty="0" smtClean="0"/>
              <a:t>Второй СПб </a:t>
            </a:r>
            <a:r>
              <a:rPr lang="ru-RU" dirty="0" smtClean="0"/>
              <a:t>Гимназии</a:t>
            </a:r>
            <a:r>
              <a:rPr lang="ru-RU" sz="2400" dirty="0" smtClean="0"/>
              <a:t> </a:t>
            </a:r>
            <a:endParaRPr lang="ru-RU" sz="2400" dirty="0" smtClean="0"/>
          </a:p>
          <a:p>
            <a:pPr algn="r"/>
            <a:r>
              <a:rPr lang="ru-RU" dirty="0" err="1" smtClean="0"/>
              <a:t>Хачатрян</a:t>
            </a:r>
            <a:r>
              <a:rPr lang="ru-RU" dirty="0" smtClean="0"/>
              <a:t> Мариам  Бабкеновна</a:t>
            </a:r>
            <a:r>
              <a:rPr lang="ru-RU" sz="2400" dirty="0" smtClean="0"/>
              <a:t>.   </a:t>
            </a:r>
            <a:endParaRPr lang="ru-RU" sz="24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7516688" cy="666936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Задание для группы№1:</a:t>
            </a:r>
          </a:p>
          <a:p>
            <a:pPr>
              <a:buNone/>
            </a:pPr>
            <a:r>
              <a:rPr lang="ru-RU" sz="3200" dirty="0" smtClean="0"/>
              <a:t>   Баю- баюшки-баю, </a:t>
            </a:r>
            <a:br>
              <a:rPr lang="ru-RU" sz="3200" dirty="0" smtClean="0"/>
            </a:br>
            <a:r>
              <a:rPr lang="ru-RU" sz="3200" dirty="0" smtClean="0"/>
              <a:t>Не </a:t>
            </a:r>
            <a:r>
              <a:rPr lang="ru-RU" sz="3200" dirty="0" err="1" smtClean="0"/>
              <a:t>ложися</a:t>
            </a:r>
            <a:r>
              <a:rPr lang="ru-RU" sz="3200" dirty="0" smtClean="0"/>
              <a:t> на краю. </a:t>
            </a:r>
            <a:br>
              <a:rPr lang="ru-RU" sz="3200" dirty="0" smtClean="0"/>
            </a:br>
            <a:r>
              <a:rPr lang="ru-RU" sz="3200" dirty="0" smtClean="0"/>
              <a:t>Придет серенький волчок </a:t>
            </a:r>
            <a:br>
              <a:rPr lang="ru-RU" sz="3200" dirty="0" smtClean="0"/>
            </a:br>
            <a:r>
              <a:rPr lang="ru-RU" sz="3200" dirty="0" smtClean="0"/>
              <a:t>И ухватит за бочок.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r>
              <a:rPr lang="ru-RU" sz="3200" dirty="0" smtClean="0"/>
              <a:t>Задание для группы №2:</a:t>
            </a:r>
          </a:p>
          <a:p>
            <a:pPr>
              <a:buNone/>
            </a:pPr>
            <a:r>
              <a:rPr lang="ru-RU" sz="3200" dirty="0" smtClean="0"/>
              <a:t>    «</a:t>
            </a:r>
            <a:r>
              <a:rPr lang="ru-RU" sz="3200" dirty="0" err="1" smtClean="0"/>
              <a:t>Лади</a:t>
            </a:r>
            <a:r>
              <a:rPr lang="ru-RU" sz="3200" dirty="0" smtClean="0"/>
              <a:t>, Ладо, Ладушки,</a:t>
            </a:r>
            <a:br>
              <a:rPr lang="ru-RU" sz="3200" dirty="0" smtClean="0"/>
            </a:br>
            <a:r>
              <a:rPr lang="ru-RU" sz="3200" dirty="0" err="1" smtClean="0"/>
              <a:t>Гдѣ </a:t>
            </a:r>
            <a:r>
              <a:rPr lang="ru-RU" sz="3200" dirty="0" smtClean="0"/>
              <a:t>были? — у Бабушки. </a:t>
            </a:r>
            <a:br>
              <a:rPr lang="ru-RU" sz="3200" dirty="0" smtClean="0"/>
            </a:br>
            <a:r>
              <a:rPr lang="ru-RU" sz="3200" dirty="0" smtClean="0"/>
              <a:t>Что </a:t>
            </a:r>
            <a:r>
              <a:rPr lang="ru-RU" sz="3200" dirty="0" err="1" smtClean="0"/>
              <a:t>ѣли</a:t>
            </a:r>
            <a:r>
              <a:rPr lang="ru-RU" sz="3200" dirty="0" smtClean="0"/>
              <a:t>? — Кашку.</a:t>
            </a:r>
            <a:br>
              <a:rPr lang="ru-RU" sz="3200" dirty="0" smtClean="0"/>
            </a:br>
            <a:r>
              <a:rPr lang="ru-RU" sz="3200" dirty="0" smtClean="0"/>
              <a:t>Что пили? — Бражку.»</a:t>
            </a:r>
          </a:p>
          <a:p>
            <a:endParaRPr lang="ru-RU" sz="3200" dirty="0"/>
          </a:p>
        </p:txBody>
      </p:sp>
      <p:pic>
        <p:nvPicPr>
          <p:cNvPr id="4" name="Рисунок 3" descr="Msj6Tgo5SX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764704"/>
            <a:ext cx="1651000" cy="1092200"/>
          </a:xfrm>
          <a:prstGeom prst="rect">
            <a:avLst/>
          </a:prstGeom>
          <a:scene3d>
            <a:camera prst="obliqueBottomLeft"/>
            <a:lightRig rig="threePt" dir="t"/>
          </a:scene3d>
        </p:spPr>
      </p:pic>
      <p:pic>
        <p:nvPicPr>
          <p:cNvPr id="5" name="Рисунок 4" descr="6GhpQFQi1R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4509120"/>
            <a:ext cx="1651000" cy="10922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7922568" cy="6858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sz="3200" dirty="0" smtClean="0"/>
          </a:p>
          <a:p>
            <a:r>
              <a:rPr lang="ru-RU" sz="3200" dirty="0" smtClean="0"/>
              <a:t>Задание для группы №3:</a:t>
            </a:r>
          </a:p>
          <a:p>
            <a:pPr>
              <a:buNone/>
            </a:pPr>
            <a:r>
              <a:rPr lang="ru-RU" sz="3200" dirty="0" smtClean="0"/>
              <a:t>   В сыром бору тропина,</a:t>
            </a:r>
          </a:p>
          <a:p>
            <a:pPr>
              <a:buNone/>
            </a:pPr>
            <a:r>
              <a:rPr lang="ru-RU" sz="3200" dirty="0" smtClean="0"/>
              <a:t>   В сыром бору тропина</a:t>
            </a:r>
          </a:p>
          <a:p>
            <a:pPr>
              <a:buNone/>
            </a:pPr>
            <a:r>
              <a:rPr lang="ru-RU" sz="3200" dirty="0" smtClean="0"/>
              <a:t>   Тропина, тропина,</a:t>
            </a:r>
          </a:p>
          <a:p>
            <a:pPr>
              <a:buNone/>
            </a:pPr>
            <a:r>
              <a:rPr lang="ru-RU" sz="3200" dirty="0" smtClean="0"/>
              <a:t>    тропина, тропина. </a:t>
            </a:r>
          </a:p>
          <a:p>
            <a:pPr>
              <a:buNone/>
            </a:pPr>
            <a:endParaRPr lang="ru-RU" sz="3200" dirty="0" smtClean="0"/>
          </a:p>
          <a:p>
            <a:r>
              <a:rPr lang="ru-RU" sz="3200" dirty="0" smtClean="0"/>
              <a:t>Задание для режиссера: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3200" dirty="0" smtClean="0"/>
              <a:t>Выбрать фрагменты из стихотворения Роберта Рождественского: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3200" dirty="0" smtClean="0"/>
              <a:t>в качестве  эпиграфа к фильму</a:t>
            </a:r>
            <a:r>
              <a:rPr lang="en-US" sz="3200" dirty="0" smtClean="0"/>
              <a:t>;</a:t>
            </a:r>
            <a:endParaRPr lang="ru-RU" sz="32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sz="3200" dirty="0" smtClean="0"/>
              <a:t>В качестве эпилога.</a:t>
            </a:r>
            <a:endParaRPr lang="en-US" sz="3200" dirty="0" smtClean="0"/>
          </a:p>
          <a:p>
            <a:pPr>
              <a:buNone/>
            </a:pPr>
            <a:r>
              <a:rPr lang="ru-RU" sz="3200" dirty="0" smtClean="0"/>
              <a:t> </a:t>
            </a:r>
          </a:p>
          <a:p>
            <a:endParaRPr lang="ru-RU" dirty="0"/>
          </a:p>
        </p:txBody>
      </p:sp>
      <p:pic>
        <p:nvPicPr>
          <p:cNvPr id="4" name="Рисунок 3" descr="6GhpQFQi1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260648"/>
            <a:ext cx="1651000" cy="1092200"/>
          </a:xfrm>
          <a:prstGeom prst="rect">
            <a:avLst/>
          </a:prstGeom>
          <a:scene3d>
            <a:camera prst="isometricOffAxis2Left"/>
            <a:lightRig rig="threePt" dir="t"/>
          </a:scene3d>
        </p:spPr>
      </p:pic>
      <p:pic>
        <p:nvPicPr>
          <p:cNvPr id="5" name="Рисунок 4" descr="6quczXsRrO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136" y="5589240"/>
            <a:ext cx="1651000" cy="1092200"/>
          </a:xfrm>
          <a:prstGeom prst="rect">
            <a:avLst/>
          </a:prstGeom>
          <a:scene3d>
            <a:camera prst="perspectiveHeroicExtremeLeftFacing"/>
            <a:lightRig rig="threePt" dir="t"/>
          </a:scene3d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Режиссер: показ фильма</a:t>
            </a:r>
            <a:br>
              <a:rPr lang="ru-RU" dirty="0" smtClean="0"/>
            </a:br>
            <a:r>
              <a:rPr lang="ru-RU" dirty="0" smtClean="0"/>
              <a:t>«Полдень .лето 1917г»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1319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dirty="0" smtClean="0"/>
              <a:t>Эпиграф к фильму:</a:t>
            </a:r>
          </a:p>
          <a:p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   Я бы музыку писал</a:t>
            </a:r>
          </a:p>
          <a:p>
            <a:pPr>
              <a:buNone/>
            </a:pPr>
            <a:r>
              <a:rPr lang="ru-RU" sz="3200" dirty="0" smtClean="0"/>
              <a:t>                     на строчках пахоты,</a:t>
            </a:r>
          </a:p>
          <a:p>
            <a:pPr>
              <a:buNone/>
            </a:pPr>
            <a:r>
              <a:rPr lang="ru-RU" sz="3200" dirty="0" smtClean="0"/>
              <a:t>   На ладошке </a:t>
            </a:r>
          </a:p>
          <a:p>
            <a:pPr>
              <a:buNone/>
            </a:pPr>
            <a:r>
              <a:rPr lang="ru-RU" sz="3200" dirty="0" smtClean="0"/>
              <a:t>                     годовалого ребенка.</a:t>
            </a:r>
          </a:p>
          <a:p>
            <a:pPr>
              <a:buNone/>
            </a:pPr>
            <a:r>
              <a:rPr lang="ru-RU" sz="3200" dirty="0" smtClean="0"/>
              <a:t>  Засыпал и просыпался б </a:t>
            </a:r>
          </a:p>
          <a:p>
            <a:pPr>
              <a:buNone/>
            </a:pPr>
            <a:r>
              <a:rPr lang="ru-RU" sz="3200" dirty="0" smtClean="0"/>
              <a:t>                     в неожиданных мотивах.</a:t>
            </a:r>
          </a:p>
          <a:p>
            <a:pPr>
              <a:buNone/>
            </a:pPr>
            <a:r>
              <a:rPr lang="ru-RU" sz="3200" dirty="0" smtClean="0"/>
              <a:t>   </a:t>
            </a:r>
            <a:endParaRPr lang="ru-RU" sz="32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0040"/>
            <a:ext cx="81724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Всмотритесь в картину(сцена№1)!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med_gallery_880_146_114479 (3).jpg"/>
          <p:cNvPicPr>
            <a:picLocks noChangeAspect="1"/>
          </p:cNvPicPr>
          <p:nvPr/>
        </p:nvPicPr>
        <p:blipFill>
          <a:blip r:embed="rId2" cstate="print">
            <a:lum bright="-16000"/>
          </a:blip>
          <a:stretch>
            <a:fillRect/>
          </a:stretch>
        </p:blipFill>
        <p:spPr>
          <a:xfrm>
            <a:off x="457200" y="1593594"/>
            <a:ext cx="7272808" cy="5351688"/>
          </a:xfrm>
          <a:prstGeom prst="rect">
            <a:avLst/>
          </a:prstGeom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Какую песню поет мама своему ребенку (</a:t>
            </a:r>
            <a:r>
              <a:rPr lang="en-US" dirty="0" smtClean="0"/>
              <a:t> </a:t>
            </a:r>
            <a:r>
              <a:rPr lang="ru-RU" dirty="0" smtClean="0"/>
              <a:t>сцена №2)</a:t>
            </a:r>
            <a:r>
              <a:rPr lang="en-US" dirty="0" smtClean="0"/>
              <a:t>?</a:t>
            </a:r>
            <a:endParaRPr lang="ru-RU" dirty="0"/>
          </a:p>
        </p:txBody>
      </p:sp>
      <p:pic>
        <p:nvPicPr>
          <p:cNvPr id="4" name="Содержимое 3" descr="med_gallery_880_146_114479 (2)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16000"/>
          </a:blip>
          <a:stretch>
            <a:fillRect/>
          </a:stretch>
        </p:blipFill>
        <p:spPr>
          <a:xfrm>
            <a:off x="1331640" y="1408203"/>
            <a:ext cx="5688632" cy="5449797"/>
          </a:xfrm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7992888" cy="14847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Какой народной песней можно озвучить этих персонажей</a:t>
            </a:r>
            <a:r>
              <a:rPr lang="en-US" dirty="0" smtClean="0"/>
              <a:t>?</a:t>
            </a:r>
            <a:endParaRPr lang="ru-RU" dirty="0"/>
          </a:p>
        </p:txBody>
      </p:sp>
      <p:pic>
        <p:nvPicPr>
          <p:cNvPr id="6" name="Содержимое 5" descr="med_gallery_880_146_114479 (4)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14000" contrast="7000"/>
          </a:blip>
          <a:stretch>
            <a:fillRect/>
          </a:stretch>
        </p:blipFill>
        <p:spPr>
          <a:xfrm>
            <a:off x="1115616" y="1494132"/>
            <a:ext cx="6164122" cy="5363868"/>
          </a:xfrm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7516688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    эпилог-слово режиссера: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28800"/>
            <a:ext cx="7516688" cy="482693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 Я бы музыку творил </a:t>
            </a:r>
          </a:p>
          <a:p>
            <a:pPr>
              <a:buNone/>
            </a:pPr>
            <a:r>
              <a:rPr lang="ru-RU" sz="3200" dirty="0" smtClean="0"/>
              <a:t>                         кричал и мучился!</a:t>
            </a:r>
          </a:p>
          <a:p>
            <a:pPr>
              <a:buNone/>
            </a:pPr>
            <a:r>
              <a:rPr lang="ru-RU" sz="3200" dirty="0" smtClean="0"/>
              <a:t>    Я бы искал возвышенно и жадно</a:t>
            </a:r>
          </a:p>
          <a:p>
            <a:pPr>
              <a:buNone/>
            </a:pPr>
            <a:r>
              <a:rPr lang="ru-RU" sz="3200" dirty="0" smtClean="0"/>
              <a:t>    Но уже сочинена такая музыка</a:t>
            </a:r>
          </a:p>
          <a:p>
            <a:pPr>
              <a:buNone/>
            </a:pPr>
            <a:r>
              <a:rPr lang="ru-RU" sz="3200" dirty="0" smtClean="0"/>
              <a:t>    Если ты ее не слышишь-</a:t>
            </a:r>
          </a:p>
          <a:p>
            <a:pPr>
              <a:buNone/>
            </a:pPr>
            <a:r>
              <a:rPr lang="ru-RU" sz="3200" dirty="0" smtClean="0"/>
              <a:t>                                     очень жалко.</a:t>
            </a:r>
            <a:endParaRPr lang="ru-RU" sz="32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Петров Водкин Полдень автор учитель музыки ГБОУ ФМЛ №239 Никифорова Н М.avi">
            <a:hlinkClick r:id="" action="ppaction://media"/>
          </p:cNvPr>
          <p:cNvPicPr>
            <a:picLocks noChangeAspect="1"/>
          </p:cNvPicPr>
          <p:nvPr>
            <a:videoFile r:link="rId1"/>
            <p:extLst>
              <p:ext uri="{DAA4B4D4-6D71-4841-9C94-3DE7FCFB9230}">
                <p14:media xmlns="" xmlns:p14="http://schemas.microsoft.com/office/powerpoint/2010/main" r:link="rId3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625962" y="620688"/>
            <a:ext cx="7205600" cy="5688632"/>
          </a:xfrm>
          <a:prstGeom prst="rect">
            <a:avLst/>
          </a:prstGeom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             До свидания!</a:t>
            </a:r>
            <a:endParaRPr lang="ru-RU" dirty="0"/>
          </a:p>
        </p:txBody>
      </p:sp>
      <p:pic>
        <p:nvPicPr>
          <p:cNvPr id="6" name="Содержимое 5" descr="Msj6Tgo5SX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2348880"/>
            <a:ext cx="3047781" cy="2016224"/>
          </a:xfrm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bliqueBottomLeft"/>
            <a:lightRig rig="threePt" dir="t"/>
          </a:scene3d>
        </p:spPr>
      </p:pic>
      <p:pic>
        <p:nvPicPr>
          <p:cNvPr id="8" name="Рисунок 7" descr="6quczXsRrO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4725144"/>
            <a:ext cx="2595637" cy="1717114"/>
          </a:xfrm>
          <a:prstGeom prst="rect">
            <a:avLst/>
          </a:prstGeom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9" name="Рисунок 8" descr="6GhpQFQi1R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4008" y="2636912"/>
            <a:ext cx="2394685" cy="1584176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t002_w370_h21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3573016"/>
            <a:ext cx="2084090" cy="121665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528" y="188640"/>
            <a:ext cx="8064896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Как снизить агрессивность</a:t>
            </a:r>
            <a:r>
              <a:rPr lang="en-US" sz="4000" dirty="0" smtClean="0"/>
              <a:t>?</a:t>
            </a:r>
          </a:p>
          <a:p>
            <a:pPr algn="ctr"/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1700808"/>
            <a:ext cx="6768752" cy="4770537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4400" dirty="0" smtClean="0"/>
          </a:p>
          <a:p>
            <a:endParaRPr lang="ru-RU" sz="3200" dirty="0" smtClean="0"/>
          </a:p>
          <a:p>
            <a:pPr>
              <a:buFont typeface="Wingdings" pitchFamily="2" charset="2"/>
              <a:buChar char="v"/>
            </a:pPr>
            <a:r>
              <a:rPr lang="ru-RU" sz="3200" dirty="0" smtClean="0"/>
              <a:t>Как помочь ребенку разобраться в своих запутанных чувствах</a:t>
            </a:r>
            <a:r>
              <a:rPr lang="en-US" sz="3200" dirty="0" smtClean="0"/>
              <a:t>?</a:t>
            </a:r>
            <a:r>
              <a:rPr lang="ru-RU" sz="3200" dirty="0" smtClean="0"/>
              <a:t> </a:t>
            </a:r>
          </a:p>
          <a:p>
            <a:endParaRPr lang="ru-RU" sz="4400" dirty="0" smtClean="0"/>
          </a:p>
          <a:p>
            <a:endParaRPr lang="ru-RU" sz="4400" dirty="0" smtClean="0"/>
          </a:p>
          <a:p>
            <a:endParaRPr lang="ru-RU" sz="4400" dirty="0"/>
          </a:p>
        </p:txBody>
      </p:sp>
      <p:pic>
        <p:nvPicPr>
          <p:cNvPr id="6" name="Рисунок 5" descr="rebenok-v-shkole-300x22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31765" y="0"/>
            <a:ext cx="2112235" cy="170080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37229850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496944" cy="1584176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742950" indent="-742950" algn="ctr"/>
            <a:r>
              <a:rPr lang="ru-RU" sz="2800" dirty="0" smtClean="0"/>
              <a:t>Метод сюжетно- ролевой игры для  реализации полихудожественного воспитания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2492896"/>
            <a:ext cx="8280920" cy="2123658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4400" dirty="0" smtClean="0"/>
              <a:t>Что в педагогике означает         полихудожественное воспитание</a:t>
            </a:r>
            <a:r>
              <a:rPr lang="en-US" sz="4400" dirty="0" smtClean="0"/>
              <a:t>?</a:t>
            </a:r>
            <a:endParaRPr lang="ru-RU" sz="44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496944" cy="184482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Полихудожественное воспитание включает следующие компоненты многослойного воображения:       </a:t>
            </a:r>
            <a:endParaRPr lang="ru-RU" dirty="0"/>
          </a:p>
        </p:txBody>
      </p:sp>
      <p:pic>
        <p:nvPicPr>
          <p:cNvPr id="4" name="Содержимое 3" descr="usov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132856"/>
            <a:ext cx="2563200" cy="3600000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 prst="cross"/>
          </a:sp3d>
        </p:spPr>
      </p:pic>
      <p:sp>
        <p:nvSpPr>
          <p:cNvPr id="5" name="TextBox 4"/>
          <p:cNvSpPr txBox="1"/>
          <p:nvPr/>
        </p:nvSpPr>
        <p:spPr>
          <a:xfrm>
            <a:off x="2627784" y="1916832"/>
            <a:ext cx="6192688" cy="5016758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smtClean="0"/>
              <a:t>Слой обобщенных картин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>
              <a:buFont typeface="Wingdings" pitchFamily="2" charset="2"/>
              <a:buChar char="v"/>
            </a:pPr>
            <a:endParaRPr lang="ru-RU" sz="2400" dirty="0" smtClean="0"/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знаковый слой(слово, язык, знак)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>
              <a:buFont typeface="Wingdings" pitchFamily="2" charset="2"/>
              <a:buChar char="v"/>
            </a:pPr>
            <a:endParaRPr lang="ru-RU" sz="2400" dirty="0" smtClean="0"/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Визуально символический слой: форма(рисунок), цвет, пространство</a:t>
            </a:r>
            <a:r>
              <a:rPr lang="en-US" sz="2400" dirty="0" smtClean="0"/>
              <a:t>;</a:t>
            </a:r>
          </a:p>
          <a:p>
            <a:pPr>
              <a:buFont typeface="Wingdings" pitchFamily="2" charset="2"/>
              <a:buChar char="v"/>
            </a:pP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Резонансный слой: аромат, звук-ритм, свет-цвет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>
              <a:buFont typeface="Wingdings" pitchFamily="2" charset="2"/>
              <a:buChar char="v"/>
            </a:pPr>
            <a:endParaRPr lang="ru-RU" sz="2400" dirty="0" smtClean="0"/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Звуко-двигательный слой.</a:t>
            </a:r>
            <a:endParaRPr lang="en-US" sz="2400" dirty="0" smtClean="0"/>
          </a:p>
          <a:p>
            <a:pPr>
              <a:buFont typeface="Wingdings" pitchFamily="2" charset="2"/>
              <a:buChar char="v"/>
            </a:pPr>
            <a:endParaRPr lang="en-US" sz="2800" dirty="0" smtClean="0"/>
          </a:p>
          <a:p>
            <a:pPr>
              <a:buFont typeface="Wingdings" pitchFamily="2" charset="2"/>
              <a:buChar char="v"/>
            </a:pPr>
            <a:endParaRPr lang="ru-RU" sz="28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94984" cy="150304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 чем суть метода сюжетно- ролевой игры с точки зрения учителя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772816"/>
            <a:ext cx="7128792" cy="5085184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/>
              <a:t>В игре реализуется принцип активности.</a:t>
            </a:r>
          </a:p>
          <a:p>
            <a:r>
              <a:rPr lang="ru-RU" sz="2800" dirty="0" smtClean="0"/>
              <a:t>Человек усваивает :</a:t>
            </a:r>
          </a:p>
          <a:p>
            <a:pPr marL="342900" indent="-342900">
              <a:buFont typeface="+mj-lt"/>
              <a:buAutoNum type="arabicPeriod"/>
            </a:pPr>
            <a:endParaRPr lang="ru-RU" sz="2800" dirty="0" smtClean="0"/>
          </a:p>
          <a:p>
            <a:pPr marL="342900" indent="-342900">
              <a:buFont typeface="Wingdings" pitchFamily="2" charset="2"/>
              <a:buChar char="v"/>
            </a:pPr>
            <a:r>
              <a:rPr lang="ru-RU" sz="2800" dirty="0" smtClean="0"/>
              <a:t>Из того , что слышит – 10 </a:t>
            </a:r>
            <a:r>
              <a:rPr lang="ru-RU" sz="2800" dirty="0" smtClean="0">
                <a:latin typeface="Calibri"/>
              </a:rPr>
              <a:t>%</a:t>
            </a:r>
            <a:r>
              <a:rPr lang="en-US" sz="2800" dirty="0" smtClean="0">
                <a:latin typeface="Calibri"/>
              </a:rPr>
              <a:t>;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sz="2800" dirty="0" smtClean="0">
              <a:latin typeface="Calibri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ru-RU" sz="2800" dirty="0" smtClean="0">
                <a:latin typeface="Calibri"/>
              </a:rPr>
              <a:t>Что видит - 50%</a:t>
            </a:r>
            <a:r>
              <a:rPr lang="en-US" sz="2800" dirty="0" smtClean="0">
                <a:latin typeface="Calibri"/>
              </a:rPr>
              <a:t>;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sz="2800" dirty="0" smtClean="0">
              <a:latin typeface="Calibri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ru-RU" sz="2800" dirty="0" smtClean="0">
                <a:latin typeface="Calibri"/>
              </a:rPr>
              <a:t>Что проговаривает-70%</a:t>
            </a:r>
            <a:r>
              <a:rPr lang="en-US" sz="2800" dirty="0" smtClean="0">
                <a:latin typeface="Calibri"/>
              </a:rPr>
              <a:t>;</a:t>
            </a:r>
            <a:endParaRPr lang="ru-RU" sz="2800" dirty="0" smtClean="0">
              <a:latin typeface="Calibri"/>
            </a:endParaRPr>
          </a:p>
          <a:p>
            <a:pPr marL="342900" indent="-342900">
              <a:buFont typeface="Wingdings" pitchFamily="2" charset="2"/>
              <a:buChar char="v"/>
            </a:pPr>
            <a:endParaRPr lang="ru-RU" sz="2800" dirty="0" smtClean="0">
              <a:latin typeface="Calibri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ru-RU" sz="2800" dirty="0" smtClean="0">
                <a:latin typeface="Calibri"/>
              </a:rPr>
              <a:t>Что делает сам-90%.</a:t>
            </a:r>
          </a:p>
          <a:p>
            <a:pPr marL="342900" indent="-342900">
              <a:buFont typeface="Wingdings" pitchFamily="2" charset="2"/>
              <a:buChar char="v"/>
            </a:pPr>
            <a:endParaRPr lang="ru-RU" sz="2800" dirty="0" smtClean="0">
              <a:latin typeface="Calibri"/>
            </a:endParaRPr>
          </a:p>
          <a:p>
            <a:pPr marL="342900" indent="-342900">
              <a:buFont typeface="Wingdings" pitchFamily="2" charset="2"/>
              <a:buChar char="v"/>
            </a:pPr>
            <a:endParaRPr lang="ru-RU" dirty="0"/>
          </a:p>
        </p:txBody>
      </p:sp>
      <p:pic>
        <p:nvPicPr>
          <p:cNvPr id="5" name="Рисунок 4" descr="занят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3789040"/>
            <a:ext cx="2948346" cy="3068960"/>
          </a:xfrm>
          <a:prstGeom prst="rect">
            <a:avLst/>
          </a:prstGeom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136815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В игре задействованы следующие ресурсы личности: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7239000" cy="4466896"/>
          </a:xfr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en-US" dirty="0" smtClean="0"/>
          </a:p>
          <a:p>
            <a:r>
              <a:rPr lang="ru-RU" dirty="0" smtClean="0"/>
              <a:t>Когнитивные (от лат. cognitio — знание,</a:t>
            </a:r>
          </a:p>
          <a:p>
            <a:pPr>
              <a:buNone/>
            </a:pPr>
            <a:r>
              <a:rPr lang="ru-RU" dirty="0" smtClean="0"/>
              <a:t>                          познание) 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Эмоциональные</a:t>
            </a:r>
            <a:r>
              <a:rPr lang="en-US" dirty="0" smtClean="0"/>
              <a:t>;</a:t>
            </a:r>
            <a:r>
              <a:rPr lang="ru-RU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Деятельностные.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                              </a:t>
            </a:r>
            <a:endParaRPr lang="ru-RU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Условно можно выделить следующие этапы: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355160" cy="5059944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dirty="0" smtClean="0"/>
              <a:t>Эмоциональный этап- выявление главного настроения</a:t>
            </a:r>
            <a:r>
              <a:rPr lang="en-US" sz="3200" dirty="0" smtClean="0"/>
              <a:t>;</a:t>
            </a:r>
          </a:p>
          <a:p>
            <a:endParaRPr lang="en-US" sz="3200" dirty="0" smtClean="0"/>
          </a:p>
          <a:p>
            <a:r>
              <a:rPr lang="ru-RU" sz="3200" dirty="0" smtClean="0"/>
              <a:t>Образный этап</a:t>
            </a:r>
            <a:r>
              <a:rPr lang="en-US" sz="3200" dirty="0" smtClean="0"/>
              <a:t>;</a:t>
            </a:r>
            <a:endParaRPr lang="ru-RU" sz="3200" dirty="0" smtClean="0"/>
          </a:p>
          <a:p>
            <a:endParaRPr lang="ru-RU" sz="3200" dirty="0" smtClean="0"/>
          </a:p>
          <a:p>
            <a:r>
              <a:rPr lang="ru-RU" sz="3200" dirty="0" smtClean="0"/>
              <a:t>Этап образного развития</a:t>
            </a:r>
            <a:r>
              <a:rPr lang="en-US" sz="3200" dirty="0" smtClean="0"/>
              <a:t>;</a:t>
            </a:r>
            <a:endParaRPr lang="ru-RU" sz="3200" dirty="0" smtClean="0"/>
          </a:p>
          <a:p>
            <a:endParaRPr lang="ru-RU" sz="3200" dirty="0" smtClean="0"/>
          </a:p>
          <a:p>
            <a:r>
              <a:rPr lang="ru-RU" sz="3200" dirty="0" smtClean="0"/>
              <a:t>Этап организации домашней работы.</a:t>
            </a:r>
            <a:endParaRPr lang="ru-RU" sz="32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Кузьма Петров –Водкин</a:t>
            </a:r>
            <a:br>
              <a:rPr lang="ru-RU" dirty="0" smtClean="0"/>
            </a:br>
            <a:r>
              <a:rPr lang="ru-RU" dirty="0" smtClean="0"/>
              <a:t>    «Полдень .Лето» 1917г.</a:t>
            </a:r>
            <a:endParaRPr lang="ru-RU" dirty="0"/>
          </a:p>
        </p:txBody>
      </p:sp>
      <p:pic>
        <p:nvPicPr>
          <p:cNvPr id="8" name="Содержимое 7" descr="PETROV-VODKIN-2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556792"/>
            <a:ext cx="7316430" cy="5112000"/>
          </a:xfrm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Ролевая игра :«</a:t>
            </a:r>
            <a:r>
              <a:rPr lang="en-US" dirty="0" smtClean="0"/>
              <a:t>C</a:t>
            </a:r>
            <a:r>
              <a:rPr lang="ru-RU" dirty="0" err="1" smtClean="0"/>
              <a:t>нимаем</a:t>
            </a:r>
            <a:r>
              <a:rPr lang="ru-RU" dirty="0" smtClean="0"/>
              <a:t> фильм Полдень –лето 1917</a:t>
            </a:r>
            <a:r>
              <a:rPr lang="ru-RU" sz="3100" dirty="0" smtClean="0"/>
              <a:t> г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9416"/>
            <a:ext cx="7848872" cy="52485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Задачи игры:</a:t>
            </a:r>
          </a:p>
          <a:p>
            <a:r>
              <a:rPr lang="ru-RU" sz="3200" dirty="0" smtClean="0"/>
              <a:t>представить себя в составе съемочной группы и найти сцену из картины  , которую можно озвучить своим текстом –заданием</a:t>
            </a:r>
            <a:r>
              <a:rPr lang="en-US" sz="3200" dirty="0" smtClean="0"/>
              <a:t>;</a:t>
            </a:r>
          </a:p>
          <a:p>
            <a:endParaRPr lang="ru-RU" sz="3200" dirty="0" smtClean="0"/>
          </a:p>
          <a:p>
            <a:r>
              <a:rPr lang="ru-RU" sz="3200" dirty="0" smtClean="0"/>
              <a:t> придумать название сцены</a:t>
            </a:r>
            <a:r>
              <a:rPr lang="en-US" sz="3200" dirty="0" smtClean="0"/>
              <a:t>;</a:t>
            </a:r>
          </a:p>
          <a:p>
            <a:endParaRPr lang="ru-RU" sz="3200" dirty="0" smtClean="0"/>
          </a:p>
          <a:p>
            <a:r>
              <a:rPr lang="ru-RU" sz="3200" dirty="0" smtClean="0"/>
              <a:t>Сочинить мелодию к тексту-заданию</a:t>
            </a:r>
            <a:r>
              <a:rPr lang="en-US" sz="3200" dirty="0" smtClean="0"/>
              <a:t>;</a:t>
            </a:r>
          </a:p>
          <a:p>
            <a:pPr>
              <a:buNone/>
            </a:pP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398</Words>
  <Application>Microsoft Office PowerPoint</Application>
  <PresentationFormat>Экран (4:3)</PresentationFormat>
  <Paragraphs>101</Paragraphs>
  <Slides>18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Изящная</vt:lpstr>
      <vt:lpstr>Слайд 1</vt:lpstr>
      <vt:lpstr>Слайд 2</vt:lpstr>
      <vt:lpstr>Метод сюжетно- ролевой игры для  реализации полихудожественного воспитания</vt:lpstr>
      <vt:lpstr>Полихудожественное воспитание включает следующие компоненты многослойного воображения:       </vt:lpstr>
      <vt:lpstr>В чем суть метода сюжетно- ролевой игры с точки зрения учителя?</vt:lpstr>
      <vt:lpstr>        В игре задействованы следующие ресурсы личности:  </vt:lpstr>
      <vt:lpstr>Условно можно выделить следующие этапы:</vt:lpstr>
      <vt:lpstr>Кузьма Петров –Водкин     «Полдень .Лето» 1917г.</vt:lpstr>
      <vt:lpstr>Ролевая игра :«Cнимаем фильм Полдень –лето 1917 г»</vt:lpstr>
      <vt:lpstr>Слайд 10</vt:lpstr>
      <vt:lpstr>Слайд 11</vt:lpstr>
      <vt:lpstr>Режиссер: показ фильма «Полдень .лето 1917г»</vt:lpstr>
      <vt:lpstr>Всмотритесь в картину(сцена№1)!</vt:lpstr>
      <vt:lpstr>Какую песню поет мама своему ребенку ( сцена №2)?</vt:lpstr>
      <vt:lpstr>Какой народной песней можно озвучить этих персонажей?</vt:lpstr>
      <vt:lpstr>    эпилог-слово режиссера:</vt:lpstr>
      <vt:lpstr>Слайд 17</vt:lpstr>
      <vt:lpstr>             До свидания!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53</cp:revision>
  <dcterms:created xsi:type="dcterms:W3CDTF">2014-10-19T17:06:07Z</dcterms:created>
  <dcterms:modified xsi:type="dcterms:W3CDTF">2014-10-29T18:30:16Z</dcterms:modified>
</cp:coreProperties>
</file>