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5" r:id="rId6"/>
    <p:sldId id="267" r:id="rId7"/>
    <p:sldId id="268" r:id="rId8"/>
    <p:sldId id="266" r:id="rId9"/>
    <p:sldId id="264" r:id="rId10"/>
    <p:sldId id="263" r:id="rId11"/>
    <p:sldId id="260" r:id="rId12"/>
    <p:sldId id="262"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E28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endParaRPr lang="ru-RU"/>
          </a:p>
        </p:txBody>
      </p:sp>
      <p:sp>
        <p:nvSpPr>
          <p:cNvPr id="8" name="Номер слайда 15"/>
          <p:cNvSpPr>
            <a:spLocks noGrp="1"/>
          </p:cNvSpPr>
          <p:nvPr>
            <p:ph type="sldNum" sz="quarter" idx="11"/>
          </p:nvPr>
        </p:nvSpPr>
        <p:spPr/>
        <p:txBody>
          <a:bodyPr/>
          <a:lstStyle>
            <a:lvl1pPr>
              <a:defRPr/>
            </a:lvl1pPr>
          </a:lstStyle>
          <a:p>
            <a:pPr>
              <a:defRPr/>
            </a:pPr>
            <a:fld id="{1FBE14B2-A9D4-45B4-9564-846C1B45E8F5}"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B781A174-E12C-453B-970A-C8E39217F50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CD430CEA-60B3-41FD-9947-71BDB7DA39C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CA90DE15-0933-4198-ACFB-B04FF6D6443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9E1182F-EEA5-4119-A73A-0A95197C5C6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BAA27211-1C1C-48F3-9074-E1C8855F58E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BEF4E556-DCDA-4593-A3E3-42819A2EBBD8}"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FDB6E04F-E7B2-4E52-A3B9-6BD7E4DFCC4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3345445E-B856-4BAA-BA93-38C0D845D89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endParaRPr lang="ru-RU"/>
          </a:p>
        </p:txBody>
      </p:sp>
      <p:sp>
        <p:nvSpPr>
          <p:cNvPr id="6" name="Номер слайда 8"/>
          <p:cNvSpPr>
            <a:spLocks noGrp="1"/>
          </p:cNvSpPr>
          <p:nvPr>
            <p:ph type="sldNum" sz="quarter" idx="11"/>
          </p:nvPr>
        </p:nvSpPr>
        <p:spPr/>
        <p:txBody>
          <a:bodyPr/>
          <a:lstStyle>
            <a:lvl1pPr>
              <a:defRPr/>
            </a:lvl1pPr>
          </a:lstStyle>
          <a:p>
            <a:pPr>
              <a:defRPr/>
            </a:pPr>
            <a:fld id="{FF3BE10B-B36B-4EF6-A524-F33F03B42615}"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endParaRPr lang="ru-RU"/>
          </a:p>
        </p:txBody>
      </p:sp>
      <p:sp>
        <p:nvSpPr>
          <p:cNvPr id="6" name="Номер слайда 8"/>
          <p:cNvSpPr>
            <a:spLocks noGrp="1"/>
          </p:cNvSpPr>
          <p:nvPr>
            <p:ph type="sldNum" sz="quarter" idx="11"/>
          </p:nvPr>
        </p:nvSpPr>
        <p:spPr/>
        <p:txBody>
          <a:bodyPr/>
          <a:lstStyle>
            <a:lvl1pPr>
              <a:defRPr/>
            </a:lvl1pPr>
          </a:lstStyle>
          <a:p>
            <a:pPr>
              <a:defRPr/>
            </a:pPr>
            <a:fld id="{55129096-CA9E-4276-9686-00896B7E9B78}"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smtClean="0">
                <a:solidFill>
                  <a:schemeClr val="tx2"/>
                </a:solidFill>
              </a:defRPr>
            </a:lvl1pPr>
          </a:lstStyle>
          <a:p>
            <a:pPr>
              <a:defRPr/>
            </a:pPr>
            <a:fld id="{7CB7C16A-D646-4B71-8E8A-5F2B676E36D1}"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lt1" tx1="dk1" bg2="lt2" tx2="dk2" accent1="accent1" accent2="accent2" accent3="accent3" accent4="accent4" accent5="accent5" accent6="accent6" hlink="hlink" folHlink="folHlink"/>
  <p:sldLayoutIdLst>
    <p:sldLayoutId id="2147483683" r:id="rId1"/>
    <p:sldLayoutId id="2147483677" r:id="rId2"/>
    <p:sldLayoutId id="2147483684" r:id="rId3"/>
    <p:sldLayoutId id="2147483678" r:id="rId4"/>
    <p:sldLayoutId id="2147483685" r:id="rId5"/>
    <p:sldLayoutId id="2147483679" r:id="rId6"/>
    <p:sldLayoutId id="2147483680" r:id="rId7"/>
    <p:sldLayoutId id="2147483686" r:id="rId8"/>
    <p:sldLayoutId id="2147483687" r:id="rId9"/>
    <p:sldLayoutId id="2147483681" r:id="rId10"/>
    <p:sldLayoutId id="2147483682"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andel%20Messiah%20-%2044%20Hallelujah.mp4"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WordArt 4"/>
          <p:cNvSpPr>
            <a:spLocks noChangeArrowheads="1" noChangeShapeType="1" noTextEdit="1"/>
          </p:cNvSpPr>
          <p:nvPr/>
        </p:nvSpPr>
        <p:spPr bwMode="auto">
          <a:xfrm>
            <a:off x="1979613" y="765175"/>
            <a:ext cx="5278437" cy="1409700"/>
          </a:xfrm>
          <a:prstGeom prst="rect">
            <a:avLst/>
          </a:prstGeom>
        </p:spPr>
        <p:txBody>
          <a:bodyPr wrap="none" fromWordArt="1">
            <a:prstTxWarp prst="textPlain">
              <a:avLst>
                <a:gd name="adj" fmla="val 50000"/>
              </a:avLst>
            </a:prstTxWarp>
          </a:bodyPr>
          <a:lstStyle/>
          <a:p>
            <a:pPr algn="ctr"/>
            <a:r>
              <a:rPr lang="ru-RU" sz="7200" b="1" kern="10">
                <a:ln w="9525">
                  <a:solidFill>
                    <a:srgbClr val="000000"/>
                  </a:solidFill>
                  <a:round/>
                  <a:headEnd/>
                  <a:tailEnd/>
                </a:ln>
                <a:gradFill rotWithShape="1">
                  <a:gsLst>
                    <a:gs pos="0">
                      <a:srgbClr val="693C44"/>
                    </a:gs>
                    <a:gs pos="50000">
                      <a:srgbClr val="E28292"/>
                    </a:gs>
                    <a:gs pos="100000">
                      <a:srgbClr val="693C44"/>
                    </a:gs>
                  </a:gsLst>
                  <a:lin ang="5400000" scaled="1"/>
                </a:gradFill>
                <a:effectLst>
                  <a:outerShdw dist="35921" dir="2700000" algn="ctr" rotWithShape="0">
                    <a:srgbClr val="808080">
                      <a:alpha val="79999"/>
                    </a:srgbClr>
                  </a:outerShdw>
                </a:effectLst>
                <a:latin typeface="Book Antiqua"/>
              </a:rPr>
              <a:t>Жанры</a:t>
            </a:r>
          </a:p>
        </p:txBody>
      </p:sp>
      <p:sp>
        <p:nvSpPr>
          <p:cNvPr id="4101" name="WordArt 5"/>
          <p:cNvSpPr>
            <a:spLocks noChangeArrowheads="1" noChangeShapeType="1" noTextEdit="1"/>
          </p:cNvSpPr>
          <p:nvPr/>
        </p:nvSpPr>
        <p:spPr bwMode="auto">
          <a:xfrm>
            <a:off x="452438" y="2979738"/>
            <a:ext cx="8239125" cy="904875"/>
          </a:xfrm>
          <a:prstGeom prst="rect">
            <a:avLst/>
          </a:prstGeom>
        </p:spPr>
        <p:txBody>
          <a:bodyPr wrap="none" fromWordArt="1">
            <a:prstTxWarp prst="textPlain">
              <a:avLst>
                <a:gd name="adj" fmla="val 50000"/>
              </a:avLst>
            </a:prstTxWarp>
          </a:bodyPr>
          <a:lstStyle/>
          <a:p>
            <a:pPr algn="ctr"/>
            <a:r>
              <a:rPr lang="ru-RU" sz="6000" b="1" kern="10">
                <a:ln w="9525">
                  <a:solidFill>
                    <a:srgbClr val="000000"/>
                  </a:solidFill>
                  <a:round/>
                  <a:headEnd/>
                  <a:tailEnd/>
                </a:ln>
                <a:gradFill rotWithShape="1">
                  <a:gsLst>
                    <a:gs pos="0">
                      <a:srgbClr val="693C44"/>
                    </a:gs>
                    <a:gs pos="50000">
                      <a:srgbClr val="E28292"/>
                    </a:gs>
                    <a:gs pos="100000">
                      <a:srgbClr val="693C44"/>
                    </a:gs>
                  </a:gsLst>
                  <a:lin ang="5400000" scaled="1"/>
                </a:gradFill>
                <a:effectLst>
                  <a:outerShdw dist="35921" dir="2700000" algn="ctr" rotWithShape="0">
                    <a:srgbClr val="808080">
                      <a:alpha val="79999"/>
                    </a:srgbClr>
                  </a:outerShdw>
                </a:effectLst>
                <a:latin typeface="Book Antiqua"/>
              </a:rPr>
              <a:t>классической музыки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101"/>
                                        </p:tgtEl>
                                        <p:attrNameLst>
                                          <p:attrName>style.visibility</p:attrName>
                                        </p:attrNameLst>
                                      </p:cBhvr>
                                      <p:to>
                                        <p:strVal val="visible"/>
                                      </p:to>
                                    </p:set>
                                    <p:animEffect transition="in" filter="fade">
                                      <p:cBhvr>
                                        <p:cTn id="14" dur="1000"/>
                                        <p:tgtEl>
                                          <p:spTgt spid="4101"/>
                                        </p:tgtEl>
                                      </p:cBhvr>
                                    </p:animEffect>
                                    <p:anim calcmode="lin" valueType="num">
                                      <p:cBhvr>
                                        <p:cTn id="15" dur="1000" fill="hold"/>
                                        <p:tgtEl>
                                          <p:spTgt spid="4101"/>
                                        </p:tgtEl>
                                        <p:attrNameLst>
                                          <p:attrName>ppt_x</p:attrName>
                                        </p:attrNameLst>
                                      </p:cBhvr>
                                      <p:tavLst>
                                        <p:tav tm="0">
                                          <p:val>
                                            <p:strVal val="#ppt_x"/>
                                          </p:val>
                                        </p:tav>
                                        <p:tav tm="100000">
                                          <p:val>
                                            <p:strVal val="#ppt_x"/>
                                          </p:val>
                                        </p:tav>
                                      </p:tavLst>
                                    </p:anim>
                                    <p:anim calcmode="lin" valueType="num">
                                      <p:cBhvr>
                                        <p:cTn id="16"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825" y="908050"/>
            <a:ext cx="9398000" cy="1570038"/>
          </a:xfrm>
          <a:prstGeom prst="rect">
            <a:avLst/>
          </a:prstGeom>
        </p:spPr>
        <p:txBody>
          <a:bodyPr>
            <a:spAutoFit/>
          </a:bodyPr>
          <a:lstStyle/>
          <a:p>
            <a:pPr>
              <a:defRPr/>
            </a:pPr>
            <a:r>
              <a:rPr lang="ru-RU" sz="3200" b="1" dirty="0">
                <a:solidFill>
                  <a:srgbClr val="CC0066"/>
                </a:solidFill>
                <a:effectLst>
                  <a:outerShdw blurRad="38100" dist="38100" dir="2700000" algn="tl">
                    <a:srgbClr val="000000"/>
                  </a:outerShdw>
                </a:effectLst>
                <a:latin typeface="Book Antiqua" pitchFamily="18" charset="0"/>
              </a:rPr>
              <a:t>Вокализ </a:t>
            </a:r>
            <a:r>
              <a:rPr lang="ru-RU" sz="3200" b="1" dirty="0">
                <a:effectLst>
                  <a:outerShdw blurRad="38100" dist="38100" dir="2700000" algn="tl">
                    <a:srgbClr val="FFFFFF"/>
                  </a:outerShdw>
                </a:effectLst>
                <a:latin typeface="Book Antiqua" pitchFamily="18" charset="0"/>
              </a:rPr>
              <a:t>– </a:t>
            </a:r>
            <a:r>
              <a:rPr lang="ru-RU" sz="3200" b="1" dirty="0">
                <a:latin typeface="Book Antiqua" pitchFamily="18" charset="0"/>
              </a:rPr>
              <a:t>произведение для голоса </a:t>
            </a:r>
            <a:endParaRPr lang="en-US" sz="3200" b="1" dirty="0">
              <a:latin typeface="Book Antiqua" pitchFamily="18" charset="0"/>
            </a:endParaRPr>
          </a:p>
          <a:p>
            <a:pPr>
              <a:defRPr/>
            </a:pPr>
            <a:r>
              <a:rPr lang="ru-RU" sz="3200" b="1" dirty="0">
                <a:latin typeface="Book Antiqua" pitchFamily="18" charset="0"/>
              </a:rPr>
              <a:t>с сопровождением,</a:t>
            </a:r>
            <a:r>
              <a:rPr lang="en-US" sz="3200" b="1" dirty="0">
                <a:latin typeface="Book Antiqua" pitchFamily="18" charset="0"/>
              </a:rPr>
              <a:t> </a:t>
            </a:r>
            <a:r>
              <a:rPr lang="ru-RU" sz="3200" b="1" dirty="0">
                <a:latin typeface="Book Antiqua" pitchFamily="18" charset="0"/>
              </a:rPr>
              <a:t>исполняемое </a:t>
            </a:r>
            <a:r>
              <a:rPr lang="ru-RU" sz="3200" b="1" u="sng" dirty="0">
                <a:latin typeface="Book Antiqua" pitchFamily="18" charset="0"/>
              </a:rPr>
              <a:t>без слов</a:t>
            </a:r>
            <a:r>
              <a:rPr lang="ru-RU" sz="3200" b="1" dirty="0">
                <a:latin typeface="Book Antiqua" pitchFamily="18" charset="0"/>
              </a:rPr>
              <a:t> </a:t>
            </a:r>
            <a:endParaRPr lang="en-US" sz="3200" b="1" dirty="0">
              <a:latin typeface="Book Antiqua" pitchFamily="18" charset="0"/>
            </a:endParaRPr>
          </a:p>
          <a:p>
            <a:pPr>
              <a:defRPr/>
            </a:pPr>
            <a:r>
              <a:rPr lang="ru-RU" sz="3200" b="1" dirty="0">
                <a:latin typeface="Book Antiqua" pitchFamily="18" charset="0"/>
              </a:rPr>
              <a:t>(на слог или гласный звук)</a:t>
            </a:r>
            <a:endParaRPr lang="ru-RU" sz="3200" b="1" dirty="0">
              <a:effectLst>
                <a:outerShdw blurRad="38100" dist="38100" dir="2700000" algn="tl">
                  <a:srgbClr val="FFFFFF"/>
                </a:outerShdw>
              </a:effectLst>
              <a:latin typeface="Book Antiqu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4"/>
          <p:cNvSpPr>
            <a:spLocks noChangeShapeType="1"/>
          </p:cNvSpPr>
          <p:nvPr/>
        </p:nvSpPr>
        <p:spPr bwMode="auto">
          <a:xfrm>
            <a:off x="684213" y="836613"/>
            <a:ext cx="7056437" cy="0"/>
          </a:xfrm>
          <a:prstGeom prst="line">
            <a:avLst/>
          </a:prstGeom>
          <a:noFill/>
          <a:ln w="9525">
            <a:solidFill>
              <a:schemeClr val="tx1"/>
            </a:solidFill>
            <a:round/>
            <a:headEnd/>
            <a:tailEnd/>
          </a:ln>
        </p:spPr>
        <p:txBody>
          <a:bodyPr/>
          <a:lstStyle/>
          <a:p>
            <a:endParaRPr lang="ru-RU"/>
          </a:p>
        </p:txBody>
      </p:sp>
      <p:sp>
        <p:nvSpPr>
          <p:cNvPr id="7173" name="Text Box 5"/>
          <p:cNvSpPr txBox="1">
            <a:spLocks noChangeArrowheads="1"/>
          </p:cNvSpPr>
          <p:nvPr/>
        </p:nvSpPr>
        <p:spPr bwMode="auto">
          <a:xfrm>
            <a:off x="1816100" y="196850"/>
            <a:ext cx="5611813" cy="579438"/>
          </a:xfrm>
          <a:prstGeom prst="rect">
            <a:avLst/>
          </a:prstGeom>
          <a:noFill/>
          <a:ln w="9525">
            <a:noFill/>
            <a:miter lim="800000"/>
            <a:headEnd/>
            <a:tailEnd/>
          </a:ln>
        </p:spPr>
        <p:txBody>
          <a:bodyPr wrap="none">
            <a:spAutoFit/>
          </a:bodyPr>
          <a:lstStyle/>
          <a:p>
            <a:r>
              <a:rPr lang="ru-RU" sz="3200" b="1">
                <a:latin typeface="Book Antiqua" pitchFamily="18" charset="0"/>
              </a:rPr>
              <a:t>Инструментальная музыка</a:t>
            </a:r>
          </a:p>
        </p:txBody>
      </p:sp>
      <p:sp>
        <p:nvSpPr>
          <p:cNvPr id="12292" name="Line 6"/>
          <p:cNvSpPr>
            <a:spLocks noChangeShapeType="1"/>
          </p:cNvSpPr>
          <p:nvPr/>
        </p:nvSpPr>
        <p:spPr bwMode="auto">
          <a:xfrm>
            <a:off x="684213" y="0"/>
            <a:ext cx="0" cy="6858000"/>
          </a:xfrm>
          <a:prstGeom prst="line">
            <a:avLst/>
          </a:prstGeom>
          <a:noFill/>
          <a:ln w="9525">
            <a:solidFill>
              <a:schemeClr val="tx1"/>
            </a:solidFill>
            <a:round/>
            <a:headEnd/>
            <a:tailEnd/>
          </a:ln>
        </p:spPr>
        <p:txBody>
          <a:bodyPr/>
          <a:lstStyle/>
          <a:p>
            <a:endParaRPr lang="ru-RU"/>
          </a:p>
        </p:txBody>
      </p:sp>
      <p:sp>
        <p:nvSpPr>
          <p:cNvPr id="12293" name="Line 7"/>
          <p:cNvSpPr>
            <a:spLocks noChangeShapeType="1"/>
          </p:cNvSpPr>
          <p:nvPr/>
        </p:nvSpPr>
        <p:spPr bwMode="auto">
          <a:xfrm>
            <a:off x="7740650" y="0"/>
            <a:ext cx="0" cy="6858000"/>
          </a:xfrm>
          <a:prstGeom prst="line">
            <a:avLst/>
          </a:prstGeom>
          <a:noFill/>
          <a:ln w="9525">
            <a:solidFill>
              <a:schemeClr val="tx1"/>
            </a:solidFill>
            <a:round/>
            <a:headEnd/>
            <a:tailEnd/>
          </a:ln>
        </p:spPr>
        <p:txBody>
          <a:bodyPr/>
          <a:lstStyle/>
          <a:p>
            <a:endParaRPr lang="ru-RU"/>
          </a:p>
        </p:txBody>
      </p:sp>
      <p:sp>
        <p:nvSpPr>
          <p:cNvPr id="12294" name="Line 8"/>
          <p:cNvSpPr>
            <a:spLocks noChangeShapeType="1"/>
          </p:cNvSpPr>
          <p:nvPr/>
        </p:nvSpPr>
        <p:spPr bwMode="auto">
          <a:xfrm>
            <a:off x="4500563" y="836613"/>
            <a:ext cx="0" cy="6021387"/>
          </a:xfrm>
          <a:prstGeom prst="line">
            <a:avLst/>
          </a:prstGeom>
          <a:noFill/>
          <a:ln w="9525">
            <a:solidFill>
              <a:schemeClr val="tx1"/>
            </a:solidFill>
            <a:round/>
            <a:headEnd/>
            <a:tailEnd/>
          </a:ln>
        </p:spPr>
        <p:txBody>
          <a:bodyPr/>
          <a:lstStyle/>
          <a:p>
            <a:endParaRPr lang="ru-RU"/>
          </a:p>
        </p:txBody>
      </p:sp>
      <p:sp>
        <p:nvSpPr>
          <p:cNvPr id="12295" name="Line 9"/>
          <p:cNvSpPr>
            <a:spLocks noChangeShapeType="1"/>
          </p:cNvSpPr>
          <p:nvPr/>
        </p:nvSpPr>
        <p:spPr bwMode="auto">
          <a:xfrm>
            <a:off x="684213" y="1484313"/>
            <a:ext cx="7056437" cy="0"/>
          </a:xfrm>
          <a:prstGeom prst="line">
            <a:avLst/>
          </a:prstGeom>
          <a:noFill/>
          <a:ln w="9525">
            <a:solidFill>
              <a:schemeClr val="tx1"/>
            </a:solidFill>
            <a:round/>
            <a:headEnd/>
            <a:tailEnd/>
          </a:ln>
        </p:spPr>
        <p:txBody>
          <a:bodyPr/>
          <a:lstStyle/>
          <a:p>
            <a:endParaRPr lang="ru-RU"/>
          </a:p>
        </p:txBody>
      </p:sp>
      <p:sp>
        <p:nvSpPr>
          <p:cNvPr id="7178" name="Text Box 10"/>
          <p:cNvSpPr txBox="1">
            <a:spLocks noChangeArrowheads="1"/>
          </p:cNvSpPr>
          <p:nvPr/>
        </p:nvSpPr>
        <p:spPr bwMode="auto">
          <a:xfrm>
            <a:off x="1187450" y="981075"/>
            <a:ext cx="2519363" cy="457200"/>
          </a:xfrm>
          <a:prstGeom prst="rect">
            <a:avLst/>
          </a:prstGeom>
          <a:noFill/>
          <a:ln w="9525">
            <a:noFill/>
            <a:miter lim="800000"/>
            <a:headEnd/>
            <a:tailEnd/>
          </a:ln>
        </p:spPr>
        <p:txBody>
          <a:bodyPr wrap="none">
            <a:spAutoFit/>
          </a:bodyPr>
          <a:lstStyle/>
          <a:p>
            <a:r>
              <a:rPr lang="ru-RU" sz="2400" b="1">
                <a:latin typeface="Book Antiqua" pitchFamily="18" charset="0"/>
              </a:rPr>
              <a:t>крупная форма</a:t>
            </a:r>
          </a:p>
        </p:txBody>
      </p:sp>
      <p:sp>
        <p:nvSpPr>
          <p:cNvPr id="7179" name="Text Box 11"/>
          <p:cNvSpPr txBox="1">
            <a:spLocks noChangeArrowheads="1"/>
          </p:cNvSpPr>
          <p:nvPr/>
        </p:nvSpPr>
        <p:spPr bwMode="auto">
          <a:xfrm>
            <a:off x="4551363" y="938213"/>
            <a:ext cx="2817812" cy="457200"/>
          </a:xfrm>
          <a:prstGeom prst="rect">
            <a:avLst/>
          </a:prstGeom>
          <a:noFill/>
          <a:ln w="9525">
            <a:noFill/>
            <a:miter lim="800000"/>
            <a:headEnd/>
            <a:tailEnd/>
          </a:ln>
        </p:spPr>
        <p:txBody>
          <a:bodyPr wrap="none">
            <a:spAutoFit/>
          </a:bodyPr>
          <a:lstStyle/>
          <a:p>
            <a:r>
              <a:rPr lang="ru-RU" sz="2400" b="1">
                <a:latin typeface="Book Antiqua" pitchFamily="18" charset="0"/>
              </a:rPr>
              <a:t>камерная музыка</a:t>
            </a:r>
          </a:p>
        </p:txBody>
      </p:sp>
      <p:sp>
        <p:nvSpPr>
          <p:cNvPr id="7180" name="Text Box 12"/>
          <p:cNvSpPr txBox="1">
            <a:spLocks noChangeArrowheads="1"/>
          </p:cNvSpPr>
          <p:nvPr/>
        </p:nvSpPr>
        <p:spPr bwMode="auto">
          <a:xfrm>
            <a:off x="755650" y="1773238"/>
            <a:ext cx="3543300" cy="2282825"/>
          </a:xfrm>
          <a:prstGeom prst="rect">
            <a:avLst/>
          </a:prstGeom>
          <a:noFill/>
          <a:ln w="9525">
            <a:noFill/>
            <a:miter lim="800000"/>
            <a:headEnd/>
            <a:tailEnd/>
          </a:ln>
          <a:effectLst/>
        </p:spPr>
        <p:txBody>
          <a:bodyPr wrap="none">
            <a:spAutoFit/>
          </a:bodyPr>
          <a:lstStyle/>
          <a:p>
            <a:pPr>
              <a:defRPr/>
            </a:pPr>
            <a:r>
              <a:rPr lang="ru-RU" sz="2400" b="1">
                <a:solidFill>
                  <a:srgbClr val="CC0066"/>
                </a:solidFill>
                <a:effectLst>
                  <a:outerShdw blurRad="38100" dist="38100" dir="2700000" algn="tl">
                    <a:srgbClr val="000000"/>
                  </a:outerShdw>
                </a:effectLst>
                <a:latin typeface="Book Antiqua" pitchFamily="18" charset="0"/>
              </a:rPr>
              <a:t>симфония</a:t>
            </a:r>
          </a:p>
          <a:p>
            <a:pPr>
              <a:defRPr/>
            </a:pPr>
            <a:r>
              <a:rPr lang="ru-RU" sz="2400" b="1">
                <a:solidFill>
                  <a:srgbClr val="CC0066"/>
                </a:solidFill>
                <a:effectLst>
                  <a:outerShdw blurRad="38100" dist="38100" dir="2700000" algn="tl">
                    <a:srgbClr val="000000"/>
                  </a:outerShdw>
                </a:effectLst>
                <a:latin typeface="Book Antiqua" pitchFamily="18" charset="0"/>
              </a:rPr>
              <a:t>концерт</a:t>
            </a:r>
          </a:p>
          <a:p>
            <a:pPr>
              <a:defRPr/>
            </a:pPr>
            <a:r>
              <a:rPr lang="ru-RU" sz="2400" b="1">
                <a:solidFill>
                  <a:srgbClr val="CC0066"/>
                </a:solidFill>
                <a:effectLst>
                  <a:outerShdw blurRad="38100" dist="38100" dir="2700000" algn="tl">
                    <a:srgbClr val="000000"/>
                  </a:outerShdw>
                </a:effectLst>
                <a:latin typeface="Book Antiqua" pitchFamily="18" charset="0"/>
              </a:rPr>
              <a:t>увертюра </a:t>
            </a:r>
          </a:p>
          <a:p>
            <a:pPr>
              <a:defRPr/>
            </a:pPr>
            <a:r>
              <a:rPr lang="ru-RU" sz="2400" b="1">
                <a:solidFill>
                  <a:srgbClr val="CC0066"/>
                </a:solidFill>
                <a:effectLst>
                  <a:outerShdw blurRad="38100" dist="38100" dir="2700000" algn="tl">
                    <a:srgbClr val="000000"/>
                  </a:outerShdw>
                </a:effectLst>
                <a:latin typeface="Book Antiqua" pitchFamily="18" charset="0"/>
              </a:rPr>
              <a:t>симфоническая сюита</a:t>
            </a:r>
          </a:p>
          <a:p>
            <a:pPr>
              <a:defRPr/>
            </a:pPr>
            <a:r>
              <a:rPr lang="ru-RU" sz="2400" b="1">
                <a:solidFill>
                  <a:srgbClr val="CC0066"/>
                </a:solidFill>
                <a:effectLst>
                  <a:outerShdw blurRad="38100" dist="38100" dir="2700000" algn="tl">
                    <a:srgbClr val="000000"/>
                  </a:outerShdw>
                </a:effectLst>
                <a:latin typeface="Book Antiqua" pitchFamily="18" charset="0"/>
              </a:rPr>
              <a:t>симфоническая поэма</a:t>
            </a:r>
          </a:p>
          <a:p>
            <a:pPr>
              <a:defRPr/>
            </a:pPr>
            <a:r>
              <a:rPr lang="ru-RU" sz="2400" b="1">
                <a:solidFill>
                  <a:srgbClr val="CC0066"/>
                </a:solidFill>
                <a:effectLst>
                  <a:outerShdw blurRad="38100" dist="38100" dir="2700000" algn="tl">
                    <a:srgbClr val="000000"/>
                  </a:outerShdw>
                </a:effectLst>
                <a:latin typeface="Book Antiqua" pitchFamily="18" charset="0"/>
              </a:rPr>
              <a:t>балет  </a:t>
            </a:r>
          </a:p>
        </p:txBody>
      </p:sp>
      <p:sp>
        <p:nvSpPr>
          <p:cNvPr id="7181" name="Text Box 13"/>
          <p:cNvSpPr txBox="1">
            <a:spLocks noChangeArrowheads="1"/>
          </p:cNvSpPr>
          <p:nvPr/>
        </p:nvSpPr>
        <p:spPr bwMode="auto">
          <a:xfrm>
            <a:off x="4767263" y="1585913"/>
            <a:ext cx="1731962" cy="3743325"/>
          </a:xfrm>
          <a:prstGeom prst="rect">
            <a:avLst/>
          </a:prstGeom>
          <a:noFill/>
          <a:ln w="9525">
            <a:noFill/>
            <a:miter lim="800000"/>
            <a:headEnd/>
            <a:tailEnd/>
          </a:ln>
          <a:effectLst/>
        </p:spPr>
        <p:txBody>
          <a:bodyPr wrap="none">
            <a:spAutoFit/>
          </a:bodyPr>
          <a:lstStyle/>
          <a:p>
            <a:pPr>
              <a:defRPr/>
            </a:pPr>
            <a:r>
              <a:rPr lang="ru-RU" sz="2400" b="1">
                <a:solidFill>
                  <a:srgbClr val="CC0066"/>
                </a:solidFill>
                <a:effectLst>
                  <a:outerShdw blurRad="38100" dist="38100" dir="2700000" algn="tl">
                    <a:srgbClr val="000000"/>
                  </a:outerShdw>
                </a:effectLst>
                <a:latin typeface="Book Antiqua" pitchFamily="18" charset="0"/>
              </a:rPr>
              <a:t>соната</a:t>
            </a:r>
          </a:p>
          <a:p>
            <a:pPr>
              <a:defRPr/>
            </a:pPr>
            <a:r>
              <a:rPr lang="ru-RU" sz="2400" b="1">
                <a:solidFill>
                  <a:srgbClr val="CC0066"/>
                </a:solidFill>
                <a:effectLst>
                  <a:outerShdw blurRad="38100" dist="38100" dir="2700000" algn="tl">
                    <a:srgbClr val="000000"/>
                  </a:outerShdw>
                </a:effectLst>
                <a:latin typeface="Book Antiqua" pitchFamily="18" charset="0"/>
              </a:rPr>
              <a:t>этюд</a:t>
            </a:r>
          </a:p>
          <a:p>
            <a:pPr>
              <a:defRPr/>
            </a:pPr>
            <a:r>
              <a:rPr lang="ru-RU" sz="2400" b="1">
                <a:solidFill>
                  <a:srgbClr val="CC0066"/>
                </a:solidFill>
                <a:effectLst>
                  <a:outerShdw blurRad="38100" dist="38100" dir="2700000" algn="tl">
                    <a:srgbClr val="000000"/>
                  </a:outerShdw>
                </a:effectLst>
                <a:latin typeface="Book Antiqua" pitchFamily="18" charset="0"/>
              </a:rPr>
              <a:t>прелюдия</a:t>
            </a:r>
          </a:p>
          <a:p>
            <a:pPr>
              <a:defRPr/>
            </a:pPr>
            <a:r>
              <a:rPr lang="ru-RU" sz="2400" b="1">
                <a:solidFill>
                  <a:srgbClr val="CC0066"/>
                </a:solidFill>
                <a:effectLst>
                  <a:outerShdw blurRad="38100" dist="38100" dir="2700000" algn="tl">
                    <a:srgbClr val="000000"/>
                  </a:outerShdw>
                </a:effectLst>
                <a:latin typeface="Book Antiqua" pitchFamily="18" charset="0"/>
              </a:rPr>
              <a:t>токката</a:t>
            </a:r>
          </a:p>
          <a:p>
            <a:pPr>
              <a:defRPr/>
            </a:pPr>
            <a:r>
              <a:rPr lang="ru-RU" sz="2400" b="1">
                <a:solidFill>
                  <a:srgbClr val="CC0066"/>
                </a:solidFill>
                <a:effectLst>
                  <a:outerShdw blurRad="38100" dist="38100" dir="2700000" algn="tl">
                    <a:srgbClr val="000000"/>
                  </a:outerShdw>
                </a:effectLst>
                <a:latin typeface="Book Antiqua" pitchFamily="18" charset="0"/>
              </a:rPr>
              <a:t>фуга</a:t>
            </a:r>
          </a:p>
          <a:p>
            <a:pPr>
              <a:defRPr/>
            </a:pPr>
            <a:r>
              <a:rPr lang="ru-RU" sz="2400" b="1">
                <a:solidFill>
                  <a:srgbClr val="CC0066"/>
                </a:solidFill>
                <a:effectLst>
                  <a:outerShdw blurRad="38100" dist="38100" dir="2700000" algn="tl">
                    <a:srgbClr val="000000"/>
                  </a:outerShdw>
                </a:effectLst>
                <a:latin typeface="Book Antiqua" pitchFamily="18" charset="0"/>
              </a:rPr>
              <a:t>ноктюрн</a:t>
            </a:r>
          </a:p>
          <a:p>
            <a:pPr>
              <a:defRPr/>
            </a:pPr>
            <a:r>
              <a:rPr lang="ru-RU" sz="2400" b="1">
                <a:solidFill>
                  <a:srgbClr val="CC0066"/>
                </a:solidFill>
                <a:effectLst>
                  <a:outerShdw blurRad="38100" dist="38100" dir="2700000" algn="tl">
                    <a:srgbClr val="000000"/>
                  </a:outerShdw>
                </a:effectLst>
                <a:latin typeface="Book Antiqua" pitchFamily="18" charset="0"/>
              </a:rPr>
              <a:t>экспромт</a:t>
            </a:r>
          </a:p>
          <a:p>
            <a:pPr>
              <a:defRPr/>
            </a:pPr>
            <a:r>
              <a:rPr lang="ru-RU" sz="2400" b="1">
                <a:solidFill>
                  <a:srgbClr val="CC0066"/>
                </a:solidFill>
                <a:effectLst>
                  <a:outerShdw blurRad="38100" dist="38100" dir="2700000" algn="tl">
                    <a:srgbClr val="000000"/>
                  </a:outerShdw>
                </a:effectLst>
                <a:latin typeface="Book Antiqua" pitchFamily="18" charset="0"/>
              </a:rPr>
              <a:t>баллада</a:t>
            </a:r>
          </a:p>
          <a:p>
            <a:pPr>
              <a:defRPr/>
            </a:pPr>
            <a:r>
              <a:rPr lang="ru-RU" sz="2400" b="1">
                <a:solidFill>
                  <a:srgbClr val="CC0066"/>
                </a:solidFill>
                <a:effectLst>
                  <a:outerShdw blurRad="38100" dist="38100" dir="2700000" algn="tl">
                    <a:srgbClr val="000000"/>
                  </a:outerShdw>
                </a:effectLst>
                <a:latin typeface="Book Antiqua" pitchFamily="18" charset="0"/>
              </a:rPr>
              <a:t>пьеса</a:t>
            </a:r>
          </a:p>
          <a:p>
            <a:pPr>
              <a:defRPr/>
            </a:pPr>
            <a:r>
              <a:rPr lang="ru-RU" sz="2400" b="1">
                <a:solidFill>
                  <a:srgbClr val="CC0066"/>
                </a:solidFill>
                <a:effectLst>
                  <a:outerShdw blurRad="38100" dist="38100" dir="2700000" algn="tl">
                    <a:srgbClr val="000000"/>
                  </a:outerShdw>
                </a:effectLst>
                <a:latin typeface="Book Antiqua" pitchFamily="18" charset="0"/>
              </a:rPr>
              <a:t>ансамбли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1000" fill="hold"/>
                                        <p:tgtEl>
                                          <p:spTgt spid="7173"/>
                                        </p:tgtEl>
                                        <p:attrNameLst>
                                          <p:attrName>ppt_w</p:attrName>
                                        </p:attrNameLst>
                                      </p:cBhvr>
                                      <p:tavLst>
                                        <p:tav tm="0">
                                          <p:val>
                                            <p:fltVal val="0"/>
                                          </p:val>
                                        </p:tav>
                                        <p:tav tm="100000">
                                          <p:val>
                                            <p:strVal val="#ppt_w"/>
                                          </p:val>
                                        </p:tav>
                                      </p:tavLst>
                                    </p:anim>
                                    <p:anim calcmode="lin" valueType="num">
                                      <p:cBhvr>
                                        <p:cTn id="8" dur="1000" fill="hold"/>
                                        <p:tgtEl>
                                          <p:spTgt spid="717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7178"/>
                                        </p:tgtEl>
                                        <p:attrNameLst>
                                          <p:attrName>style.visibility</p:attrName>
                                        </p:attrNameLst>
                                      </p:cBhvr>
                                      <p:to>
                                        <p:strVal val="visible"/>
                                      </p:to>
                                    </p:set>
                                    <p:animEffect transition="in" filter="fade">
                                      <p:cBhvr>
                                        <p:cTn id="13" dur="1000"/>
                                        <p:tgtEl>
                                          <p:spTgt spid="7178"/>
                                        </p:tgtEl>
                                      </p:cBhvr>
                                    </p:animEffect>
                                    <p:anim calcmode="lin" valueType="num">
                                      <p:cBhvr>
                                        <p:cTn id="14" dur="1000" fill="hold"/>
                                        <p:tgtEl>
                                          <p:spTgt spid="7178"/>
                                        </p:tgtEl>
                                        <p:attrNameLst>
                                          <p:attrName>ppt_x</p:attrName>
                                        </p:attrNameLst>
                                      </p:cBhvr>
                                      <p:tavLst>
                                        <p:tav tm="0">
                                          <p:val>
                                            <p:strVal val="#ppt_x"/>
                                          </p:val>
                                        </p:tav>
                                        <p:tav tm="100000">
                                          <p:val>
                                            <p:strVal val="#ppt_x"/>
                                          </p:val>
                                        </p:tav>
                                      </p:tavLst>
                                    </p:anim>
                                    <p:anim calcmode="lin" valueType="num">
                                      <p:cBhvr>
                                        <p:cTn id="15" dur="1000" fill="hold"/>
                                        <p:tgtEl>
                                          <p:spTgt spid="717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7179"/>
                                        </p:tgtEl>
                                        <p:attrNameLst>
                                          <p:attrName>style.visibility</p:attrName>
                                        </p:attrNameLst>
                                      </p:cBhvr>
                                      <p:to>
                                        <p:strVal val="visible"/>
                                      </p:to>
                                    </p:set>
                                    <p:animEffect transition="in" filter="fade">
                                      <p:cBhvr>
                                        <p:cTn id="20" dur="1000"/>
                                        <p:tgtEl>
                                          <p:spTgt spid="7179"/>
                                        </p:tgtEl>
                                      </p:cBhvr>
                                    </p:animEffect>
                                    <p:anim calcmode="lin" valueType="num">
                                      <p:cBhvr>
                                        <p:cTn id="21" dur="1000" fill="hold"/>
                                        <p:tgtEl>
                                          <p:spTgt spid="7179"/>
                                        </p:tgtEl>
                                        <p:attrNameLst>
                                          <p:attrName>ppt_x</p:attrName>
                                        </p:attrNameLst>
                                      </p:cBhvr>
                                      <p:tavLst>
                                        <p:tav tm="0">
                                          <p:val>
                                            <p:strVal val="#ppt_x"/>
                                          </p:val>
                                        </p:tav>
                                        <p:tav tm="100000">
                                          <p:val>
                                            <p:strVal val="#ppt_x"/>
                                          </p:val>
                                        </p:tav>
                                      </p:tavLst>
                                    </p:anim>
                                    <p:anim calcmode="lin" valueType="num">
                                      <p:cBhvr>
                                        <p:cTn id="22" dur="1000" fill="hold"/>
                                        <p:tgtEl>
                                          <p:spTgt spid="717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80">
                                            <p:txEl>
                                              <p:pRg st="0" end="0"/>
                                            </p:txEl>
                                          </p:spTgt>
                                        </p:tgtEl>
                                        <p:attrNameLst>
                                          <p:attrName>style.visibility</p:attrName>
                                        </p:attrNameLst>
                                      </p:cBhvr>
                                      <p:to>
                                        <p:strVal val="visible"/>
                                      </p:to>
                                    </p:set>
                                    <p:animEffect transition="in" filter="wipe(left)">
                                      <p:cBhvr>
                                        <p:cTn id="27" dur="1000"/>
                                        <p:tgtEl>
                                          <p:spTgt spid="718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80">
                                            <p:txEl>
                                              <p:pRg st="1" end="1"/>
                                            </p:txEl>
                                          </p:spTgt>
                                        </p:tgtEl>
                                        <p:attrNameLst>
                                          <p:attrName>style.visibility</p:attrName>
                                        </p:attrNameLst>
                                      </p:cBhvr>
                                      <p:to>
                                        <p:strVal val="visible"/>
                                      </p:to>
                                    </p:set>
                                    <p:animEffect transition="in" filter="wipe(left)">
                                      <p:cBhvr>
                                        <p:cTn id="32" dur="1000"/>
                                        <p:tgtEl>
                                          <p:spTgt spid="718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180">
                                            <p:txEl>
                                              <p:pRg st="2" end="2"/>
                                            </p:txEl>
                                          </p:spTgt>
                                        </p:tgtEl>
                                        <p:attrNameLst>
                                          <p:attrName>style.visibility</p:attrName>
                                        </p:attrNameLst>
                                      </p:cBhvr>
                                      <p:to>
                                        <p:strVal val="visible"/>
                                      </p:to>
                                    </p:set>
                                    <p:animEffect transition="in" filter="wipe(left)">
                                      <p:cBhvr>
                                        <p:cTn id="37" dur="1000"/>
                                        <p:tgtEl>
                                          <p:spTgt spid="718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180">
                                            <p:txEl>
                                              <p:pRg st="3" end="3"/>
                                            </p:txEl>
                                          </p:spTgt>
                                        </p:tgtEl>
                                        <p:attrNameLst>
                                          <p:attrName>style.visibility</p:attrName>
                                        </p:attrNameLst>
                                      </p:cBhvr>
                                      <p:to>
                                        <p:strVal val="visible"/>
                                      </p:to>
                                    </p:set>
                                    <p:animEffect transition="in" filter="wipe(left)">
                                      <p:cBhvr>
                                        <p:cTn id="42" dur="1000"/>
                                        <p:tgtEl>
                                          <p:spTgt spid="718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180">
                                            <p:txEl>
                                              <p:pRg st="4" end="4"/>
                                            </p:txEl>
                                          </p:spTgt>
                                        </p:tgtEl>
                                        <p:attrNameLst>
                                          <p:attrName>style.visibility</p:attrName>
                                        </p:attrNameLst>
                                      </p:cBhvr>
                                      <p:to>
                                        <p:strVal val="visible"/>
                                      </p:to>
                                    </p:set>
                                    <p:animEffect transition="in" filter="wipe(left)">
                                      <p:cBhvr>
                                        <p:cTn id="47" dur="1000"/>
                                        <p:tgtEl>
                                          <p:spTgt spid="718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180">
                                            <p:txEl>
                                              <p:pRg st="5" end="5"/>
                                            </p:txEl>
                                          </p:spTgt>
                                        </p:tgtEl>
                                        <p:attrNameLst>
                                          <p:attrName>style.visibility</p:attrName>
                                        </p:attrNameLst>
                                      </p:cBhvr>
                                      <p:to>
                                        <p:strVal val="visible"/>
                                      </p:to>
                                    </p:set>
                                    <p:animEffect transition="in" filter="wipe(left)">
                                      <p:cBhvr>
                                        <p:cTn id="52" dur="1000"/>
                                        <p:tgtEl>
                                          <p:spTgt spid="7180">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181">
                                            <p:txEl>
                                              <p:pRg st="0" end="0"/>
                                            </p:txEl>
                                          </p:spTgt>
                                        </p:tgtEl>
                                        <p:attrNameLst>
                                          <p:attrName>style.visibility</p:attrName>
                                        </p:attrNameLst>
                                      </p:cBhvr>
                                      <p:to>
                                        <p:strVal val="visible"/>
                                      </p:to>
                                    </p:set>
                                    <p:animEffect transition="in" filter="wipe(left)">
                                      <p:cBhvr>
                                        <p:cTn id="57" dur="1000"/>
                                        <p:tgtEl>
                                          <p:spTgt spid="718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181">
                                            <p:txEl>
                                              <p:pRg st="1" end="1"/>
                                            </p:txEl>
                                          </p:spTgt>
                                        </p:tgtEl>
                                        <p:attrNameLst>
                                          <p:attrName>style.visibility</p:attrName>
                                        </p:attrNameLst>
                                      </p:cBhvr>
                                      <p:to>
                                        <p:strVal val="visible"/>
                                      </p:to>
                                    </p:set>
                                    <p:animEffect transition="in" filter="wipe(left)">
                                      <p:cBhvr>
                                        <p:cTn id="62" dur="1000"/>
                                        <p:tgtEl>
                                          <p:spTgt spid="7181">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181">
                                            <p:txEl>
                                              <p:pRg st="2" end="2"/>
                                            </p:txEl>
                                          </p:spTgt>
                                        </p:tgtEl>
                                        <p:attrNameLst>
                                          <p:attrName>style.visibility</p:attrName>
                                        </p:attrNameLst>
                                      </p:cBhvr>
                                      <p:to>
                                        <p:strVal val="visible"/>
                                      </p:to>
                                    </p:set>
                                    <p:animEffect transition="in" filter="wipe(left)">
                                      <p:cBhvr>
                                        <p:cTn id="67" dur="1000"/>
                                        <p:tgtEl>
                                          <p:spTgt spid="7181">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181">
                                            <p:txEl>
                                              <p:pRg st="3" end="3"/>
                                            </p:txEl>
                                          </p:spTgt>
                                        </p:tgtEl>
                                        <p:attrNameLst>
                                          <p:attrName>style.visibility</p:attrName>
                                        </p:attrNameLst>
                                      </p:cBhvr>
                                      <p:to>
                                        <p:strVal val="visible"/>
                                      </p:to>
                                    </p:set>
                                    <p:animEffect transition="in" filter="wipe(left)">
                                      <p:cBhvr>
                                        <p:cTn id="72" dur="1000"/>
                                        <p:tgtEl>
                                          <p:spTgt spid="7181">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181">
                                            <p:txEl>
                                              <p:pRg st="4" end="4"/>
                                            </p:txEl>
                                          </p:spTgt>
                                        </p:tgtEl>
                                        <p:attrNameLst>
                                          <p:attrName>style.visibility</p:attrName>
                                        </p:attrNameLst>
                                      </p:cBhvr>
                                      <p:to>
                                        <p:strVal val="visible"/>
                                      </p:to>
                                    </p:set>
                                    <p:animEffect transition="in" filter="wipe(left)">
                                      <p:cBhvr>
                                        <p:cTn id="77" dur="1000"/>
                                        <p:tgtEl>
                                          <p:spTgt spid="7181">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181">
                                            <p:txEl>
                                              <p:pRg st="5" end="5"/>
                                            </p:txEl>
                                          </p:spTgt>
                                        </p:tgtEl>
                                        <p:attrNameLst>
                                          <p:attrName>style.visibility</p:attrName>
                                        </p:attrNameLst>
                                      </p:cBhvr>
                                      <p:to>
                                        <p:strVal val="visible"/>
                                      </p:to>
                                    </p:set>
                                    <p:animEffect transition="in" filter="wipe(left)">
                                      <p:cBhvr>
                                        <p:cTn id="82" dur="1000"/>
                                        <p:tgtEl>
                                          <p:spTgt spid="7181">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181">
                                            <p:txEl>
                                              <p:pRg st="6" end="6"/>
                                            </p:txEl>
                                          </p:spTgt>
                                        </p:tgtEl>
                                        <p:attrNameLst>
                                          <p:attrName>style.visibility</p:attrName>
                                        </p:attrNameLst>
                                      </p:cBhvr>
                                      <p:to>
                                        <p:strVal val="visible"/>
                                      </p:to>
                                    </p:set>
                                    <p:animEffect transition="in" filter="wipe(left)">
                                      <p:cBhvr>
                                        <p:cTn id="87" dur="1000"/>
                                        <p:tgtEl>
                                          <p:spTgt spid="7181">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181">
                                            <p:txEl>
                                              <p:pRg st="7" end="7"/>
                                            </p:txEl>
                                          </p:spTgt>
                                        </p:tgtEl>
                                        <p:attrNameLst>
                                          <p:attrName>style.visibility</p:attrName>
                                        </p:attrNameLst>
                                      </p:cBhvr>
                                      <p:to>
                                        <p:strVal val="visible"/>
                                      </p:to>
                                    </p:set>
                                    <p:animEffect transition="in" filter="wipe(left)">
                                      <p:cBhvr>
                                        <p:cTn id="92" dur="1000"/>
                                        <p:tgtEl>
                                          <p:spTgt spid="7181">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7181">
                                            <p:txEl>
                                              <p:pRg st="8" end="8"/>
                                            </p:txEl>
                                          </p:spTgt>
                                        </p:tgtEl>
                                        <p:attrNameLst>
                                          <p:attrName>style.visibility</p:attrName>
                                        </p:attrNameLst>
                                      </p:cBhvr>
                                      <p:to>
                                        <p:strVal val="visible"/>
                                      </p:to>
                                    </p:set>
                                    <p:animEffect transition="in" filter="wipe(left)">
                                      <p:cBhvr>
                                        <p:cTn id="97" dur="1000"/>
                                        <p:tgtEl>
                                          <p:spTgt spid="7181">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7181">
                                            <p:txEl>
                                              <p:pRg st="9" end="9"/>
                                            </p:txEl>
                                          </p:spTgt>
                                        </p:tgtEl>
                                        <p:attrNameLst>
                                          <p:attrName>style.visibility</p:attrName>
                                        </p:attrNameLst>
                                      </p:cBhvr>
                                      <p:to>
                                        <p:strVal val="visible"/>
                                      </p:to>
                                    </p:set>
                                    <p:animEffect transition="in" filter="wipe(left)">
                                      <p:cBhvr>
                                        <p:cTn id="102" dur="1000"/>
                                        <p:tgtEl>
                                          <p:spTgt spid="718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8" grpId="0"/>
      <p:bldP spid="7179" grpId="0"/>
      <p:bldP spid="7180" grpId="0" build="p"/>
      <p:bldP spid="718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468313" y="860425"/>
            <a:ext cx="7827962" cy="1384300"/>
          </a:xfrm>
          <a:prstGeom prst="rect">
            <a:avLst/>
          </a:prstGeom>
          <a:noFill/>
          <a:ln w="9525">
            <a:noFill/>
            <a:miter lim="800000"/>
            <a:headEnd/>
            <a:tailEnd/>
          </a:ln>
          <a:effectLst/>
        </p:spPr>
        <p:txBody>
          <a:bodyPr wrap="none">
            <a:spAutoFit/>
          </a:bodyPr>
          <a:lstStyle/>
          <a:p>
            <a:pPr>
              <a:defRPr/>
            </a:pPr>
            <a:r>
              <a:rPr lang="ru-RU" sz="2800" b="1" dirty="0">
                <a:solidFill>
                  <a:srgbClr val="CC0066"/>
                </a:solidFill>
                <a:effectLst>
                  <a:outerShdw blurRad="38100" dist="38100" dir="2700000" algn="tl">
                    <a:srgbClr val="000000"/>
                  </a:outerShdw>
                </a:effectLst>
                <a:latin typeface="Book Antiqua" pitchFamily="18" charset="0"/>
              </a:rPr>
              <a:t>Концерт</a:t>
            </a:r>
            <a:r>
              <a:rPr lang="ru-RU" sz="2800" b="1" dirty="0">
                <a:latin typeface="Book Antiqua" pitchFamily="18" charset="0"/>
              </a:rPr>
              <a:t> – произведение для солирующего</a:t>
            </a:r>
          </a:p>
          <a:p>
            <a:pPr>
              <a:defRPr/>
            </a:pPr>
            <a:r>
              <a:rPr lang="en-US" sz="2800" b="1" dirty="0">
                <a:latin typeface="Book Antiqua" pitchFamily="18" charset="0"/>
              </a:rPr>
              <a:t>                     </a:t>
            </a:r>
            <a:r>
              <a:rPr lang="ru-RU" sz="2800" b="1" dirty="0">
                <a:latin typeface="Book Antiqua" pitchFamily="18" charset="0"/>
              </a:rPr>
              <a:t>инструмента и симфонического </a:t>
            </a:r>
            <a:endParaRPr lang="en-US" sz="2800" b="1" dirty="0">
              <a:latin typeface="Book Antiqua" pitchFamily="18" charset="0"/>
            </a:endParaRPr>
          </a:p>
          <a:p>
            <a:pPr>
              <a:defRPr/>
            </a:pPr>
            <a:r>
              <a:rPr lang="en-US" sz="2800" b="1" dirty="0">
                <a:latin typeface="Book Antiqua" pitchFamily="18" charset="0"/>
              </a:rPr>
              <a:t>                     </a:t>
            </a:r>
            <a:r>
              <a:rPr lang="ru-RU" sz="2800" b="1" dirty="0">
                <a:latin typeface="Book Antiqua" pitchFamily="18" charset="0"/>
              </a:rPr>
              <a:t>оркестра в трёх частях.</a:t>
            </a:r>
          </a:p>
        </p:txBody>
      </p:sp>
      <p:sp>
        <p:nvSpPr>
          <p:cNvPr id="9221" name="Text Box 5"/>
          <p:cNvSpPr txBox="1">
            <a:spLocks noChangeArrowheads="1"/>
          </p:cNvSpPr>
          <p:nvPr/>
        </p:nvSpPr>
        <p:spPr bwMode="auto">
          <a:xfrm>
            <a:off x="303213" y="2474913"/>
            <a:ext cx="8859837" cy="954087"/>
          </a:xfrm>
          <a:prstGeom prst="rect">
            <a:avLst/>
          </a:prstGeom>
          <a:noFill/>
          <a:ln w="9525">
            <a:noFill/>
            <a:miter lim="800000"/>
            <a:headEnd/>
            <a:tailEnd/>
          </a:ln>
          <a:effectLst/>
        </p:spPr>
        <p:txBody>
          <a:bodyPr wrap="none">
            <a:spAutoFit/>
          </a:bodyPr>
          <a:lstStyle/>
          <a:p>
            <a:pPr>
              <a:defRPr/>
            </a:pPr>
            <a:r>
              <a:rPr lang="ru-RU" sz="2800" b="1" dirty="0">
                <a:solidFill>
                  <a:srgbClr val="CC0066"/>
                </a:solidFill>
                <a:effectLst>
                  <a:outerShdw blurRad="38100" dist="38100" dir="2700000" algn="tl">
                    <a:srgbClr val="000000"/>
                  </a:outerShdw>
                </a:effectLst>
                <a:latin typeface="Book Antiqua" pitchFamily="18" charset="0"/>
              </a:rPr>
              <a:t>Симфония</a:t>
            </a:r>
            <a:r>
              <a:rPr lang="ru-RU" sz="2800" b="1" dirty="0">
                <a:latin typeface="Book Antiqua" pitchFamily="18" charset="0"/>
              </a:rPr>
              <a:t> – произведение для симфонического </a:t>
            </a:r>
          </a:p>
          <a:p>
            <a:pPr>
              <a:defRPr/>
            </a:pPr>
            <a:r>
              <a:rPr lang="ru-RU" sz="2800" b="1" dirty="0">
                <a:latin typeface="Book Antiqua" pitchFamily="18" charset="0"/>
              </a:rPr>
              <a:t>                         оркестра в четырёх частях.</a:t>
            </a:r>
          </a:p>
        </p:txBody>
      </p:sp>
      <p:sp>
        <p:nvSpPr>
          <p:cNvPr id="9222" name="Text Box 6"/>
          <p:cNvSpPr txBox="1">
            <a:spLocks noChangeArrowheads="1"/>
          </p:cNvSpPr>
          <p:nvPr/>
        </p:nvSpPr>
        <p:spPr bwMode="auto">
          <a:xfrm>
            <a:off x="357188" y="3857625"/>
            <a:ext cx="8256587" cy="954088"/>
          </a:xfrm>
          <a:prstGeom prst="rect">
            <a:avLst/>
          </a:prstGeom>
          <a:noFill/>
          <a:ln w="9525">
            <a:noFill/>
            <a:miter lim="800000"/>
            <a:headEnd/>
            <a:tailEnd/>
          </a:ln>
          <a:effectLst/>
        </p:spPr>
        <p:txBody>
          <a:bodyPr wrap="none">
            <a:spAutoFit/>
          </a:bodyPr>
          <a:lstStyle/>
          <a:p>
            <a:pPr>
              <a:defRPr/>
            </a:pPr>
            <a:r>
              <a:rPr lang="ru-RU" sz="2800" b="1" dirty="0">
                <a:solidFill>
                  <a:srgbClr val="CC0066"/>
                </a:solidFill>
                <a:effectLst>
                  <a:outerShdw blurRad="38100" dist="38100" dir="2700000" algn="tl">
                    <a:srgbClr val="000000"/>
                  </a:outerShdw>
                </a:effectLst>
                <a:latin typeface="Book Antiqua" pitchFamily="18" charset="0"/>
              </a:rPr>
              <a:t>Этюд </a:t>
            </a:r>
            <a:r>
              <a:rPr lang="ru-RU" sz="2800" b="1" dirty="0">
                <a:latin typeface="Book Antiqua" pitchFamily="18" charset="0"/>
              </a:rPr>
              <a:t>– инструментальная миниатюра для </a:t>
            </a:r>
          </a:p>
          <a:p>
            <a:pPr>
              <a:defRPr/>
            </a:pPr>
            <a:r>
              <a:rPr lang="ru-RU" sz="2800" b="1" dirty="0">
                <a:latin typeface="Book Antiqua" pitchFamily="18" charset="0"/>
              </a:rPr>
              <a:t>       </a:t>
            </a:r>
            <a:r>
              <a:rPr lang="en-US" sz="2800" b="1" dirty="0">
                <a:latin typeface="Book Antiqua" pitchFamily="18" charset="0"/>
              </a:rPr>
              <a:t>     </a:t>
            </a:r>
            <a:r>
              <a:rPr lang="ru-RU" sz="2800" b="1" dirty="0">
                <a:latin typeface="Book Antiqua" pitchFamily="18" charset="0"/>
              </a:rPr>
              <a:t>тренировки исполнительской техники.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221"/>
                                        </p:tgtEl>
                                        <p:attrNameLst>
                                          <p:attrName>style.visibility</p:attrName>
                                        </p:attrNameLst>
                                      </p:cBhvr>
                                      <p:to>
                                        <p:strVal val="visible"/>
                                      </p:to>
                                    </p:set>
                                    <p:animEffect transition="in" filter="fade">
                                      <p:cBhvr>
                                        <p:cTn id="14" dur="1000"/>
                                        <p:tgtEl>
                                          <p:spTgt spid="9221"/>
                                        </p:tgtEl>
                                      </p:cBhvr>
                                    </p:animEffect>
                                    <p:anim calcmode="lin" valueType="num">
                                      <p:cBhvr>
                                        <p:cTn id="15" dur="1000" fill="hold"/>
                                        <p:tgtEl>
                                          <p:spTgt spid="9221"/>
                                        </p:tgtEl>
                                        <p:attrNameLst>
                                          <p:attrName>ppt_x</p:attrName>
                                        </p:attrNameLst>
                                      </p:cBhvr>
                                      <p:tavLst>
                                        <p:tav tm="0">
                                          <p:val>
                                            <p:strVal val="#ppt_x"/>
                                          </p:val>
                                        </p:tav>
                                        <p:tav tm="100000">
                                          <p:val>
                                            <p:strVal val="#ppt_x"/>
                                          </p:val>
                                        </p:tav>
                                      </p:tavLst>
                                    </p:anim>
                                    <p:anim calcmode="lin" valueType="num">
                                      <p:cBhvr>
                                        <p:cTn id="16"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fade">
                                      <p:cBhvr>
                                        <p:cTn id="21" dur="1000"/>
                                        <p:tgtEl>
                                          <p:spTgt spid="9222"/>
                                        </p:tgtEl>
                                      </p:cBhvr>
                                    </p:animEffect>
                                    <p:anim calcmode="lin" valueType="num">
                                      <p:cBhvr>
                                        <p:cTn id="22" dur="1000" fill="hold"/>
                                        <p:tgtEl>
                                          <p:spTgt spid="9222"/>
                                        </p:tgtEl>
                                        <p:attrNameLst>
                                          <p:attrName>ppt_x</p:attrName>
                                        </p:attrNameLst>
                                      </p:cBhvr>
                                      <p:tavLst>
                                        <p:tav tm="0">
                                          <p:val>
                                            <p:strVal val="#ppt_x"/>
                                          </p:val>
                                        </p:tav>
                                        <p:tav tm="100000">
                                          <p:val>
                                            <p:strVal val="#ppt_x"/>
                                          </p:val>
                                        </p:tav>
                                      </p:tavLst>
                                    </p:anim>
                                    <p:anim calcmode="lin" valueType="num">
                                      <p:cBhvr>
                                        <p:cTn id="23"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P spid="92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Line 5"/>
          <p:cNvSpPr>
            <a:spLocks noChangeShapeType="1"/>
          </p:cNvSpPr>
          <p:nvPr/>
        </p:nvSpPr>
        <p:spPr bwMode="auto">
          <a:xfrm>
            <a:off x="4499992" y="908720"/>
            <a:ext cx="72009" cy="594928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ru-RU"/>
          </a:p>
        </p:txBody>
      </p:sp>
      <p:sp>
        <p:nvSpPr>
          <p:cNvPr id="5126" name="Text Box 6"/>
          <p:cNvSpPr txBox="1">
            <a:spLocks noChangeArrowheads="1"/>
          </p:cNvSpPr>
          <p:nvPr/>
        </p:nvSpPr>
        <p:spPr bwMode="auto">
          <a:xfrm>
            <a:off x="785813" y="1071563"/>
            <a:ext cx="2984500" cy="457200"/>
          </a:xfrm>
          <a:prstGeom prst="rect">
            <a:avLst/>
          </a:prstGeom>
          <a:noFill/>
          <a:ln w="9525">
            <a:noFill/>
            <a:miter lim="800000"/>
            <a:headEnd/>
            <a:tailEnd/>
          </a:ln>
        </p:spPr>
        <p:txBody>
          <a:bodyPr wrap="none">
            <a:spAutoFit/>
          </a:bodyPr>
          <a:lstStyle/>
          <a:p>
            <a:r>
              <a:rPr lang="ru-RU" sz="2400" b="1">
                <a:latin typeface="Book Antiqua" pitchFamily="18" charset="0"/>
              </a:rPr>
              <a:t>Вокальная музыка</a:t>
            </a:r>
          </a:p>
        </p:txBody>
      </p:sp>
      <p:sp>
        <p:nvSpPr>
          <p:cNvPr id="5127" name="Text Box 7"/>
          <p:cNvSpPr txBox="1">
            <a:spLocks noChangeArrowheads="1"/>
          </p:cNvSpPr>
          <p:nvPr/>
        </p:nvSpPr>
        <p:spPr bwMode="auto">
          <a:xfrm>
            <a:off x="4572000" y="1071563"/>
            <a:ext cx="4256088" cy="457200"/>
          </a:xfrm>
          <a:prstGeom prst="rect">
            <a:avLst/>
          </a:prstGeom>
          <a:noFill/>
          <a:ln w="9525">
            <a:noFill/>
            <a:miter lim="800000"/>
            <a:headEnd/>
            <a:tailEnd/>
          </a:ln>
        </p:spPr>
        <p:txBody>
          <a:bodyPr wrap="none">
            <a:spAutoFit/>
          </a:bodyPr>
          <a:lstStyle/>
          <a:p>
            <a:r>
              <a:rPr lang="ru-RU" sz="2400" b="1">
                <a:latin typeface="Book Antiqua" pitchFamily="18" charset="0"/>
              </a:rPr>
              <a:t>Инструментальная музыка</a:t>
            </a:r>
          </a:p>
        </p:txBody>
      </p:sp>
      <p:sp>
        <p:nvSpPr>
          <p:cNvPr id="5128" name="Line 8"/>
          <p:cNvSpPr>
            <a:spLocks noChangeShapeType="1"/>
          </p:cNvSpPr>
          <p:nvPr/>
        </p:nvSpPr>
        <p:spPr bwMode="auto">
          <a:xfrm>
            <a:off x="0" y="1643063"/>
            <a:ext cx="9144000" cy="0"/>
          </a:xfrm>
          <a:prstGeom prst="line">
            <a:avLst/>
          </a:prstGeom>
          <a:noFill/>
          <a:ln w="9525">
            <a:solidFill>
              <a:schemeClr val="tx1"/>
            </a:solidFill>
            <a:round/>
            <a:headEnd/>
            <a:tailEnd/>
          </a:ln>
        </p:spPr>
        <p:txBody>
          <a:bodyPr/>
          <a:lstStyle/>
          <a:p>
            <a:endParaRPr lang="ru-RU"/>
          </a:p>
        </p:txBody>
      </p:sp>
      <p:sp>
        <p:nvSpPr>
          <p:cNvPr id="8198" name="Line 10"/>
          <p:cNvSpPr>
            <a:spLocks noChangeShapeType="1"/>
          </p:cNvSpPr>
          <p:nvPr/>
        </p:nvSpPr>
        <p:spPr bwMode="auto">
          <a:xfrm>
            <a:off x="0" y="1341438"/>
            <a:ext cx="0" cy="0"/>
          </a:xfrm>
          <a:prstGeom prst="line">
            <a:avLst/>
          </a:prstGeom>
          <a:noFill/>
          <a:ln w="9525">
            <a:solidFill>
              <a:schemeClr val="tx1"/>
            </a:solidFill>
            <a:round/>
            <a:headEnd/>
            <a:tailEnd/>
          </a:ln>
        </p:spPr>
        <p:txBody>
          <a:bodyPr/>
          <a:lstStyle/>
          <a:p>
            <a:endParaRPr lang="ru-RU"/>
          </a:p>
        </p:txBody>
      </p:sp>
      <p:cxnSp>
        <p:nvCxnSpPr>
          <p:cNvPr id="10" name="Прямая соединительная линия 9"/>
          <p:cNvCxnSpPr/>
          <p:nvPr/>
        </p:nvCxnSpPr>
        <p:spPr>
          <a:xfrm rot="5400000" flipH="1" flipV="1">
            <a:off x="9143207" y="785019"/>
            <a:ext cx="1587" cy="3175"/>
          </a:xfrm>
          <a:prstGeom prst="line">
            <a:avLst/>
          </a:prstGeom>
        </p:spPr>
        <p:style>
          <a:lnRef idx="1">
            <a:schemeClr val="dk1"/>
          </a:lnRef>
          <a:fillRef idx="0">
            <a:schemeClr val="dk1"/>
          </a:fillRef>
          <a:effectRef idx="0">
            <a:schemeClr val="dk1"/>
          </a:effectRef>
          <a:fontRef idx="minor">
            <a:schemeClr val="tx1"/>
          </a:fontRef>
        </p:style>
      </p:cxnSp>
      <p:cxnSp>
        <p:nvCxnSpPr>
          <p:cNvPr id="20" name="Прямая соединительная линия 19"/>
          <p:cNvCxnSpPr/>
          <p:nvPr/>
        </p:nvCxnSpPr>
        <p:spPr>
          <a:xfrm>
            <a:off x="0" y="928688"/>
            <a:ext cx="9144000" cy="1587"/>
          </a:xfrm>
          <a:prstGeom prst="line">
            <a:avLst/>
          </a:prstGeom>
        </p:spPr>
        <p:style>
          <a:lnRef idx="1">
            <a:schemeClr val="dk1"/>
          </a:lnRef>
          <a:fillRef idx="0">
            <a:schemeClr val="dk1"/>
          </a:fillRef>
          <a:effectRef idx="0">
            <a:schemeClr val="dk1"/>
          </a:effectRef>
          <a:fontRef idx="minor">
            <a:schemeClr val="tx1"/>
          </a:fontRef>
        </p:style>
      </p:cxnSp>
      <p:sp>
        <p:nvSpPr>
          <p:cNvPr id="3082" name="TextBox 23"/>
          <p:cNvSpPr txBox="1">
            <a:spLocks noChangeArrowheads="1"/>
          </p:cNvSpPr>
          <p:nvPr/>
        </p:nvSpPr>
        <p:spPr bwMode="auto">
          <a:xfrm>
            <a:off x="785813" y="0"/>
            <a:ext cx="7292975" cy="830263"/>
          </a:xfrm>
          <a:prstGeom prst="rect">
            <a:avLst/>
          </a:prstGeom>
          <a:noFill/>
          <a:ln w="9525">
            <a:noFill/>
            <a:miter lim="800000"/>
            <a:headEnd/>
            <a:tailEnd/>
          </a:ln>
        </p:spPr>
        <p:txBody>
          <a:bodyPr wrap="none">
            <a:spAutoFit/>
          </a:bodyPr>
          <a:lstStyle/>
          <a:p>
            <a:pPr>
              <a:defRPr/>
            </a:pPr>
            <a:r>
              <a:rPr lang="ru-RU" sz="2400" b="1" dirty="0">
                <a:solidFill>
                  <a:srgbClr val="CC0066"/>
                </a:solidFill>
                <a:effectLst>
                  <a:outerShdw blurRad="38100" dist="38100" dir="2700000" algn="tl">
                    <a:srgbClr val="000000">
                      <a:alpha val="43137"/>
                    </a:srgbClr>
                  </a:outerShdw>
                </a:effectLst>
                <a:latin typeface="Century" pitchFamily="18" charset="0"/>
              </a:rPr>
              <a:t>На какие группы можно разделить всю музыку </a:t>
            </a:r>
          </a:p>
          <a:p>
            <a:pPr>
              <a:defRPr/>
            </a:pPr>
            <a:r>
              <a:rPr lang="ru-RU" sz="2400" b="1" dirty="0">
                <a:solidFill>
                  <a:srgbClr val="CC0066"/>
                </a:solidFill>
                <a:effectLst>
                  <a:outerShdw blurRad="38100" dist="38100" dir="2700000" algn="tl">
                    <a:srgbClr val="000000">
                      <a:alpha val="43137"/>
                    </a:srgbClr>
                  </a:outerShdw>
                </a:effectLst>
                <a:latin typeface="Century" pitchFamily="18" charset="0"/>
              </a:rPr>
              <a:t>                 </a:t>
            </a:r>
            <a:r>
              <a:rPr lang="ru-RU" sz="2400" b="1" u="sng" dirty="0">
                <a:solidFill>
                  <a:srgbClr val="CC0066"/>
                </a:solidFill>
                <a:effectLst>
                  <a:outerShdw blurRad="38100" dist="38100" dir="2700000" algn="tl">
                    <a:srgbClr val="000000">
                      <a:alpha val="43137"/>
                    </a:srgbClr>
                  </a:outerShdw>
                </a:effectLst>
                <a:latin typeface="Century" pitchFamily="18" charset="0"/>
              </a:rPr>
              <a:t>по способу исполнения?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1000"/>
                                        <p:tgtEl>
                                          <p:spTgt spid="5126"/>
                                        </p:tgtEl>
                                      </p:cBhvr>
                                    </p:animEffect>
                                    <p:anim calcmode="lin" valueType="num">
                                      <p:cBhvr>
                                        <p:cTn id="8" dur="1000" fill="hold"/>
                                        <p:tgtEl>
                                          <p:spTgt spid="5126"/>
                                        </p:tgtEl>
                                        <p:attrNameLst>
                                          <p:attrName>ppt_x</p:attrName>
                                        </p:attrNameLst>
                                      </p:cBhvr>
                                      <p:tavLst>
                                        <p:tav tm="0">
                                          <p:val>
                                            <p:strVal val="#ppt_x"/>
                                          </p:val>
                                        </p:tav>
                                        <p:tav tm="100000">
                                          <p:val>
                                            <p:strVal val="#ppt_x"/>
                                          </p:val>
                                        </p:tav>
                                      </p:tavLst>
                                    </p:anim>
                                    <p:anim calcmode="lin" valueType="num">
                                      <p:cBhvr>
                                        <p:cTn id="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127"/>
                                        </p:tgtEl>
                                        <p:attrNameLst>
                                          <p:attrName>style.visibility</p:attrName>
                                        </p:attrNameLst>
                                      </p:cBhvr>
                                      <p:to>
                                        <p:strVal val="visible"/>
                                      </p:to>
                                    </p:set>
                                    <p:animEffect transition="in" filter="fade">
                                      <p:cBhvr>
                                        <p:cTn id="14" dur="1000"/>
                                        <p:tgtEl>
                                          <p:spTgt spid="5127"/>
                                        </p:tgtEl>
                                      </p:cBhvr>
                                    </p:animEffect>
                                    <p:anim calcmode="lin" valueType="num">
                                      <p:cBhvr>
                                        <p:cTn id="15" dur="1000" fill="hold"/>
                                        <p:tgtEl>
                                          <p:spTgt spid="5127"/>
                                        </p:tgtEl>
                                        <p:attrNameLst>
                                          <p:attrName>ppt_x</p:attrName>
                                        </p:attrNameLst>
                                      </p:cBhvr>
                                      <p:tavLst>
                                        <p:tav tm="0">
                                          <p:val>
                                            <p:strVal val="#ppt_x"/>
                                          </p:val>
                                        </p:tav>
                                        <p:tav tm="100000">
                                          <p:val>
                                            <p:strVal val="#ppt_x"/>
                                          </p:val>
                                        </p:tav>
                                      </p:tavLst>
                                    </p:anim>
                                    <p:anim calcmode="lin" valueType="num">
                                      <p:cBhvr>
                                        <p:cTn id="16" dur="1000" fill="hold"/>
                                        <p:tgtEl>
                                          <p:spTgt spid="51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28"/>
                                        </p:tgtEl>
                                        <p:attrNameLst>
                                          <p:attrName>style.visibility</p:attrName>
                                        </p:attrNameLst>
                                      </p:cBhvr>
                                      <p:to>
                                        <p:strVal val="visible"/>
                                      </p:to>
                                    </p:set>
                                    <p:animEffect transition="in" filter="wipe(left)">
                                      <p:cBhvr>
                                        <p:cTn id="21" dur="500"/>
                                        <p:tgtEl>
                                          <p:spTgt spid="51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125"/>
                                        </p:tgtEl>
                                        <p:attrNameLst>
                                          <p:attrName>style.visibility</p:attrName>
                                        </p:attrNameLst>
                                      </p:cBhvr>
                                      <p:to>
                                        <p:strVal val="visible"/>
                                      </p:to>
                                    </p:set>
                                    <p:animEffect transition="in" filter="wipe(up)">
                                      <p:cBhvr>
                                        <p:cTn id="31"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p:bldP spid="5127" grpId="0"/>
      <p:bldP spid="51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679700" y="125413"/>
            <a:ext cx="3916363" cy="579437"/>
          </a:xfrm>
          <a:prstGeom prst="rect">
            <a:avLst/>
          </a:prstGeom>
          <a:noFill/>
          <a:ln w="9525">
            <a:noFill/>
            <a:miter lim="800000"/>
            <a:headEnd/>
            <a:tailEnd/>
          </a:ln>
        </p:spPr>
        <p:txBody>
          <a:bodyPr wrap="none">
            <a:spAutoFit/>
          </a:bodyPr>
          <a:lstStyle/>
          <a:p>
            <a:r>
              <a:rPr lang="ru-RU" sz="3200" b="1">
                <a:latin typeface="Book Antiqua" pitchFamily="18" charset="0"/>
              </a:rPr>
              <a:t>Вокальная музыка</a:t>
            </a:r>
          </a:p>
        </p:txBody>
      </p:sp>
      <p:sp>
        <p:nvSpPr>
          <p:cNvPr id="9219" name="Line 5"/>
          <p:cNvSpPr>
            <a:spLocks noChangeShapeType="1"/>
          </p:cNvSpPr>
          <p:nvPr/>
        </p:nvSpPr>
        <p:spPr bwMode="auto">
          <a:xfrm>
            <a:off x="827584" y="692696"/>
            <a:ext cx="7705651"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ru-RU"/>
          </a:p>
        </p:txBody>
      </p:sp>
      <p:sp>
        <p:nvSpPr>
          <p:cNvPr id="9220" name="Line 6"/>
          <p:cNvSpPr>
            <a:spLocks noChangeShapeType="1"/>
          </p:cNvSpPr>
          <p:nvPr/>
        </p:nvSpPr>
        <p:spPr bwMode="auto">
          <a:xfrm flipH="1">
            <a:off x="1042988" y="0"/>
            <a:ext cx="73025" cy="0"/>
          </a:xfrm>
          <a:prstGeom prst="line">
            <a:avLst/>
          </a:prstGeom>
          <a:noFill/>
          <a:ln w="9525">
            <a:solidFill>
              <a:schemeClr val="tx1"/>
            </a:solidFill>
            <a:round/>
            <a:headEnd/>
            <a:tailEnd/>
          </a:ln>
        </p:spPr>
        <p:txBody>
          <a:bodyPr/>
          <a:lstStyle/>
          <a:p>
            <a:endParaRPr lang="ru-RU"/>
          </a:p>
        </p:txBody>
      </p:sp>
      <p:sp>
        <p:nvSpPr>
          <p:cNvPr id="9221" name="Line 7"/>
          <p:cNvSpPr>
            <a:spLocks noChangeShapeType="1"/>
          </p:cNvSpPr>
          <p:nvPr/>
        </p:nvSpPr>
        <p:spPr bwMode="auto">
          <a:xfrm>
            <a:off x="827584" y="0"/>
            <a:ext cx="0" cy="6858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ru-RU">
              <a:ln w="28575">
                <a:solidFill>
                  <a:schemeClr val="tx1"/>
                </a:solidFill>
              </a:ln>
            </a:endParaRPr>
          </a:p>
        </p:txBody>
      </p:sp>
      <p:sp>
        <p:nvSpPr>
          <p:cNvPr id="9222" name="Line 8"/>
          <p:cNvSpPr>
            <a:spLocks noChangeShapeType="1"/>
          </p:cNvSpPr>
          <p:nvPr/>
        </p:nvSpPr>
        <p:spPr bwMode="auto">
          <a:xfrm>
            <a:off x="8532440" y="0"/>
            <a:ext cx="0" cy="6858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ru-RU"/>
          </a:p>
        </p:txBody>
      </p:sp>
      <p:sp>
        <p:nvSpPr>
          <p:cNvPr id="9223" name="Line 9"/>
          <p:cNvSpPr>
            <a:spLocks noChangeShapeType="1"/>
          </p:cNvSpPr>
          <p:nvPr/>
        </p:nvSpPr>
        <p:spPr bwMode="auto">
          <a:xfrm>
            <a:off x="3491880" y="692150"/>
            <a:ext cx="0" cy="616585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ru-RU"/>
          </a:p>
        </p:txBody>
      </p:sp>
      <p:sp>
        <p:nvSpPr>
          <p:cNvPr id="9224" name="Line 10"/>
          <p:cNvSpPr>
            <a:spLocks noChangeShapeType="1"/>
          </p:cNvSpPr>
          <p:nvPr/>
        </p:nvSpPr>
        <p:spPr bwMode="auto">
          <a:xfrm flipV="1">
            <a:off x="827584" y="1340768"/>
            <a:ext cx="7704856"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ru-RU"/>
          </a:p>
        </p:txBody>
      </p:sp>
      <p:sp>
        <p:nvSpPr>
          <p:cNvPr id="6155" name="Text Box 11"/>
          <p:cNvSpPr txBox="1">
            <a:spLocks noChangeArrowheads="1"/>
          </p:cNvSpPr>
          <p:nvPr/>
        </p:nvSpPr>
        <p:spPr bwMode="auto">
          <a:xfrm>
            <a:off x="827584" y="764704"/>
            <a:ext cx="2659702" cy="400110"/>
          </a:xfrm>
          <a:prstGeom prst="rect">
            <a:avLst/>
          </a:prstGeom>
          <a:noFill/>
          <a:ln w="9525">
            <a:noFill/>
            <a:miter lim="800000"/>
            <a:headEnd/>
            <a:tailEnd/>
          </a:ln>
        </p:spPr>
        <p:txBody>
          <a:bodyPr wrap="none">
            <a:spAutoFit/>
          </a:bodyPr>
          <a:lstStyle/>
          <a:p>
            <a:r>
              <a:rPr lang="ru-RU" sz="2000" b="1" dirty="0">
                <a:latin typeface="Book Antiqua" pitchFamily="18" charset="0"/>
              </a:rPr>
              <a:t>Без сопровождения</a:t>
            </a:r>
          </a:p>
        </p:txBody>
      </p:sp>
      <p:sp>
        <p:nvSpPr>
          <p:cNvPr id="6156" name="Text Box 12"/>
          <p:cNvSpPr txBox="1">
            <a:spLocks noChangeArrowheads="1"/>
          </p:cNvSpPr>
          <p:nvPr/>
        </p:nvSpPr>
        <p:spPr bwMode="auto">
          <a:xfrm>
            <a:off x="3832225" y="758825"/>
            <a:ext cx="3136900" cy="461963"/>
          </a:xfrm>
          <a:prstGeom prst="rect">
            <a:avLst/>
          </a:prstGeom>
          <a:noFill/>
          <a:ln w="9525">
            <a:noFill/>
            <a:miter lim="800000"/>
            <a:headEnd/>
            <a:tailEnd/>
          </a:ln>
        </p:spPr>
        <p:txBody>
          <a:bodyPr wrap="none">
            <a:spAutoFit/>
          </a:bodyPr>
          <a:lstStyle/>
          <a:p>
            <a:r>
              <a:rPr lang="ru-RU" sz="2400" b="1">
                <a:latin typeface="Book Antiqua" pitchFamily="18" charset="0"/>
              </a:rPr>
              <a:t>С сопровождением</a:t>
            </a:r>
          </a:p>
        </p:txBody>
      </p:sp>
      <p:sp>
        <p:nvSpPr>
          <p:cNvPr id="9227" name="Line 13"/>
          <p:cNvSpPr>
            <a:spLocks noChangeShapeType="1"/>
          </p:cNvSpPr>
          <p:nvPr/>
        </p:nvSpPr>
        <p:spPr bwMode="auto">
          <a:xfrm>
            <a:off x="6228184" y="1341438"/>
            <a:ext cx="0" cy="551656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ru-RU"/>
          </a:p>
        </p:txBody>
      </p:sp>
      <p:sp>
        <p:nvSpPr>
          <p:cNvPr id="9228" name="Line 14"/>
          <p:cNvSpPr>
            <a:spLocks noChangeShapeType="1"/>
          </p:cNvSpPr>
          <p:nvPr/>
        </p:nvSpPr>
        <p:spPr bwMode="auto">
          <a:xfrm flipV="1">
            <a:off x="3491880" y="1988840"/>
            <a:ext cx="5040559"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ru-RU">
              <a:ln w="28575">
                <a:solidFill>
                  <a:schemeClr val="tx1"/>
                </a:solidFill>
              </a:ln>
            </a:endParaRPr>
          </a:p>
        </p:txBody>
      </p:sp>
      <p:sp>
        <p:nvSpPr>
          <p:cNvPr id="6159" name="Text Box 15"/>
          <p:cNvSpPr txBox="1">
            <a:spLocks noChangeArrowheads="1"/>
          </p:cNvSpPr>
          <p:nvPr/>
        </p:nvSpPr>
        <p:spPr bwMode="auto">
          <a:xfrm>
            <a:off x="3687763" y="1504950"/>
            <a:ext cx="2593980" cy="461665"/>
          </a:xfrm>
          <a:prstGeom prst="rect">
            <a:avLst/>
          </a:prstGeom>
          <a:noFill/>
          <a:ln w="9525">
            <a:noFill/>
            <a:miter lim="800000"/>
            <a:headEnd/>
            <a:tailEnd/>
          </a:ln>
        </p:spPr>
        <p:txBody>
          <a:bodyPr wrap="none">
            <a:spAutoFit/>
          </a:bodyPr>
          <a:lstStyle/>
          <a:p>
            <a:r>
              <a:rPr lang="ru-RU" sz="2400" b="1" dirty="0">
                <a:latin typeface="Book Antiqua" pitchFamily="18" charset="0"/>
              </a:rPr>
              <a:t>Крупная форма</a:t>
            </a:r>
          </a:p>
        </p:txBody>
      </p:sp>
      <p:sp>
        <p:nvSpPr>
          <p:cNvPr id="6160" name="Text Box 16"/>
          <p:cNvSpPr txBox="1">
            <a:spLocks noChangeArrowheads="1"/>
          </p:cNvSpPr>
          <p:nvPr/>
        </p:nvSpPr>
        <p:spPr bwMode="auto">
          <a:xfrm>
            <a:off x="6300192" y="1412776"/>
            <a:ext cx="2197100" cy="461962"/>
          </a:xfrm>
          <a:prstGeom prst="rect">
            <a:avLst/>
          </a:prstGeom>
          <a:noFill/>
          <a:ln w="9525">
            <a:noFill/>
            <a:miter lim="800000"/>
            <a:headEnd/>
            <a:tailEnd/>
          </a:ln>
        </p:spPr>
        <p:txBody>
          <a:bodyPr wrap="none">
            <a:spAutoFit/>
          </a:bodyPr>
          <a:lstStyle/>
          <a:p>
            <a:r>
              <a:rPr lang="ru-RU" sz="2400" b="1" dirty="0">
                <a:latin typeface="Book Antiqua" pitchFamily="18" charset="0"/>
              </a:rPr>
              <a:t>Миниатюры </a:t>
            </a:r>
          </a:p>
        </p:txBody>
      </p:sp>
      <p:sp>
        <p:nvSpPr>
          <p:cNvPr id="6161" name="Text Box 17"/>
          <p:cNvSpPr txBox="1">
            <a:spLocks noChangeArrowheads="1"/>
          </p:cNvSpPr>
          <p:nvPr/>
        </p:nvSpPr>
        <p:spPr bwMode="auto">
          <a:xfrm>
            <a:off x="1384300" y="1514475"/>
            <a:ext cx="1812925" cy="1077913"/>
          </a:xfrm>
          <a:prstGeom prst="rect">
            <a:avLst/>
          </a:prstGeom>
          <a:noFill/>
          <a:ln w="9525">
            <a:noFill/>
            <a:miter lim="800000"/>
            <a:headEnd/>
            <a:tailEnd/>
          </a:ln>
          <a:effectLst/>
        </p:spPr>
        <p:txBody>
          <a:bodyPr wrap="none">
            <a:spAutoFit/>
          </a:bodyPr>
          <a:lstStyle/>
          <a:p>
            <a:pPr>
              <a:defRPr/>
            </a:pPr>
            <a:r>
              <a:rPr lang="ru-RU" sz="3200" b="1" dirty="0">
                <a:solidFill>
                  <a:srgbClr val="CC0066"/>
                </a:solidFill>
                <a:effectLst>
                  <a:outerShdw blurRad="38100" dist="38100" dir="2700000" algn="tl">
                    <a:srgbClr val="000000"/>
                  </a:outerShdw>
                </a:effectLst>
                <a:latin typeface="Book Antiqua" pitchFamily="18" charset="0"/>
              </a:rPr>
              <a:t>хоры</a:t>
            </a:r>
          </a:p>
          <a:p>
            <a:pPr>
              <a:defRPr/>
            </a:pPr>
            <a:r>
              <a:rPr lang="en-US" sz="3200" b="1" dirty="0">
                <a:solidFill>
                  <a:srgbClr val="CC0066"/>
                </a:solidFill>
                <a:effectLst>
                  <a:outerShdw blurRad="38100" dist="38100" dir="2700000" algn="tl">
                    <a:srgbClr val="000000"/>
                  </a:outerShdw>
                </a:effectLst>
                <a:latin typeface="Book Antiqua" pitchFamily="18" charset="0"/>
              </a:rPr>
              <a:t>a </a:t>
            </a:r>
            <a:r>
              <a:rPr lang="en-US" sz="3200" b="1" dirty="0" err="1">
                <a:solidFill>
                  <a:srgbClr val="CC0066"/>
                </a:solidFill>
                <a:effectLst>
                  <a:outerShdw blurRad="38100" dist="38100" dir="2700000" algn="tl">
                    <a:srgbClr val="000000"/>
                  </a:outerShdw>
                </a:effectLst>
                <a:latin typeface="Book Antiqua" pitchFamily="18" charset="0"/>
              </a:rPr>
              <a:t>capella</a:t>
            </a:r>
            <a:endParaRPr lang="ru-RU" sz="3200" b="1" dirty="0">
              <a:solidFill>
                <a:srgbClr val="CC0066"/>
              </a:solidFill>
              <a:effectLst>
                <a:outerShdw blurRad="38100" dist="38100" dir="2700000" algn="tl">
                  <a:srgbClr val="000000"/>
                </a:outerShdw>
              </a:effectLst>
              <a:latin typeface="Book Antiqua" pitchFamily="18" charset="0"/>
            </a:endParaRPr>
          </a:p>
        </p:txBody>
      </p:sp>
      <p:sp>
        <p:nvSpPr>
          <p:cNvPr id="6162" name="Text Box 18"/>
          <p:cNvSpPr txBox="1">
            <a:spLocks noChangeArrowheads="1"/>
          </p:cNvSpPr>
          <p:nvPr/>
        </p:nvSpPr>
        <p:spPr bwMode="auto">
          <a:xfrm>
            <a:off x="3707904" y="2204864"/>
            <a:ext cx="2060575" cy="2554287"/>
          </a:xfrm>
          <a:prstGeom prst="rect">
            <a:avLst/>
          </a:prstGeom>
          <a:noFill/>
          <a:ln w="9525">
            <a:noFill/>
            <a:miter lim="800000"/>
            <a:headEnd/>
            <a:tailEnd/>
          </a:ln>
          <a:effectLst/>
        </p:spPr>
        <p:txBody>
          <a:bodyPr wrap="none">
            <a:spAutoFit/>
          </a:bodyPr>
          <a:lstStyle/>
          <a:p>
            <a:pPr>
              <a:defRPr/>
            </a:pPr>
            <a:r>
              <a:rPr lang="ru-RU" sz="3200" b="1" dirty="0">
                <a:solidFill>
                  <a:srgbClr val="CC0066"/>
                </a:solidFill>
                <a:effectLst>
                  <a:outerShdw blurRad="38100" dist="38100" dir="2700000" algn="tl">
                    <a:srgbClr val="000000"/>
                  </a:outerShdw>
                </a:effectLst>
                <a:latin typeface="Book Antiqua" pitchFamily="18" charset="0"/>
              </a:rPr>
              <a:t>опера</a:t>
            </a:r>
          </a:p>
          <a:p>
            <a:pPr>
              <a:defRPr/>
            </a:pPr>
            <a:r>
              <a:rPr lang="ru-RU" sz="3200" b="1" dirty="0">
                <a:solidFill>
                  <a:srgbClr val="CC0066"/>
                </a:solidFill>
                <a:effectLst>
                  <a:outerShdw blurRad="38100" dist="38100" dir="2700000" algn="tl">
                    <a:srgbClr val="000000"/>
                  </a:outerShdw>
                </a:effectLst>
                <a:latin typeface="Book Antiqua" pitchFamily="18" charset="0"/>
              </a:rPr>
              <a:t>оперетта</a:t>
            </a:r>
          </a:p>
          <a:p>
            <a:pPr>
              <a:defRPr/>
            </a:pPr>
            <a:r>
              <a:rPr lang="ru-RU" sz="3200" b="1" dirty="0">
                <a:solidFill>
                  <a:srgbClr val="CC0066"/>
                </a:solidFill>
                <a:effectLst>
                  <a:outerShdw blurRad="38100" dist="38100" dir="2700000" algn="tl">
                    <a:srgbClr val="000000"/>
                  </a:outerShdw>
                </a:effectLst>
                <a:latin typeface="Book Antiqua" pitchFamily="18" charset="0"/>
              </a:rPr>
              <a:t>кантата</a:t>
            </a:r>
          </a:p>
          <a:p>
            <a:pPr>
              <a:defRPr/>
            </a:pPr>
            <a:r>
              <a:rPr lang="ru-RU" sz="3200" b="1" dirty="0">
                <a:solidFill>
                  <a:srgbClr val="CC0066"/>
                </a:solidFill>
                <a:effectLst>
                  <a:outerShdw blurRad="38100" dist="38100" dir="2700000" algn="tl">
                    <a:srgbClr val="000000"/>
                  </a:outerShdw>
                </a:effectLst>
                <a:latin typeface="Book Antiqua" pitchFamily="18" charset="0"/>
              </a:rPr>
              <a:t>оратория</a:t>
            </a:r>
          </a:p>
          <a:p>
            <a:pPr>
              <a:defRPr/>
            </a:pPr>
            <a:r>
              <a:rPr lang="ru-RU" sz="3200" b="1" dirty="0">
                <a:solidFill>
                  <a:srgbClr val="CC0066"/>
                </a:solidFill>
                <a:effectLst>
                  <a:outerShdw blurRad="38100" dist="38100" dir="2700000" algn="tl">
                    <a:srgbClr val="000000"/>
                  </a:outerShdw>
                </a:effectLst>
                <a:latin typeface="Book Antiqua" pitchFamily="18" charset="0"/>
              </a:rPr>
              <a:t>мюзикл </a:t>
            </a:r>
          </a:p>
        </p:txBody>
      </p:sp>
      <p:sp>
        <p:nvSpPr>
          <p:cNvPr id="18" name="TextBox 17"/>
          <p:cNvSpPr txBox="1"/>
          <p:nvPr/>
        </p:nvSpPr>
        <p:spPr>
          <a:xfrm>
            <a:off x="880244" y="5482098"/>
            <a:ext cx="2316981" cy="646331"/>
          </a:xfrm>
          <a:prstGeom prst="rect">
            <a:avLst/>
          </a:prstGeom>
          <a:noFill/>
        </p:spPr>
        <p:txBody>
          <a:bodyPr wrap="none" rtlCol="0">
            <a:spAutoFit/>
          </a:bodyPr>
          <a:lstStyle/>
          <a:p>
            <a:r>
              <a:rPr lang="ru-RU" b="1" dirty="0" smtClean="0">
                <a:latin typeface="+mn-lt"/>
              </a:rPr>
              <a:t>Георгий Свиридов</a:t>
            </a:r>
          </a:p>
          <a:p>
            <a:r>
              <a:rPr lang="ru-RU" b="1" dirty="0" smtClean="0">
                <a:latin typeface="+mn-lt"/>
              </a:rPr>
              <a:t>Хор «Зимнее утро»</a:t>
            </a:r>
            <a:endParaRPr lang="ru-RU" b="1" dirty="0">
              <a:latin typeface="+mn-lt"/>
            </a:endParaRPr>
          </a:p>
        </p:txBody>
      </p:sp>
      <p:sp>
        <p:nvSpPr>
          <p:cNvPr id="20" name="TextBox 19"/>
          <p:cNvSpPr txBox="1"/>
          <p:nvPr/>
        </p:nvSpPr>
        <p:spPr>
          <a:xfrm>
            <a:off x="3652304" y="5222304"/>
            <a:ext cx="2664897" cy="923330"/>
          </a:xfrm>
          <a:prstGeom prst="rect">
            <a:avLst/>
          </a:prstGeom>
          <a:noFill/>
        </p:spPr>
        <p:txBody>
          <a:bodyPr wrap="none" rtlCol="0">
            <a:spAutoFit/>
          </a:bodyPr>
          <a:lstStyle/>
          <a:p>
            <a:pPr algn="ctr"/>
            <a:r>
              <a:rPr lang="en-US" b="1" dirty="0" smtClean="0">
                <a:latin typeface="+mn-lt"/>
              </a:rPr>
              <a:t>C</a:t>
            </a:r>
            <a:r>
              <a:rPr lang="ru-RU" b="1" dirty="0" err="1" smtClean="0">
                <a:latin typeface="+mn-lt"/>
              </a:rPr>
              <a:t>ергей</a:t>
            </a:r>
            <a:r>
              <a:rPr lang="ru-RU" b="1" dirty="0" smtClean="0">
                <a:latin typeface="+mn-lt"/>
              </a:rPr>
              <a:t> Прокофьев</a:t>
            </a:r>
          </a:p>
          <a:p>
            <a:pPr algn="ctr"/>
            <a:r>
              <a:rPr lang="ru-RU" b="1" dirty="0" smtClean="0">
                <a:latin typeface="+mn-lt"/>
              </a:rPr>
              <a:t>кантата </a:t>
            </a:r>
          </a:p>
          <a:p>
            <a:pPr algn="ctr"/>
            <a:r>
              <a:rPr lang="ru-RU" b="1" dirty="0" smtClean="0">
                <a:latin typeface="+mn-lt"/>
              </a:rPr>
              <a:t>«Александр Невский»</a:t>
            </a:r>
            <a:endParaRPr lang="ru-RU" b="1" dirty="0">
              <a:latin typeface="+mn-lt"/>
            </a:endParaRPr>
          </a:p>
        </p:txBody>
      </p:sp>
      <p:sp>
        <p:nvSpPr>
          <p:cNvPr id="2" name="TextBox 1"/>
          <p:cNvSpPr txBox="1"/>
          <p:nvPr/>
        </p:nvSpPr>
        <p:spPr>
          <a:xfrm>
            <a:off x="933382" y="6266929"/>
            <a:ext cx="2448106" cy="276999"/>
          </a:xfrm>
          <a:prstGeom prst="rect">
            <a:avLst/>
          </a:prstGeom>
          <a:noFill/>
        </p:spPr>
        <p:txBody>
          <a:bodyPr wrap="none" rtlCol="0">
            <a:spAutoFit/>
          </a:bodyPr>
          <a:lstStyle/>
          <a:p>
            <a:r>
              <a:rPr lang="en-US" sz="1200" dirty="0"/>
              <a:t>https://yadi.sk/d/-k6X8UT4cKqCu</a:t>
            </a:r>
            <a:endParaRPr lang="ru-RU" sz="1200" dirty="0"/>
          </a:p>
        </p:txBody>
      </p:sp>
      <p:sp>
        <p:nvSpPr>
          <p:cNvPr id="3" name="TextBox 2"/>
          <p:cNvSpPr txBox="1"/>
          <p:nvPr/>
        </p:nvSpPr>
        <p:spPr>
          <a:xfrm>
            <a:off x="813965" y="6202667"/>
            <a:ext cx="300082" cy="369332"/>
          </a:xfrm>
          <a:prstGeom prst="rect">
            <a:avLst/>
          </a:prstGeom>
          <a:noFill/>
        </p:spPr>
        <p:txBody>
          <a:bodyPr wrap="none" rtlCol="0">
            <a:spAutoFit/>
          </a:bodyPr>
          <a:lstStyle/>
          <a:p>
            <a:r>
              <a:rPr lang="ru-RU" dirty="0" smtClean="0"/>
              <a:t>♪</a:t>
            </a:r>
            <a:endParaRPr lang="ru-RU" dirty="0"/>
          </a:p>
        </p:txBody>
      </p:sp>
      <p:sp>
        <p:nvSpPr>
          <p:cNvPr id="4" name="TextBox 3"/>
          <p:cNvSpPr txBox="1"/>
          <p:nvPr/>
        </p:nvSpPr>
        <p:spPr>
          <a:xfrm>
            <a:off x="3528406" y="6171889"/>
            <a:ext cx="2751074" cy="400110"/>
          </a:xfrm>
          <a:prstGeom prst="rect">
            <a:avLst/>
          </a:prstGeom>
          <a:noFill/>
        </p:spPr>
        <p:txBody>
          <a:bodyPr wrap="none" rtlCol="0">
            <a:spAutoFit/>
          </a:bodyPr>
          <a:lstStyle/>
          <a:p>
            <a:r>
              <a:rPr lang="en-US" sz="2000" dirty="0" smtClean="0"/>
              <a:t>♪</a:t>
            </a:r>
            <a:r>
              <a:rPr lang="ru-RU" sz="1200" dirty="0" smtClean="0"/>
              <a:t>   </a:t>
            </a:r>
            <a:r>
              <a:rPr lang="en-US" sz="1200" dirty="0" smtClean="0"/>
              <a:t>https</a:t>
            </a:r>
            <a:r>
              <a:rPr lang="en-US" sz="1200" dirty="0"/>
              <a:t>://yadi.sk/i/ZczaGRpGcKqNP</a:t>
            </a: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ppt_w</p:attrName>
                                        </p:attrNameLst>
                                      </p:cBhvr>
                                      <p:tavLst>
                                        <p:tav tm="0">
                                          <p:val>
                                            <p:fltVal val="0"/>
                                          </p:val>
                                        </p:tav>
                                        <p:tav tm="100000">
                                          <p:val>
                                            <p:strVal val="#ppt_w"/>
                                          </p:val>
                                        </p:tav>
                                      </p:tavLst>
                                    </p:anim>
                                    <p:anim calcmode="lin" valueType="num">
                                      <p:cBhvr>
                                        <p:cTn id="8" dur="1000" fill="hold"/>
                                        <p:tgtEl>
                                          <p:spTgt spid="614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155"/>
                                        </p:tgtEl>
                                        <p:attrNameLst>
                                          <p:attrName>style.visibility</p:attrName>
                                        </p:attrNameLst>
                                      </p:cBhvr>
                                      <p:to>
                                        <p:strVal val="visible"/>
                                      </p:to>
                                    </p:set>
                                    <p:anim calcmode="lin" valueType="num">
                                      <p:cBhvr>
                                        <p:cTn id="13" dur="1000" fill="hold"/>
                                        <p:tgtEl>
                                          <p:spTgt spid="6155"/>
                                        </p:tgtEl>
                                        <p:attrNameLst>
                                          <p:attrName>ppt_w</p:attrName>
                                        </p:attrNameLst>
                                      </p:cBhvr>
                                      <p:tavLst>
                                        <p:tav tm="0">
                                          <p:val>
                                            <p:fltVal val="0"/>
                                          </p:val>
                                        </p:tav>
                                        <p:tav tm="100000">
                                          <p:val>
                                            <p:strVal val="#ppt_w"/>
                                          </p:val>
                                        </p:tav>
                                      </p:tavLst>
                                    </p:anim>
                                    <p:anim calcmode="lin" valueType="num">
                                      <p:cBhvr>
                                        <p:cTn id="14" dur="1000" fill="hold"/>
                                        <p:tgtEl>
                                          <p:spTgt spid="615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156"/>
                                        </p:tgtEl>
                                        <p:attrNameLst>
                                          <p:attrName>style.visibility</p:attrName>
                                        </p:attrNameLst>
                                      </p:cBhvr>
                                      <p:to>
                                        <p:strVal val="visible"/>
                                      </p:to>
                                    </p:set>
                                    <p:anim calcmode="lin" valueType="num">
                                      <p:cBhvr>
                                        <p:cTn id="19" dur="1000" fill="hold"/>
                                        <p:tgtEl>
                                          <p:spTgt spid="6156"/>
                                        </p:tgtEl>
                                        <p:attrNameLst>
                                          <p:attrName>ppt_w</p:attrName>
                                        </p:attrNameLst>
                                      </p:cBhvr>
                                      <p:tavLst>
                                        <p:tav tm="0">
                                          <p:val>
                                            <p:fltVal val="0"/>
                                          </p:val>
                                        </p:tav>
                                        <p:tav tm="100000">
                                          <p:val>
                                            <p:strVal val="#ppt_w"/>
                                          </p:val>
                                        </p:tav>
                                      </p:tavLst>
                                    </p:anim>
                                    <p:anim calcmode="lin" valueType="num">
                                      <p:cBhvr>
                                        <p:cTn id="20" dur="1000" fill="hold"/>
                                        <p:tgtEl>
                                          <p:spTgt spid="615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161"/>
                                        </p:tgtEl>
                                        <p:attrNameLst>
                                          <p:attrName>style.visibility</p:attrName>
                                        </p:attrNameLst>
                                      </p:cBhvr>
                                      <p:to>
                                        <p:strVal val="visible"/>
                                      </p:to>
                                    </p:set>
                                    <p:animEffect transition="in" filter="wipe(left)">
                                      <p:cBhvr>
                                        <p:cTn id="25" dur="1000"/>
                                        <p:tgtEl>
                                          <p:spTgt spid="6161"/>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159"/>
                                        </p:tgtEl>
                                        <p:attrNameLst>
                                          <p:attrName>style.visibility</p:attrName>
                                        </p:attrNameLst>
                                      </p:cBhvr>
                                      <p:to>
                                        <p:strVal val="visible"/>
                                      </p:to>
                                    </p:set>
                                    <p:anim calcmode="lin" valueType="num">
                                      <p:cBhvr>
                                        <p:cTn id="37" dur="1000" fill="hold"/>
                                        <p:tgtEl>
                                          <p:spTgt spid="6159"/>
                                        </p:tgtEl>
                                        <p:attrNameLst>
                                          <p:attrName>ppt_w</p:attrName>
                                        </p:attrNameLst>
                                      </p:cBhvr>
                                      <p:tavLst>
                                        <p:tav tm="0">
                                          <p:val>
                                            <p:fltVal val="0"/>
                                          </p:val>
                                        </p:tav>
                                        <p:tav tm="100000">
                                          <p:val>
                                            <p:strVal val="#ppt_w"/>
                                          </p:val>
                                        </p:tav>
                                      </p:tavLst>
                                    </p:anim>
                                    <p:anim calcmode="lin" valueType="num">
                                      <p:cBhvr>
                                        <p:cTn id="38" dur="1000" fill="hold"/>
                                        <p:tgtEl>
                                          <p:spTgt spid="615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160"/>
                                        </p:tgtEl>
                                        <p:attrNameLst>
                                          <p:attrName>style.visibility</p:attrName>
                                        </p:attrNameLst>
                                      </p:cBhvr>
                                      <p:to>
                                        <p:strVal val="visible"/>
                                      </p:to>
                                    </p:set>
                                    <p:anim calcmode="lin" valueType="num">
                                      <p:cBhvr>
                                        <p:cTn id="43" dur="1000" fill="hold"/>
                                        <p:tgtEl>
                                          <p:spTgt spid="6160"/>
                                        </p:tgtEl>
                                        <p:attrNameLst>
                                          <p:attrName>ppt_w</p:attrName>
                                        </p:attrNameLst>
                                      </p:cBhvr>
                                      <p:tavLst>
                                        <p:tav tm="0">
                                          <p:val>
                                            <p:fltVal val="0"/>
                                          </p:val>
                                        </p:tav>
                                        <p:tav tm="100000">
                                          <p:val>
                                            <p:strVal val="#ppt_w"/>
                                          </p:val>
                                        </p:tav>
                                      </p:tavLst>
                                    </p:anim>
                                    <p:anim calcmode="lin" valueType="num">
                                      <p:cBhvr>
                                        <p:cTn id="44" dur="1000" fill="hold"/>
                                        <p:tgtEl>
                                          <p:spTgt spid="6160"/>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162">
                                            <p:txEl>
                                              <p:pRg st="0" end="0"/>
                                            </p:txEl>
                                          </p:spTgt>
                                        </p:tgtEl>
                                        <p:attrNameLst>
                                          <p:attrName>style.visibility</p:attrName>
                                        </p:attrNameLst>
                                      </p:cBhvr>
                                      <p:to>
                                        <p:strVal val="visible"/>
                                      </p:to>
                                    </p:set>
                                    <p:animEffect transition="in" filter="wipe(left)">
                                      <p:cBhvr>
                                        <p:cTn id="49" dur="1000"/>
                                        <p:tgtEl>
                                          <p:spTgt spid="616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162">
                                            <p:txEl>
                                              <p:pRg st="1" end="1"/>
                                            </p:txEl>
                                          </p:spTgt>
                                        </p:tgtEl>
                                        <p:attrNameLst>
                                          <p:attrName>style.visibility</p:attrName>
                                        </p:attrNameLst>
                                      </p:cBhvr>
                                      <p:to>
                                        <p:strVal val="visible"/>
                                      </p:to>
                                    </p:set>
                                    <p:animEffect transition="in" filter="wipe(left)">
                                      <p:cBhvr>
                                        <p:cTn id="54" dur="1000"/>
                                        <p:tgtEl>
                                          <p:spTgt spid="616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162">
                                            <p:txEl>
                                              <p:pRg st="2" end="2"/>
                                            </p:txEl>
                                          </p:spTgt>
                                        </p:tgtEl>
                                        <p:attrNameLst>
                                          <p:attrName>style.visibility</p:attrName>
                                        </p:attrNameLst>
                                      </p:cBhvr>
                                      <p:to>
                                        <p:strVal val="visible"/>
                                      </p:to>
                                    </p:set>
                                    <p:animEffect transition="in" filter="wipe(left)">
                                      <p:cBhvr>
                                        <p:cTn id="59" dur="1000"/>
                                        <p:tgtEl>
                                          <p:spTgt spid="616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162">
                                            <p:txEl>
                                              <p:pRg st="3" end="3"/>
                                            </p:txEl>
                                          </p:spTgt>
                                        </p:tgtEl>
                                        <p:attrNameLst>
                                          <p:attrName>style.visibility</p:attrName>
                                        </p:attrNameLst>
                                      </p:cBhvr>
                                      <p:to>
                                        <p:strVal val="visible"/>
                                      </p:to>
                                    </p:set>
                                    <p:animEffect transition="in" filter="wipe(left)">
                                      <p:cBhvr>
                                        <p:cTn id="64" dur="1000"/>
                                        <p:tgtEl>
                                          <p:spTgt spid="616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162">
                                            <p:txEl>
                                              <p:pRg st="4" end="4"/>
                                            </p:txEl>
                                          </p:spTgt>
                                        </p:tgtEl>
                                        <p:attrNameLst>
                                          <p:attrName>style.visibility</p:attrName>
                                        </p:attrNameLst>
                                      </p:cBhvr>
                                      <p:to>
                                        <p:strVal val="visible"/>
                                      </p:to>
                                    </p:set>
                                    <p:animEffect transition="in" filter="wipe(left)">
                                      <p:cBhvr>
                                        <p:cTn id="69" dur="1000"/>
                                        <p:tgtEl>
                                          <p:spTgt spid="6162">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55" grpId="0"/>
      <p:bldP spid="6156" grpId="0"/>
      <p:bldP spid="6159" grpId="0"/>
      <p:bldP spid="6160" grpId="0"/>
      <p:bldP spid="6161" grpId="0"/>
      <p:bldP spid="6162" grpId="0" build="p"/>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611560" y="260648"/>
            <a:ext cx="7724775" cy="2062163"/>
          </a:xfrm>
          <a:prstGeom prst="rect">
            <a:avLst/>
          </a:prstGeom>
          <a:noFill/>
          <a:ln w="9525">
            <a:noFill/>
            <a:miter lim="800000"/>
            <a:headEnd/>
            <a:tailEnd/>
          </a:ln>
          <a:effectLst/>
        </p:spPr>
        <p:txBody>
          <a:bodyPr wrap="none">
            <a:spAutoFit/>
          </a:bodyPr>
          <a:lstStyle/>
          <a:p>
            <a:pPr>
              <a:defRPr/>
            </a:pPr>
            <a:r>
              <a:rPr lang="ru-RU" sz="3200" b="1" dirty="0">
                <a:solidFill>
                  <a:srgbClr val="CC0066"/>
                </a:solidFill>
                <a:effectLst>
                  <a:outerShdw blurRad="38100" dist="38100" dir="2700000" algn="tl">
                    <a:srgbClr val="000000"/>
                  </a:outerShdw>
                </a:effectLst>
                <a:latin typeface="Book Antiqua" pitchFamily="18" charset="0"/>
              </a:rPr>
              <a:t>Кантата </a:t>
            </a:r>
            <a:r>
              <a:rPr lang="ru-RU" sz="3200" b="1" dirty="0">
                <a:latin typeface="Book Antiqua" pitchFamily="18" charset="0"/>
              </a:rPr>
              <a:t>– произведение для хора,</a:t>
            </a:r>
          </a:p>
          <a:p>
            <a:pPr>
              <a:defRPr/>
            </a:pPr>
            <a:r>
              <a:rPr lang="ru-RU" sz="3200" b="1" dirty="0">
                <a:latin typeface="Book Antiqua" pitchFamily="18" charset="0"/>
              </a:rPr>
              <a:t>солистов и симфонического оркестра</a:t>
            </a:r>
          </a:p>
          <a:p>
            <a:pPr>
              <a:defRPr/>
            </a:pPr>
            <a:r>
              <a:rPr lang="ru-RU" sz="3200" b="1" dirty="0">
                <a:latin typeface="Book Antiqua" pitchFamily="18" charset="0"/>
              </a:rPr>
              <a:t>в нескольких частях.</a:t>
            </a:r>
          </a:p>
          <a:p>
            <a:pPr>
              <a:defRPr/>
            </a:pPr>
            <a:endParaRPr lang="ru-RU" sz="3200" b="1" dirty="0">
              <a:latin typeface="Book Antiqua" pitchFamily="18" charset="0"/>
            </a:endParaRPr>
          </a:p>
        </p:txBody>
      </p:sp>
      <p:sp>
        <p:nvSpPr>
          <p:cNvPr id="10243" name="Text Box 5"/>
          <p:cNvSpPr txBox="1">
            <a:spLocks noChangeArrowheads="1"/>
          </p:cNvSpPr>
          <p:nvPr/>
        </p:nvSpPr>
        <p:spPr bwMode="auto">
          <a:xfrm>
            <a:off x="1600200" y="207963"/>
            <a:ext cx="184150" cy="366712"/>
          </a:xfrm>
          <a:prstGeom prst="rect">
            <a:avLst/>
          </a:prstGeom>
          <a:noFill/>
          <a:ln w="9525">
            <a:noFill/>
            <a:miter lim="800000"/>
            <a:headEnd/>
            <a:tailEnd/>
          </a:ln>
        </p:spPr>
        <p:txBody>
          <a:bodyPr wrap="none">
            <a:spAutoFit/>
          </a:bodyPr>
          <a:lstStyle/>
          <a:p>
            <a:endParaRPr lang="ru-RU"/>
          </a:p>
        </p:txBody>
      </p:sp>
      <p:pic>
        <p:nvPicPr>
          <p:cNvPr id="1026" name="Picture 2" descr="D:\Мои документы\МУЗЫКА\Урок Жанры классической музыки\thumb.ashx.jpg"/>
          <p:cNvPicPr>
            <a:picLocks noChangeAspect="1" noChangeArrowheads="1"/>
          </p:cNvPicPr>
          <p:nvPr/>
        </p:nvPicPr>
        <p:blipFill>
          <a:blip r:embed="rId2" cstate="print"/>
          <a:srcRect/>
          <a:stretch>
            <a:fillRect/>
          </a:stretch>
        </p:blipFill>
        <p:spPr bwMode="auto">
          <a:xfrm>
            <a:off x="251520" y="2204864"/>
            <a:ext cx="5112568" cy="3392886"/>
          </a:xfrm>
          <a:prstGeom prst="rect">
            <a:avLst/>
          </a:prstGeom>
          <a:noFill/>
        </p:spPr>
      </p:pic>
      <p:sp>
        <p:nvSpPr>
          <p:cNvPr id="8" name="TextBox 7"/>
          <p:cNvSpPr txBox="1"/>
          <p:nvPr/>
        </p:nvSpPr>
        <p:spPr>
          <a:xfrm>
            <a:off x="5441576" y="2780928"/>
            <a:ext cx="3833101" cy="2677656"/>
          </a:xfrm>
          <a:prstGeom prst="rect">
            <a:avLst/>
          </a:prstGeom>
          <a:noFill/>
        </p:spPr>
        <p:txBody>
          <a:bodyPr wrap="none" rtlCol="0">
            <a:spAutoFit/>
          </a:bodyPr>
          <a:lstStyle/>
          <a:p>
            <a:r>
              <a:rPr lang="ru-RU" sz="2000" b="1" dirty="0" smtClean="0">
                <a:latin typeface="+mn-lt"/>
              </a:rPr>
              <a:t>Сергей Прокофьев</a:t>
            </a:r>
          </a:p>
          <a:p>
            <a:r>
              <a:rPr lang="ru-RU" sz="2000" b="1" dirty="0" smtClean="0">
                <a:latin typeface="+mn-lt"/>
              </a:rPr>
              <a:t> кантата</a:t>
            </a:r>
          </a:p>
          <a:p>
            <a:r>
              <a:rPr lang="ru-RU" sz="2000" b="1" dirty="0" smtClean="0">
                <a:latin typeface="+mn-lt"/>
              </a:rPr>
              <a:t>«Александр Невский»</a:t>
            </a:r>
          </a:p>
          <a:p>
            <a:endParaRPr lang="ru-RU" sz="2000" b="1" dirty="0" smtClean="0">
              <a:latin typeface="+mn-lt"/>
            </a:endParaRPr>
          </a:p>
          <a:p>
            <a:r>
              <a:rPr lang="en-US" sz="2000" b="1" dirty="0" smtClean="0">
                <a:latin typeface="+mn-lt"/>
              </a:rPr>
              <a:t>IV</a:t>
            </a:r>
            <a:r>
              <a:rPr lang="ru-RU" sz="2000" b="1" dirty="0" smtClean="0">
                <a:latin typeface="+mn-lt"/>
              </a:rPr>
              <a:t> часть</a:t>
            </a:r>
          </a:p>
          <a:p>
            <a:r>
              <a:rPr lang="ru-RU" sz="2000" b="1" dirty="0" smtClean="0">
                <a:latin typeface="+mn-lt"/>
              </a:rPr>
              <a:t>«Вставайте, люди русские</a:t>
            </a:r>
            <a:r>
              <a:rPr lang="ru-RU" sz="2000" b="1" dirty="0" smtClean="0">
                <a:latin typeface="+mn-lt"/>
              </a:rPr>
              <a:t>!»</a:t>
            </a:r>
          </a:p>
          <a:p>
            <a:r>
              <a:rPr lang="en-US" sz="2800" dirty="0" smtClean="0"/>
              <a:t>♪</a:t>
            </a:r>
            <a:r>
              <a:rPr lang="ru-RU" sz="2000" dirty="0" smtClean="0"/>
              <a:t> </a:t>
            </a:r>
            <a:r>
              <a:rPr lang="en-US" dirty="0"/>
              <a:t>https://yadi.sk/i/n95OXbvUcKqVL</a:t>
            </a:r>
            <a:endParaRPr lang="ru-RU" sz="2000" dirty="0"/>
          </a:p>
          <a:p>
            <a:r>
              <a:rPr lang="ru-RU" sz="2000" b="1" dirty="0" smtClean="0">
                <a:latin typeface="+mn-lt"/>
              </a:rPr>
              <a:t> </a:t>
            </a:r>
            <a:endParaRPr lang="ru-RU" sz="2000" b="1" dirty="0">
              <a:latin typeface="+mn-lt"/>
            </a:endParaRPr>
          </a:p>
        </p:txBody>
      </p:sp>
      <p:sp>
        <p:nvSpPr>
          <p:cNvPr id="3" name="TextBox 2"/>
          <p:cNvSpPr txBox="1"/>
          <p:nvPr/>
        </p:nvSpPr>
        <p:spPr>
          <a:xfrm>
            <a:off x="611560" y="5949280"/>
            <a:ext cx="7196201" cy="646331"/>
          </a:xfrm>
          <a:prstGeom prst="rect">
            <a:avLst/>
          </a:prstGeom>
          <a:noFill/>
        </p:spPr>
        <p:txBody>
          <a:bodyPr wrap="none" rtlCol="0">
            <a:spAutoFit/>
          </a:bodyPr>
          <a:lstStyle/>
          <a:p>
            <a:r>
              <a:rPr lang="ru-RU" dirty="0">
                <a:latin typeface="Book Antiqua" panose="02040602050305030304" pitchFamily="18" charset="0"/>
              </a:rPr>
              <a:t>♪ Георгий Свиридов «Поёт зима</a:t>
            </a:r>
            <a:r>
              <a:rPr lang="ru-RU" dirty="0" smtClean="0">
                <a:latin typeface="Book Antiqua" panose="02040602050305030304" pitchFamily="18" charset="0"/>
              </a:rPr>
              <a:t>» из кантаты «Памяти Есенина»</a:t>
            </a:r>
          </a:p>
          <a:p>
            <a:r>
              <a:rPr lang="en-US" dirty="0">
                <a:latin typeface="Book Antiqua" panose="02040602050305030304" pitchFamily="18" charset="0"/>
              </a:rPr>
              <a:t>https://yadi.sk/i/s9qbpwCxcKqyg</a:t>
            </a:r>
            <a:r>
              <a:rPr lang="ru-RU" dirty="0" smtClean="0">
                <a:latin typeface="Book Antiqua" panose="02040602050305030304" pitchFamily="18" charset="0"/>
              </a:rPr>
              <a:t> </a:t>
            </a:r>
            <a:endParaRPr lang="ru-RU" dirty="0">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29774"/>
            <a:ext cx="8316416" cy="1569660"/>
          </a:xfrm>
          <a:prstGeom prst="rect">
            <a:avLst/>
          </a:prstGeom>
        </p:spPr>
        <p:txBody>
          <a:bodyPr wrap="square">
            <a:spAutoFit/>
          </a:bodyPr>
          <a:lstStyle/>
          <a:p>
            <a:pPr>
              <a:defRPr/>
            </a:pPr>
            <a:r>
              <a:rPr lang="ru-RU" sz="3200" b="1" dirty="0" smtClean="0">
                <a:solidFill>
                  <a:srgbClr val="CC0066"/>
                </a:solidFill>
                <a:effectLst>
                  <a:outerShdw blurRad="38100" dist="38100" dir="2700000" algn="tl">
                    <a:srgbClr val="000000"/>
                  </a:outerShdw>
                </a:effectLst>
                <a:latin typeface="Book Antiqua" pitchFamily="18" charset="0"/>
              </a:rPr>
              <a:t>Оратория </a:t>
            </a:r>
            <a:r>
              <a:rPr lang="ru-RU" sz="3200" b="1" dirty="0" smtClean="0">
                <a:latin typeface="Book Antiqua" pitchFamily="18" charset="0"/>
              </a:rPr>
              <a:t>– отличается </a:t>
            </a:r>
            <a:r>
              <a:rPr lang="ru-RU" sz="3200" b="1" dirty="0" err="1" smtClean="0">
                <a:latin typeface="Book Antiqua" pitchFamily="18" charset="0"/>
              </a:rPr>
              <a:t>бо́льшими</a:t>
            </a:r>
            <a:r>
              <a:rPr lang="ru-RU" sz="3200" b="1" dirty="0" smtClean="0">
                <a:latin typeface="Book Antiqua" pitchFamily="18" charset="0"/>
              </a:rPr>
              <a:t> размерами, имеет драматический сюжет</a:t>
            </a:r>
            <a:r>
              <a:rPr lang="ru-RU" sz="3200" b="1" dirty="0" smtClean="0">
                <a:latin typeface="Book Antiqua" pitchFamily="18" charset="0"/>
              </a:rPr>
              <a:t>.</a:t>
            </a:r>
            <a:endParaRPr lang="ru-RU" sz="2800" b="1" dirty="0" smtClean="0">
              <a:latin typeface="Book Antiqua" pitchFamily="18" charset="0"/>
            </a:endParaRPr>
          </a:p>
        </p:txBody>
      </p:sp>
      <p:pic>
        <p:nvPicPr>
          <p:cNvPr id="2051" name="Picture 3" descr="D:\Мои документы\МУЗЫКА\Урок Жанры классической музыки\bh5.jpg">
            <a:hlinkClick r:id="rId2" action="ppaction://hlinkfile"/>
          </p:cNvPr>
          <p:cNvPicPr>
            <a:picLocks noChangeAspect="1" noChangeArrowheads="1"/>
          </p:cNvPicPr>
          <p:nvPr/>
        </p:nvPicPr>
        <p:blipFill>
          <a:blip r:embed="rId3" cstate="print"/>
          <a:srcRect/>
          <a:stretch>
            <a:fillRect/>
          </a:stretch>
        </p:blipFill>
        <p:spPr bwMode="auto">
          <a:xfrm>
            <a:off x="1155382" y="2276872"/>
            <a:ext cx="6296938" cy="4218949"/>
          </a:xfrm>
          <a:prstGeom prst="rect">
            <a:avLst/>
          </a:prstGeom>
          <a:noFill/>
        </p:spPr>
      </p:pic>
      <p:sp>
        <p:nvSpPr>
          <p:cNvPr id="3" name="TextBox 2"/>
          <p:cNvSpPr txBox="1"/>
          <p:nvPr/>
        </p:nvSpPr>
        <p:spPr>
          <a:xfrm>
            <a:off x="2078404" y="1412776"/>
            <a:ext cx="6869188" cy="646331"/>
          </a:xfrm>
          <a:prstGeom prst="rect">
            <a:avLst/>
          </a:prstGeom>
          <a:noFill/>
        </p:spPr>
        <p:txBody>
          <a:bodyPr wrap="none" rtlCol="0">
            <a:spAutoFit/>
          </a:bodyPr>
          <a:lstStyle/>
          <a:p>
            <a:r>
              <a:rPr lang="ru-RU" dirty="0">
                <a:latin typeface="Book Antiqua" panose="02040602050305030304" pitchFamily="18" charset="0"/>
              </a:rPr>
              <a:t>♪ </a:t>
            </a:r>
            <a:r>
              <a:rPr lang="ru-RU" dirty="0" smtClean="0">
                <a:latin typeface="Book Antiqua" panose="02040602050305030304" pitchFamily="18" charset="0"/>
              </a:rPr>
              <a:t>Г.-Ф. Гендель «Аллилуйя» из оратории «Сотворение мира»</a:t>
            </a:r>
          </a:p>
          <a:p>
            <a:r>
              <a:rPr lang="en-US" dirty="0" smtClean="0">
                <a:latin typeface="Book Antiqua" panose="02040602050305030304" pitchFamily="18" charset="0"/>
              </a:rPr>
              <a:t>https</a:t>
            </a:r>
            <a:r>
              <a:rPr lang="en-US" dirty="0">
                <a:latin typeface="Book Antiqua" panose="02040602050305030304" pitchFamily="18" charset="0"/>
              </a:rPr>
              <a:t>://yadi.sk/i/4LUzjabTcKqj2</a:t>
            </a:r>
            <a:r>
              <a:rPr lang="ru-RU" dirty="0" smtClean="0">
                <a:latin typeface="Book Antiqua" panose="02040602050305030304"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748464" cy="2448272"/>
          </a:xfrm>
          <a:prstGeom prst="rect">
            <a:avLst/>
          </a:prstGeom>
        </p:spPr>
        <p:txBody>
          <a:bodyPr wrap="square">
            <a:spAutoFit/>
          </a:bodyPr>
          <a:lstStyle/>
          <a:p>
            <a:r>
              <a:rPr lang="ru-RU" sz="3600" b="1" dirty="0" smtClean="0">
                <a:solidFill>
                  <a:srgbClr val="CC0066"/>
                </a:solidFill>
                <a:effectLst>
                  <a:outerShdw blurRad="38100" dist="38100" dir="2700000" algn="tl">
                    <a:srgbClr val="000000">
                      <a:alpha val="43137"/>
                    </a:srgbClr>
                  </a:outerShdw>
                </a:effectLst>
                <a:latin typeface="Book Antiqua" pitchFamily="18" charset="0"/>
              </a:rPr>
              <a:t>Оперетта</a:t>
            </a:r>
            <a:r>
              <a:rPr lang="ru-RU" sz="2800" dirty="0" smtClean="0">
                <a:latin typeface="Book Antiqua" pitchFamily="18" charset="0"/>
              </a:rPr>
              <a:t> </a:t>
            </a:r>
            <a:r>
              <a:rPr lang="ru-RU" sz="2800" b="1" dirty="0" smtClean="0">
                <a:latin typeface="Book Antiqua" pitchFamily="18" charset="0"/>
              </a:rPr>
              <a:t>(</a:t>
            </a:r>
            <a:r>
              <a:rPr lang="ru-RU" sz="2800" b="1" dirty="0" err="1" smtClean="0">
                <a:latin typeface="Book Antiqua" pitchFamily="18" charset="0"/>
              </a:rPr>
              <a:t>итал</a:t>
            </a:r>
            <a:r>
              <a:rPr lang="ru-RU" sz="2800" b="1" dirty="0" smtClean="0">
                <a:latin typeface="Book Antiqua" pitchFamily="18" charset="0"/>
              </a:rPr>
              <a:t>. </a:t>
            </a:r>
            <a:r>
              <a:rPr lang="ru-RU" sz="2800" b="1" i="1" dirty="0" err="1" smtClean="0">
                <a:latin typeface="Book Antiqua" pitchFamily="18" charset="0"/>
              </a:rPr>
              <a:t>оperetta</a:t>
            </a:r>
            <a:r>
              <a:rPr lang="ru-RU" sz="2800" b="1" dirty="0" smtClean="0">
                <a:latin typeface="Book Antiqua" pitchFamily="18" charset="0"/>
              </a:rPr>
              <a:t> - </a:t>
            </a:r>
            <a:r>
              <a:rPr lang="ru-RU" sz="2800" b="1" i="1" dirty="0" smtClean="0">
                <a:latin typeface="Book Antiqua" pitchFamily="18" charset="0"/>
              </a:rPr>
              <a:t>маленькая опера</a:t>
            </a:r>
            <a:r>
              <a:rPr lang="ru-RU" sz="2800" b="1" dirty="0" smtClean="0">
                <a:latin typeface="Book Antiqua" pitchFamily="18" charset="0"/>
              </a:rPr>
              <a:t>) — театральное представление, в котором отдельные музыкальные номера чередуются с диалогами без музыки. Оперетты пишутся на комический сюжет.</a:t>
            </a:r>
            <a:endParaRPr lang="ru-RU" sz="2800" b="1" dirty="0">
              <a:latin typeface="Book Antiqua" pitchFamily="18" charset="0"/>
            </a:endParaRPr>
          </a:p>
        </p:txBody>
      </p:sp>
      <p:pic>
        <p:nvPicPr>
          <p:cNvPr id="4100" name="Picture 4" descr="D:\Мои документы\МУЗЫКА\Урок Жанры классической музыки\IMG_0210.jpg"/>
          <p:cNvPicPr>
            <a:picLocks noChangeAspect="1" noChangeArrowheads="1"/>
          </p:cNvPicPr>
          <p:nvPr/>
        </p:nvPicPr>
        <p:blipFill>
          <a:blip r:embed="rId2" cstate="print"/>
          <a:srcRect/>
          <a:stretch>
            <a:fillRect/>
          </a:stretch>
        </p:blipFill>
        <p:spPr bwMode="auto">
          <a:xfrm rot="364702">
            <a:off x="4304169" y="2535061"/>
            <a:ext cx="5055548" cy="3370118"/>
          </a:xfrm>
          <a:prstGeom prst="rect">
            <a:avLst/>
          </a:prstGeom>
          <a:noFill/>
        </p:spPr>
      </p:pic>
      <p:pic>
        <p:nvPicPr>
          <p:cNvPr id="4099" name="Picture 3" descr="D:\Мои документы\МУЗЫКА\Урок Жанры классической музыки\mx03.jpg"/>
          <p:cNvPicPr>
            <a:picLocks noChangeAspect="1" noChangeArrowheads="1"/>
          </p:cNvPicPr>
          <p:nvPr/>
        </p:nvPicPr>
        <p:blipFill>
          <a:blip r:embed="rId3" cstate="print"/>
          <a:srcRect/>
          <a:stretch>
            <a:fillRect/>
          </a:stretch>
        </p:blipFill>
        <p:spPr bwMode="auto">
          <a:xfrm rot="20300946">
            <a:off x="-21390" y="3496105"/>
            <a:ext cx="4427599" cy="288032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Мои документы\МУЗЫКА\Урок Жанры классической музыки\venue_icon-normal-20-38-74.jpg"/>
          <p:cNvPicPr>
            <a:picLocks noChangeAspect="1" noChangeArrowheads="1"/>
          </p:cNvPicPr>
          <p:nvPr/>
        </p:nvPicPr>
        <p:blipFill>
          <a:blip r:embed="rId2" cstate="print"/>
          <a:srcRect/>
          <a:stretch>
            <a:fillRect/>
          </a:stretch>
        </p:blipFill>
        <p:spPr bwMode="auto">
          <a:xfrm>
            <a:off x="4716015" y="188640"/>
            <a:ext cx="4272475" cy="6408712"/>
          </a:xfrm>
          <a:prstGeom prst="rect">
            <a:avLst/>
          </a:prstGeom>
          <a:noFill/>
        </p:spPr>
      </p:pic>
      <p:pic>
        <p:nvPicPr>
          <p:cNvPr id="5123" name="Picture 3" descr="D:\Мои документы\МУЗЫКА\Урок Жанры классической музыки\1688_msg-big.jpg"/>
          <p:cNvPicPr>
            <a:picLocks noChangeAspect="1" noChangeArrowheads="1"/>
          </p:cNvPicPr>
          <p:nvPr/>
        </p:nvPicPr>
        <p:blipFill>
          <a:blip r:embed="rId3" cstate="print"/>
          <a:srcRect/>
          <a:stretch>
            <a:fillRect/>
          </a:stretch>
        </p:blipFill>
        <p:spPr bwMode="auto">
          <a:xfrm rot="20729090">
            <a:off x="762000" y="3573016"/>
            <a:ext cx="3593976" cy="2395984"/>
          </a:xfrm>
          <a:prstGeom prst="rect">
            <a:avLst/>
          </a:prstGeom>
          <a:noFill/>
        </p:spPr>
      </p:pic>
      <p:sp>
        <p:nvSpPr>
          <p:cNvPr id="4" name="TextBox 3"/>
          <p:cNvSpPr txBox="1"/>
          <p:nvPr/>
        </p:nvSpPr>
        <p:spPr>
          <a:xfrm>
            <a:off x="0" y="908720"/>
            <a:ext cx="4536504" cy="1384995"/>
          </a:xfrm>
          <a:prstGeom prst="rect">
            <a:avLst/>
          </a:prstGeom>
          <a:noFill/>
        </p:spPr>
        <p:txBody>
          <a:bodyPr wrap="square" rtlCol="0">
            <a:spAutoFit/>
          </a:bodyPr>
          <a:lstStyle/>
          <a:p>
            <a:pPr algn="ctr"/>
            <a:r>
              <a:rPr lang="ru-RU" sz="2800" b="1" dirty="0" smtClean="0">
                <a:latin typeface="Book Antiqua" pitchFamily="18" charset="0"/>
              </a:rPr>
              <a:t>Санкт-Петербургский театр музыкальной комедии</a:t>
            </a:r>
            <a:endParaRPr lang="ru-RU" sz="2800" b="1" dirty="0">
              <a:latin typeface="Book Antiqu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Мои документы\МУЗЫКА\Урок Жанры классической музыки\Shturm.jpg"/>
          <p:cNvPicPr>
            <a:picLocks noChangeAspect="1" noChangeArrowheads="1"/>
          </p:cNvPicPr>
          <p:nvPr/>
        </p:nvPicPr>
        <p:blipFill>
          <a:blip r:embed="rId2" cstate="print"/>
          <a:srcRect/>
          <a:stretch>
            <a:fillRect/>
          </a:stretch>
        </p:blipFill>
        <p:spPr bwMode="auto">
          <a:xfrm rot="306830">
            <a:off x="825615" y="3235384"/>
            <a:ext cx="2265347" cy="3288407"/>
          </a:xfrm>
          <a:prstGeom prst="rect">
            <a:avLst/>
          </a:prstGeom>
          <a:noFill/>
        </p:spPr>
      </p:pic>
      <p:pic>
        <p:nvPicPr>
          <p:cNvPr id="3075" name="Picture 3" descr="D:\Мои документы\МУЗЫКА\Урок Жанры классической музыки\555733561a07.jpg"/>
          <p:cNvPicPr>
            <a:picLocks noChangeAspect="1" noChangeArrowheads="1"/>
          </p:cNvPicPr>
          <p:nvPr/>
        </p:nvPicPr>
        <p:blipFill>
          <a:blip r:embed="rId3" cstate="print"/>
          <a:srcRect/>
          <a:stretch>
            <a:fillRect/>
          </a:stretch>
        </p:blipFill>
        <p:spPr bwMode="auto">
          <a:xfrm rot="981245">
            <a:off x="3864246" y="3438953"/>
            <a:ext cx="3518734" cy="2639051"/>
          </a:xfrm>
          <a:prstGeom prst="rect">
            <a:avLst/>
          </a:prstGeom>
          <a:noFill/>
        </p:spPr>
      </p:pic>
      <p:pic>
        <p:nvPicPr>
          <p:cNvPr id="3076" name="Picture 4" descr="D:\Мои документы\МУЗЫКА\Урок Жанры классической музыки\article-0-01C431D500000578-89_468x286_popup.jpg"/>
          <p:cNvPicPr>
            <a:picLocks noChangeAspect="1" noChangeArrowheads="1"/>
          </p:cNvPicPr>
          <p:nvPr/>
        </p:nvPicPr>
        <p:blipFill>
          <a:blip r:embed="rId4" cstate="print"/>
          <a:srcRect/>
          <a:stretch>
            <a:fillRect/>
          </a:stretch>
        </p:blipFill>
        <p:spPr bwMode="auto">
          <a:xfrm rot="20714569">
            <a:off x="6005542" y="347948"/>
            <a:ext cx="3069580" cy="2607068"/>
          </a:xfrm>
          <a:prstGeom prst="rect">
            <a:avLst/>
          </a:prstGeom>
          <a:noFill/>
        </p:spPr>
      </p:pic>
      <p:sp>
        <p:nvSpPr>
          <p:cNvPr id="5" name="TextBox 4"/>
          <p:cNvSpPr txBox="1"/>
          <p:nvPr/>
        </p:nvSpPr>
        <p:spPr>
          <a:xfrm>
            <a:off x="0" y="0"/>
            <a:ext cx="5832648" cy="2985433"/>
          </a:xfrm>
          <a:prstGeom prst="rect">
            <a:avLst/>
          </a:prstGeom>
          <a:noFill/>
        </p:spPr>
        <p:txBody>
          <a:bodyPr wrap="square" rtlCol="0">
            <a:spAutoFit/>
          </a:bodyPr>
          <a:lstStyle/>
          <a:p>
            <a:r>
              <a:rPr lang="ru-RU" sz="2800" b="1" dirty="0" smtClean="0">
                <a:solidFill>
                  <a:srgbClr val="CC0066"/>
                </a:solidFill>
                <a:effectLst>
                  <a:outerShdw blurRad="38100" dist="38100" dir="2700000" algn="tl">
                    <a:srgbClr val="000000">
                      <a:alpha val="43137"/>
                    </a:srgbClr>
                  </a:outerShdw>
                </a:effectLst>
                <a:latin typeface="Book Antiqua" pitchFamily="18" charset="0"/>
              </a:rPr>
              <a:t>Мюзикл </a:t>
            </a:r>
            <a:r>
              <a:rPr lang="ru-RU" sz="2000" dirty="0" smtClean="0">
                <a:latin typeface="Book Antiqua" pitchFamily="18" charset="0"/>
              </a:rPr>
              <a:t>- </a:t>
            </a:r>
            <a:r>
              <a:rPr lang="ru-RU" sz="2000" b="1" dirty="0" smtClean="0">
                <a:latin typeface="Book Antiqua" pitchFamily="18" charset="0"/>
              </a:rPr>
              <a:t>музыкально-сценическое произведение, в котором переплетаются диалоги, песни, музыка, важную роль играет хореография. Сюжеты часто берутся из известных литературных произведений, из мировой драматургии («Моя прекрасная леди» по Бернарду Шоу, «Целуй меня, Кэт!» по Шекспиру, «Человек из </a:t>
            </a:r>
            <a:r>
              <a:rPr lang="ru-RU" sz="2000" b="1" dirty="0" err="1" smtClean="0">
                <a:latin typeface="Book Antiqua" pitchFamily="18" charset="0"/>
              </a:rPr>
              <a:t>Ламанчи</a:t>
            </a:r>
            <a:r>
              <a:rPr lang="ru-RU" sz="2000" b="1" dirty="0" smtClean="0">
                <a:latin typeface="Book Antiqua" pitchFamily="18" charset="0"/>
              </a:rPr>
              <a:t>» по Сервантесу, «Оливер!»  по Диккенсу).</a:t>
            </a:r>
            <a:endParaRPr lang="ru-RU" sz="2000" b="1" dirty="0">
              <a:latin typeface="Book Antiqu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679700" y="125413"/>
            <a:ext cx="3916363" cy="579437"/>
          </a:xfrm>
          <a:prstGeom prst="rect">
            <a:avLst/>
          </a:prstGeom>
          <a:noFill/>
          <a:ln w="9525">
            <a:noFill/>
            <a:miter lim="800000"/>
            <a:headEnd/>
            <a:tailEnd/>
          </a:ln>
        </p:spPr>
        <p:txBody>
          <a:bodyPr wrap="none">
            <a:spAutoFit/>
          </a:bodyPr>
          <a:lstStyle/>
          <a:p>
            <a:r>
              <a:rPr lang="ru-RU" sz="3200" b="1">
                <a:latin typeface="Book Antiqua" pitchFamily="18" charset="0"/>
              </a:rPr>
              <a:t>Вокальная музыка</a:t>
            </a:r>
          </a:p>
        </p:txBody>
      </p:sp>
      <p:sp>
        <p:nvSpPr>
          <p:cNvPr id="9219" name="Line 5"/>
          <p:cNvSpPr>
            <a:spLocks noChangeShapeType="1"/>
          </p:cNvSpPr>
          <p:nvPr/>
        </p:nvSpPr>
        <p:spPr bwMode="auto">
          <a:xfrm>
            <a:off x="1187450" y="692150"/>
            <a:ext cx="6913563"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ru-RU"/>
          </a:p>
        </p:txBody>
      </p:sp>
      <p:sp>
        <p:nvSpPr>
          <p:cNvPr id="9220" name="Line 6"/>
          <p:cNvSpPr>
            <a:spLocks noChangeShapeType="1"/>
          </p:cNvSpPr>
          <p:nvPr/>
        </p:nvSpPr>
        <p:spPr bwMode="auto">
          <a:xfrm flipH="1">
            <a:off x="1042988" y="0"/>
            <a:ext cx="73025" cy="0"/>
          </a:xfrm>
          <a:prstGeom prst="line">
            <a:avLst/>
          </a:prstGeom>
          <a:noFill/>
          <a:ln w="9525">
            <a:solidFill>
              <a:schemeClr val="tx1"/>
            </a:solidFill>
            <a:round/>
            <a:headEnd/>
            <a:tailEnd/>
          </a:ln>
        </p:spPr>
        <p:txBody>
          <a:bodyPr/>
          <a:lstStyle/>
          <a:p>
            <a:endParaRPr lang="ru-RU"/>
          </a:p>
        </p:txBody>
      </p:sp>
      <p:sp>
        <p:nvSpPr>
          <p:cNvPr id="9221" name="Line 7"/>
          <p:cNvSpPr>
            <a:spLocks noChangeShapeType="1"/>
          </p:cNvSpPr>
          <p:nvPr/>
        </p:nvSpPr>
        <p:spPr bwMode="auto">
          <a:xfrm>
            <a:off x="1187450" y="0"/>
            <a:ext cx="0" cy="6858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ru-RU"/>
          </a:p>
        </p:txBody>
      </p:sp>
      <p:sp>
        <p:nvSpPr>
          <p:cNvPr id="9222" name="Line 8"/>
          <p:cNvSpPr>
            <a:spLocks noChangeShapeType="1"/>
          </p:cNvSpPr>
          <p:nvPr/>
        </p:nvSpPr>
        <p:spPr bwMode="auto">
          <a:xfrm>
            <a:off x="8101013" y="0"/>
            <a:ext cx="0" cy="6858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ru-RU"/>
          </a:p>
        </p:txBody>
      </p:sp>
      <p:sp>
        <p:nvSpPr>
          <p:cNvPr id="9223" name="Line 9"/>
          <p:cNvSpPr>
            <a:spLocks noChangeShapeType="1"/>
          </p:cNvSpPr>
          <p:nvPr/>
        </p:nvSpPr>
        <p:spPr bwMode="auto">
          <a:xfrm>
            <a:off x="3635375" y="692150"/>
            <a:ext cx="0" cy="616585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ru-RU"/>
          </a:p>
        </p:txBody>
      </p:sp>
      <p:sp>
        <p:nvSpPr>
          <p:cNvPr id="9224" name="Line 10"/>
          <p:cNvSpPr>
            <a:spLocks noChangeShapeType="1"/>
          </p:cNvSpPr>
          <p:nvPr/>
        </p:nvSpPr>
        <p:spPr bwMode="auto">
          <a:xfrm>
            <a:off x="1187450" y="1341438"/>
            <a:ext cx="6913563"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ru-RU"/>
          </a:p>
        </p:txBody>
      </p:sp>
      <p:sp>
        <p:nvSpPr>
          <p:cNvPr id="6155" name="Text Box 11"/>
          <p:cNvSpPr txBox="1">
            <a:spLocks noChangeArrowheads="1"/>
          </p:cNvSpPr>
          <p:nvPr/>
        </p:nvSpPr>
        <p:spPr bwMode="auto">
          <a:xfrm>
            <a:off x="1166813" y="784225"/>
            <a:ext cx="2465387" cy="366713"/>
          </a:xfrm>
          <a:prstGeom prst="rect">
            <a:avLst/>
          </a:prstGeom>
          <a:noFill/>
          <a:ln w="9525">
            <a:noFill/>
            <a:miter lim="800000"/>
            <a:headEnd/>
            <a:tailEnd/>
          </a:ln>
        </p:spPr>
        <p:txBody>
          <a:bodyPr wrap="none">
            <a:spAutoFit/>
          </a:bodyPr>
          <a:lstStyle/>
          <a:p>
            <a:r>
              <a:rPr lang="ru-RU" b="1">
                <a:latin typeface="Book Antiqua" pitchFamily="18" charset="0"/>
              </a:rPr>
              <a:t>Без сопровождения</a:t>
            </a:r>
          </a:p>
        </p:txBody>
      </p:sp>
      <p:sp>
        <p:nvSpPr>
          <p:cNvPr id="6156" name="Text Box 12"/>
          <p:cNvSpPr txBox="1">
            <a:spLocks noChangeArrowheads="1"/>
          </p:cNvSpPr>
          <p:nvPr/>
        </p:nvSpPr>
        <p:spPr bwMode="auto">
          <a:xfrm>
            <a:off x="3832225" y="758825"/>
            <a:ext cx="3136900" cy="461963"/>
          </a:xfrm>
          <a:prstGeom prst="rect">
            <a:avLst/>
          </a:prstGeom>
          <a:noFill/>
          <a:ln w="9525">
            <a:noFill/>
            <a:miter lim="800000"/>
            <a:headEnd/>
            <a:tailEnd/>
          </a:ln>
        </p:spPr>
        <p:txBody>
          <a:bodyPr wrap="none">
            <a:spAutoFit/>
          </a:bodyPr>
          <a:lstStyle/>
          <a:p>
            <a:r>
              <a:rPr lang="ru-RU" sz="2400" b="1">
                <a:latin typeface="Book Antiqua" pitchFamily="18" charset="0"/>
              </a:rPr>
              <a:t>С сопровождением</a:t>
            </a:r>
          </a:p>
        </p:txBody>
      </p:sp>
      <p:sp>
        <p:nvSpPr>
          <p:cNvPr id="9227" name="Line 13"/>
          <p:cNvSpPr>
            <a:spLocks noChangeShapeType="1"/>
          </p:cNvSpPr>
          <p:nvPr/>
        </p:nvSpPr>
        <p:spPr bwMode="auto">
          <a:xfrm>
            <a:off x="5795963" y="1341438"/>
            <a:ext cx="0" cy="5516562"/>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ru-RU"/>
          </a:p>
        </p:txBody>
      </p:sp>
      <p:sp>
        <p:nvSpPr>
          <p:cNvPr id="9228" name="Line 14"/>
          <p:cNvSpPr>
            <a:spLocks noChangeShapeType="1"/>
          </p:cNvSpPr>
          <p:nvPr/>
        </p:nvSpPr>
        <p:spPr bwMode="auto">
          <a:xfrm>
            <a:off x="3635375" y="1989138"/>
            <a:ext cx="4465638"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ru-RU"/>
          </a:p>
        </p:txBody>
      </p:sp>
      <p:sp>
        <p:nvSpPr>
          <p:cNvPr id="6159" name="Text Box 15"/>
          <p:cNvSpPr txBox="1">
            <a:spLocks noChangeArrowheads="1"/>
          </p:cNvSpPr>
          <p:nvPr/>
        </p:nvSpPr>
        <p:spPr bwMode="auto">
          <a:xfrm>
            <a:off x="3687763" y="1504950"/>
            <a:ext cx="2193925" cy="400050"/>
          </a:xfrm>
          <a:prstGeom prst="rect">
            <a:avLst/>
          </a:prstGeom>
          <a:noFill/>
          <a:ln w="9525">
            <a:noFill/>
            <a:miter lim="800000"/>
            <a:headEnd/>
            <a:tailEnd/>
          </a:ln>
        </p:spPr>
        <p:txBody>
          <a:bodyPr wrap="none">
            <a:spAutoFit/>
          </a:bodyPr>
          <a:lstStyle/>
          <a:p>
            <a:r>
              <a:rPr lang="ru-RU" sz="2000" b="1">
                <a:latin typeface="Book Antiqua" pitchFamily="18" charset="0"/>
              </a:rPr>
              <a:t>Крупная форма</a:t>
            </a:r>
          </a:p>
        </p:txBody>
      </p:sp>
      <p:sp>
        <p:nvSpPr>
          <p:cNvPr id="6160" name="Text Box 16"/>
          <p:cNvSpPr txBox="1">
            <a:spLocks noChangeArrowheads="1"/>
          </p:cNvSpPr>
          <p:nvPr/>
        </p:nvSpPr>
        <p:spPr bwMode="auto">
          <a:xfrm>
            <a:off x="6011863" y="1484313"/>
            <a:ext cx="2197100" cy="461962"/>
          </a:xfrm>
          <a:prstGeom prst="rect">
            <a:avLst/>
          </a:prstGeom>
          <a:noFill/>
          <a:ln w="9525">
            <a:noFill/>
            <a:miter lim="800000"/>
            <a:headEnd/>
            <a:tailEnd/>
          </a:ln>
        </p:spPr>
        <p:txBody>
          <a:bodyPr wrap="none">
            <a:spAutoFit/>
          </a:bodyPr>
          <a:lstStyle/>
          <a:p>
            <a:r>
              <a:rPr lang="ru-RU" sz="2400" b="1">
                <a:latin typeface="Book Antiqua" pitchFamily="18" charset="0"/>
              </a:rPr>
              <a:t>Миниатюры </a:t>
            </a:r>
          </a:p>
        </p:txBody>
      </p:sp>
      <p:sp>
        <p:nvSpPr>
          <p:cNvPr id="6161" name="Text Box 17"/>
          <p:cNvSpPr txBox="1">
            <a:spLocks noChangeArrowheads="1"/>
          </p:cNvSpPr>
          <p:nvPr/>
        </p:nvSpPr>
        <p:spPr bwMode="auto">
          <a:xfrm>
            <a:off x="1384300" y="1514475"/>
            <a:ext cx="1812925" cy="1077913"/>
          </a:xfrm>
          <a:prstGeom prst="rect">
            <a:avLst/>
          </a:prstGeom>
          <a:noFill/>
          <a:ln w="9525">
            <a:noFill/>
            <a:miter lim="800000"/>
            <a:headEnd/>
            <a:tailEnd/>
          </a:ln>
          <a:effectLst/>
        </p:spPr>
        <p:txBody>
          <a:bodyPr wrap="none">
            <a:spAutoFit/>
          </a:bodyPr>
          <a:lstStyle/>
          <a:p>
            <a:pPr>
              <a:defRPr/>
            </a:pPr>
            <a:r>
              <a:rPr lang="ru-RU" sz="3200" b="1" dirty="0">
                <a:solidFill>
                  <a:srgbClr val="CC0066"/>
                </a:solidFill>
                <a:effectLst>
                  <a:outerShdw blurRad="38100" dist="38100" dir="2700000" algn="tl">
                    <a:srgbClr val="000000"/>
                  </a:outerShdw>
                </a:effectLst>
                <a:latin typeface="Book Antiqua" pitchFamily="18" charset="0"/>
              </a:rPr>
              <a:t>хоры</a:t>
            </a:r>
          </a:p>
          <a:p>
            <a:pPr>
              <a:defRPr/>
            </a:pPr>
            <a:r>
              <a:rPr lang="en-US" sz="3200" b="1" dirty="0">
                <a:solidFill>
                  <a:srgbClr val="CC0066"/>
                </a:solidFill>
                <a:effectLst>
                  <a:outerShdw blurRad="38100" dist="38100" dir="2700000" algn="tl">
                    <a:srgbClr val="000000"/>
                  </a:outerShdw>
                </a:effectLst>
                <a:latin typeface="Book Antiqua" pitchFamily="18" charset="0"/>
              </a:rPr>
              <a:t>a </a:t>
            </a:r>
            <a:r>
              <a:rPr lang="en-US" sz="3200" b="1" dirty="0" err="1">
                <a:solidFill>
                  <a:srgbClr val="CC0066"/>
                </a:solidFill>
                <a:effectLst>
                  <a:outerShdw blurRad="38100" dist="38100" dir="2700000" algn="tl">
                    <a:srgbClr val="000000"/>
                  </a:outerShdw>
                </a:effectLst>
                <a:latin typeface="Book Antiqua" pitchFamily="18" charset="0"/>
              </a:rPr>
              <a:t>capella</a:t>
            </a:r>
            <a:endParaRPr lang="ru-RU" sz="3200" b="1" dirty="0">
              <a:solidFill>
                <a:srgbClr val="CC0066"/>
              </a:solidFill>
              <a:effectLst>
                <a:outerShdw blurRad="38100" dist="38100" dir="2700000" algn="tl">
                  <a:srgbClr val="000000"/>
                </a:outerShdw>
              </a:effectLst>
              <a:latin typeface="Book Antiqua" pitchFamily="18" charset="0"/>
            </a:endParaRPr>
          </a:p>
        </p:txBody>
      </p:sp>
      <p:sp>
        <p:nvSpPr>
          <p:cNvPr id="6162" name="Text Box 18"/>
          <p:cNvSpPr txBox="1">
            <a:spLocks noChangeArrowheads="1"/>
          </p:cNvSpPr>
          <p:nvPr/>
        </p:nvSpPr>
        <p:spPr bwMode="auto">
          <a:xfrm>
            <a:off x="3708400" y="2205038"/>
            <a:ext cx="2060575" cy="2554287"/>
          </a:xfrm>
          <a:prstGeom prst="rect">
            <a:avLst/>
          </a:prstGeom>
          <a:noFill/>
          <a:ln w="9525">
            <a:noFill/>
            <a:miter lim="800000"/>
            <a:headEnd/>
            <a:tailEnd/>
          </a:ln>
          <a:effectLst/>
        </p:spPr>
        <p:txBody>
          <a:bodyPr wrap="none">
            <a:spAutoFit/>
          </a:bodyPr>
          <a:lstStyle/>
          <a:p>
            <a:pPr>
              <a:defRPr/>
            </a:pPr>
            <a:r>
              <a:rPr lang="ru-RU" sz="3200" b="1" dirty="0">
                <a:solidFill>
                  <a:srgbClr val="CC0066"/>
                </a:solidFill>
                <a:effectLst>
                  <a:outerShdw blurRad="38100" dist="38100" dir="2700000" algn="tl">
                    <a:srgbClr val="000000"/>
                  </a:outerShdw>
                </a:effectLst>
                <a:latin typeface="Book Antiqua" pitchFamily="18" charset="0"/>
              </a:rPr>
              <a:t>опера</a:t>
            </a:r>
          </a:p>
          <a:p>
            <a:pPr>
              <a:defRPr/>
            </a:pPr>
            <a:r>
              <a:rPr lang="ru-RU" sz="3200" b="1" dirty="0">
                <a:solidFill>
                  <a:srgbClr val="CC0066"/>
                </a:solidFill>
                <a:effectLst>
                  <a:outerShdw blurRad="38100" dist="38100" dir="2700000" algn="tl">
                    <a:srgbClr val="000000"/>
                  </a:outerShdw>
                </a:effectLst>
                <a:latin typeface="Book Antiqua" pitchFamily="18" charset="0"/>
              </a:rPr>
              <a:t>оперетта</a:t>
            </a:r>
          </a:p>
          <a:p>
            <a:pPr>
              <a:defRPr/>
            </a:pPr>
            <a:r>
              <a:rPr lang="ru-RU" sz="3200" b="1" dirty="0">
                <a:solidFill>
                  <a:srgbClr val="CC0066"/>
                </a:solidFill>
                <a:effectLst>
                  <a:outerShdw blurRad="38100" dist="38100" dir="2700000" algn="tl">
                    <a:srgbClr val="000000"/>
                  </a:outerShdw>
                </a:effectLst>
                <a:latin typeface="Book Antiqua" pitchFamily="18" charset="0"/>
              </a:rPr>
              <a:t>кантата</a:t>
            </a:r>
          </a:p>
          <a:p>
            <a:pPr>
              <a:defRPr/>
            </a:pPr>
            <a:r>
              <a:rPr lang="ru-RU" sz="3200" b="1" dirty="0">
                <a:solidFill>
                  <a:srgbClr val="CC0066"/>
                </a:solidFill>
                <a:effectLst>
                  <a:outerShdw blurRad="38100" dist="38100" dir="2700000" algn="tl">
                    <a:srgbClr val="000000"/>
                  </a:outerShdw>
                </a:effectLst>
                <a:latin typeface="Book Antiqua" pitchFamily="18" charset="0"/>
              </a:rPr>
              <a:t>оратория</a:t>
            </a:r>
          </a:p>
          <a:p>
            <a:pPr>
              <a:defRPr/>
            </a:pPr>
            <a:r>
              <a:rPr lang="ru-RU" sz="3200" b="1" dirty="0">
                <a:solidFill>
                  <a:srgbClr val="CC0066"/>
                </a:solidFill>
                <a:effectLst>
                  <a:outerShdw blurRad="38100" dist="38100" dir="2700000" algn="tl">
                    <a:srgbClr val="000000"/>
                  </a:outerShdw>
                </a:effectLst>
                <a:latin typeface="Book Antiqua" pitchFamily="18" charset="0"/>
              </a:rPr>
              <a:t>мюзикл </a:t>
            </a:r>
          </a:p>
        </p:txBody>
      </p:sp>
      <p:sp>
        <p:nvSpPr>
          <p:cNvPr id="6163" name="Text Box 19"/>
          <p:cNvSpPr txBox="1">
            <a:spLocks noChangeArrowheads="1"/>
          </p:cNvSpPr>
          <p:nvPr/>
        </p:nvSpPr>
        <p:spPr bwMode="auto">
          <a:xfrm>
            <a:off x="6064250" y="2162175"/>
            <a:ext cx="2111375" cy="3540125"/>
          </a:xfrm>
          <a:prstGeom prst="rect">
            <a:avLst/>
          </a:prstGeom>
          <a:noFill/>
          <a:ln w="9525">
            <a:noFill/>
            <a:miter lim="800000"/>
            <a:headEnd/>
            <a:tailEnd/>
          </a:ln>
          <a:effectLst/>
        </p:spPr>
        <p:txBody>
          <a:bodyPr wrap="none">
            <a:spAutoFit/>
          </a:bodyPr>
          <a:lstStyle/>
          <a:p>
            <a:pPr>
              <a:defRPr/>
            </a:pPr>
            <a:r>
              <a:rPr lang="ru-RU" sz="3200" b="1" dirty="0">
                <a:solidFill>
                  <a:srgbClr val="CC0066"/>
                </a:solidFill>
                <a:effectLst>
                  <a:outerShdw blurRad="38100" dist="38100" dir="2700000" algn="tl">
                    <a:srgbClr val="000000"/>
                  </a:outerShdw>
                </a:effectLst>
                <a:latin typeface="Book Antiqua" pitchFamily="18" charset="0"/>
              </a:rPr>
              <a:t>песня </a:t>
            </a:r>
          </a:p>
          <a:p>
            <a:pPr>
              <a:defRPr/>
            </a:pPr>
            <a:r>
              <a:rPr lang="ru-RU" sz="3200" b="1" dirty="0">
                <a:solidFill>
                  <a:srgbClr val="CC0066"/>
                </a:solidFill>
                <a:effectLst>
                  <a:outerShdw blurRad="38100" dist="38100" dir="2700000" algn="tl">
                    <a:srgbClr val="000000"/>
                  </a:outerShdw>
                </a:effectLst>
                <a:latin typeface="Book Antiqua" pitchFamily="18" charset="0"/>
              </a:rPr>
              <a:t>романс</a:t>
            </a:r>
          </a:p>
          <a:p>
            <a:pPr>
              <a:defRPr/>
            </a:pPr>
            <a:r>
              <a:rPr lang="ru-RU" sz="3200" b="1" dirty="0">
                <a:solidFill>
                  <a:srgbClr val="CC0066"/>
                </a:solidFill>
                <a:effectLst>
                  <a:outerShdw blurRad="38100" dist="38100" dir="2700000" algn="tl">
                    <a:srgbClr val="000000"/>
                  </a:outerShdw>
                </a:effectLst>
                <a:latin typeface="Book Antiqua" pitchFamily="18" charset="0"/>
              </a:rPr>
              <a:t>вокализ</a:t>
            </a:r>
          </a:p>
          <a:p>
            <a:pPr>
              <a:defRPr/>
            </a:pPr>
            <a:r>
              <a:rPr lang="ru-RU" sz="3200" b="1" dirty="0">
                <a:solidFill>
                  <a:srgbClr val="CC0066"/>
                </a:solidFill>
                <a:effectLst>
                  <a:outerShdw blurRad="38100" dist="38100" dir="2700000" algn="tl">
                    <a:srgbClr val="000000"/>
                  </a:outerShdw>
                </a:effectLst>
                <a:latin typeface="Book Antiqua" pitchFamily="18" charset="0"/>
              </a:rPr>
              <a:t>серенада</a:t>
            </a:r>
          </a:p>
          <a:p>
            <a:pPr>
              <a:defRPr/>
            </a:pPr>
            <a:r>
              <a:rPr lang="ru-RU" sz="3200" b="1" dirty="0">
                <a:solidFill>
                  <a:srgbClr val="CC0066"/>
                </a:solidFill>
                <a:effectLst>
                  <a:outerShdw blurRad="38100" dist="38100" dir="2700000" algn="tl">
                    <a:srgbClr val="000000"/>
                  </a:outerShdw>
                </a:effectLst>
                <a:latin typeface="Book Antiqua" pitchFamily="18" charset="0"/>
              </a:rPr>
              <a:t>баллада</a:t>
            </a:r>
          </a:p>
          <a:p>
            <a:pPr>
              <a:defRPr/>
            </a:pPr>
            <a:r>
              <a:rPr lang="ru-RU" sz="3200" b="1" dirty="0">
                <a:solidFill>
                  <a:srgbClr val="CC0066"/>
                </a:solidFill>
                <a:effectLst>
                  <a:outerShdw blurRad="38100" dist="38100" dir="2700000" algn="tl">
                    <a:srgbClr val="000000"/>
                  </a:outerShdw>
                </a:effectLst>
                <a:latin typeface="Book Antiqua" pitchFamily="18" charset="0"/>
              </a:rPr>
              <a:t>ансамбли</a:t>
            </a:r>
          </a:p>
          <a:p>
            <a:pPr>
              <a:defRPr/>
            </a:pPr>
            <a:endParaRPr lang="ru-RU" sz="3200" b="1" dirty="0">
              <a:solidFill>
                <a:srgbClr val="CC0066"/>
              </a:solidFill>
              <a:effectLst>
                <a:outerShdw blurRad="38100" dist="38100" dir="2700000" algn="tl">
                  <a:srgbClr val="000000"/>
                </a:outerShdw>
              </a:effectLst>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ppt_w</p:attrName>
                                        </p:attrNameLst>
                                      </p:cBhvr>
                                      <p:tavLst>
                                        <p:tav tm="0">
                                          <p:val>
                                            <p:fltVal val="0"/>
                                          </p:val>
                                        </p:tav>
                                        <p:tav tm="100000">
                                          <p:val>
                                            <p:strVal val="#ppt_w"/>
                                          </p:val>
                                        </p:tav>
                                      </p:tavLst>
                                    </p:anim>
                                    <p:anim calcmode="lin" valueType="num">
                                      <p:cBhvr>
                                        <p:cTn id="8" dur="1000" fill="hold"/>
                                        <p:tgtEl>
                                          <p:spTgt spid="614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155"/>
                                        </p:tgtEl>
                                        <p:attrNameLst>
                                          <p:attrName>style.visibility</p:attrName>
                                        </p:attrNameLst>
                                      </p:cBhvr>
                                      <p:to>
                                        <p:strVal val="visible"/>
                                      </p:to>
                                    </p:set>
                                    <p:anim calcmode="lin" valueType="num">
                                      <p:cBhvr>
                                        <p:cTn id="13" dur="1000" fill="hold"/>
                                        <p:tgtEl>
                                          <p:spTgt spid="6155"/>
                                        </p:tgtEl>
                                        <p:attrNameLst>
                                          <p:attrName>ppt_w</p:attrName>
                                        </p:attrNameLst>
                                      </p:cBhvr>
                                      <p:tavLst>
                                        <p:tav tm="0">
                                          <p:val>
                                            <p:fltVal val="0"/>
                                          </p:val>
                                        </p:tav>
                                        <p:tav tm="100000">
                                          <p:val>
                                            <p:strVal val="#ppt_w"/>
                                          </p:val>
                                        </p:tav>
                                      </p:tavLst>
                                    </p:anim>
                                    <p:anim calcmode="lin" valueType="num">
                                      <p:cBhvr>
                                        <p:cTn id="14" dur="1000" fill="hold"/>
                                        <p:tgtEl>
                                          <p:spTgt spid="615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156"/>
                                        </p:tgtEl>
                                        <p:attrNameLst>
                                          <p:attrName>style.visibility</p:attrName>
                                        </p:attrNameLst>
                                      </p:cBhvr>
                                      <p:to>
                                        <p:strVal val="visible"/>
                                      </p:to>
                                    </p:set>
                                    <p:anim calcmode="lin" valueType="num">
                                      <p:cBhvr>
                                        <p:cTn id="19" dur="1000" fill="hold"/>
                                        <p:tgtEl>
                                          <p:spTgt spid="6156"/>
                                        </p:tgtEl>
                                        <p:attrNameLst>
                                          <p:attrName>ppt_w</p:attrName>
                                        </p:attrNameLst>
                                      </p:cBhvr>
                                      <p:tavLst>
                                        <p:tav tm="0">
                                          <p:val>
                                            <p:fltVal val="0"/>
                                          </p:val>
                                        </p:tav>
                                        <p:tav tm="100000">
                                          <p:val>
                                            <p:strVal val="#ppt_w"/>
                                          </p:val>
                                        </p:tav>
                                      </p:tavLst>
                                    </p:anim>
                                    <p:anim calcmode="lin" valueType="num">
                                      <p:cBhvr>
                                        <p:cTn id="20" dur="1000" fill="hold"/>
                                        <p:tgtEl>
                                          <p:spTgt spid="615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161"/>
                                        </p:tgtEl>
                                        <p:attrNameLst>
                                          <p:attrName>style.visibility</p:attrName>
                                        </p:attrNameLst>
                                      </p:cBhvr>
                                      <p:to>
                                        <p:strVal val="visible"/>
                                      </p:to>
                                    </p:set>
                                    <p:animEffect transition="in" filter="wipe(left)">
                                      <p:cBhvr>
                                        <p:cTn id="25" dur="1000"/>
                                        <p:tgtEl>
                                          <p:spTgt spid="616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6159"/>
                                        </p:tgtEl>
                                        <p:attrNameLst>
                                          <p:attrName>style.visibility</p:attrName>
                                        </p:attrNameLst>
                                      </p:cBhvr>
                                      <p:to>
                                        <p:strVal val="visible"/>
                                      </p:to>
                                    </p:set>
                                    <p:anim calcmode="lin" valueType="num">
                                      <p:cBhvr>
                                        <p:cTn id="30" dur="1000" fill="hold"/>
                                        <p:tgtEl>
                                          <p:spTgt spid="6159"/>
                                        </p:tgtEl>
                                        <p:attrNameLst>
                                          <p:attrName>ppt_w</p:attrName>
                                        </p:attrNameLst>
                                      </p:cBhvr>
                                      <p:tavLst>
                                        <p:tav tm="0">
                                          <p:val>
                                            <p:fltVal val="0"/>
                                          </p:val>
                                        </p:tav>
                                        <p:tav tm="100000">
                                          <p:val>
                                            <p:strVal val="#ppt_w"/>
                                          </p:val>
                                        </p:tav>
                                      </p:tavLst>
                                    </p:anim>
                                    <p:anim calcmode="lin" valueType="num">
                                      <p:cBhvr>
                                        <p:cTn id="31" dur="1000" fill="hold"/>
                                        <p:tgtEl>
                                          <p:spTgt spid="6159"/>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6160"/>
                                        </p:tgtEl>
                                        <p:attrNameLst>
                                          <p:attrName>style.visibility</p:attrName>
                                        </p:attrNameLst>
                                      </p:cBhvr>
                                      <p:to>
                                        <p:strVal val="visible"/>
                                      </p:to>
                                    </p:set>
                                    <p:anim calcmode="lin" valueType="num">
                                      <p:cBhvr>
                                        <p:cTn id="36" dur="1000" fill="hold"/>
                                        <p:tgtEl>
                                          <p:spTgt spid="6160"/>
                                        </p:tgtEl>
                                        <p:attrNameLst>
                                          <p:attrName>ppt_w</p:attrName>
                                        </p:attrNameLst>
                                      </p:cBhvr>
                                      <p:tavLst>
                                        <p:tav tm="0">
                                          <p:val>
                                            <p:fltVal val="0"/>
                                          </p:val>
                                        </p:tav>
                                        <p:tav tm="100000">
                                          <p:val>
                                            <p:strVal val="#ppt_w"/>
                                          </p:val>
                                        </p:tav>
                                      </p:tavLst>
                                    </p:anim>
                                    <p:anim calcmode="lin" valueType="num">
                                      <p:cBhvr>
                                        <p:cTn id="37" dur="1000" fill="hold"/>
                                        <p:tgtEl>
                                          <p:spTgt spid="6160"/>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162">
                                            <p:txEl>
                                              <p:pRg st="0" end="0"/>
                                            </p:txEl>
                                          </p:spTgt>
                                        </p:tgtEl>
                                        <p:attrNameLst>
                                          <p:attrName>style.visibility</p:attrName>
                                        </p:attrNameLst>
                                      </p:cBhvr>
                                      <p:to>
                                        <p:strVal val="visible"/>
                                      </p:to>
                                    </p:set>
                                    <p:animEffect transition="in" filter="wipe(left)">
                                      <p:cBhvr>
                                        <p:cTn id="42" dur="1000"/>
                                        <p:tgtEl>
                                          <p:spTgt spid="616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62">
                                            <p:txEl>
                                              <p:pRg st="1" end="1"/>
                                            </p:txEl>
                                          </p:spTgt>
                                        </p:tgtEl>
                                        <p:attrNameLst>
                                          <p:attrName>style.visibility</p:attrName>
                                        </p:attrNameLst>
                                      </p:cBhvr>
                                      <p:to>
                                        <p:strVal val="visible"/>
                                      </p:to>
                                    </p:set>
                                    <p:animEffect transition="in" filter="wipe(left)">
                                      <p:cBhvr>
                                        <p:cTn id="47" dur="1000"/>
                                        <p:tgtEl>
                                          <p:spTgt spid="616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62">
                                            <p:txEl>
                                              <p:pRg st="2" end="2"/>
                                            </p:txEl>
                                          </p:spTgt>
                                        </p:tgtEl>
                                        <p:attrNameLst>
                                          <p:attrName>style.visibility</p:attrName>
                                        </p:attrNameLst>
                                      </p:cBhvr>
                                      <p:to>
                                        <p:strVal val="visible"/>
                                      </p:to>
                                    </p:set>
                                    <p:animEffect transition="in" filter="wipe(left)">
                                      <p:cBhvr>
                                        <p:cTn id="52" dur="1000"/>
                                        <p:tgtEl>
                                          <p:spTgt spid="616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162">
                                            <p:txEl>
                                              <p:pRg st="3" end="3"/>
                                            </p:txEl>
                                          </p:spTgt>
                                        </p:tgtEl>
                                        <p:attrNameLst>
                                          <p:attrName>style.visibility</p:attrName>
                                        </p:attrNameLst>
                                      </p:cBhvr>
                                      <p:to>
                                        <p:strVal val="visible"/>
                                      </p:to>
                                    </p:set>
                                    <p:animEffect transition="in" filter="wipe(left)">
                                      <p:cBhvr>
                                        <p:cTn id="57" dur="1000"/>
                                        <p:tgtEl>
                                          <p:spTgt spid="616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162">
                                            <p:txEl>
                                              <p:pRg st="4" end="4"/>
                                            </p:txEl>
                                          </p:spTgt>
                                        </p:tgtEl>
                                        <p:attrNameLst>
                                          <p:attrName>style.visibility</p:attrName>
                                        </p:attrNameLst>
                                      </p:cBhvr>
                                      <p:to>
                                        <p:strVal val="visible"/>
                                      </p:to>
                                    </p:set>
                                    <p:animEffect transition="in" filter="wipe(left)">
                                      <p:cBhvr>
                                        <p:cTn id="62" dur="1000"/>
                                        <p:tgtEl>
                                          <p:spTgt spid="6162">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163">
                                            <p:txEl>
                                              <p:pRg st="0" end="0"/>
                                            </p:txEl>
                                          </p:spTgt>
                                        </p:tgtEl>
                                        <p:attrNameLst>
                                          <p:attrName>style.visibility</p:attrName>
                                        </p:attrNameLst>
                                      </p:cBhvr>
                                      <p:to>
                                        <p:strVal val="visible"/>
                                      </p:to>
                                    </p:set>
                                    <p:animEffect transition="in" filter="wipe(left)">
                                      <p:cBhvr>
                                        <p:cTn id="67" dur="1000"/>
                                        <p:tgtEl>
                                          <p:spTgt spid="616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163">
                                            <p:txEl>
                                              <p:pRg st="1" end="1"/>
                                            </p:txEl>
                                          </p:spTgt>
                                        </p:tgtEl>
                                        <p:attrNameLst>
                                          <p:attrName>style.visibility</p:attrName>
                                        </p:attrNameLst>
                                      </p:cBhvr>
                                      <p:to>
                                        <p:strVal val="visible"/>
                                      </p:to>
                                    </p:set>
                                    <p:animEffect transition="in" filter="wipe(left)">
                                      <p:cBhvr>
                                        <p:cTn id="72" dur="1000"/>
                                        <p:tgtEl>
                                          <p:spTgt spid="6163">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163">
                                            <p:txEl>
                                              <p:pRg st="2" end="2"/>
                                            </p:txEl>
                                          </p:spTgt>
                                        </p:tgtEl>
                                        <p:attrNameLst>
                                          <p:attrName>style.visibility</p:attrName>
                                        </p:attrNameLst>
                                      </p:cBhvr>
                                      <p:to>
                                        <p:strVal val="visible"/>
                                      </p:to>
                                    </p:set>
                                    <p:animEffect transition="in" filter="wipe(left)">
                                      <p:cBhvr>
                                        <p:cTn id="77" dur="1000"/>
                                        <p:tgtEl>
                                          <p:spTgt spid="6163">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163">
                                            <p:txEl>
                                              <p:pRg st="3" end="3"/>
                                            </p:txEl>
                                          </p:spTgt>
                                        </p:tgtEl>
                                        <p:attrNameLst>
                                          <p:attrName>style.visibility</p:attrName>
                                        </p:attrNameLst>
                                      </p:cBhvr>
                                      <p:to>
                                        <p:strVal val="visible"/>
                                      </p:to>
                                    </p:set>
                                    <p:animEffect transition="in" filter="wipe(left)">
                                      <p:cBhvr>
                                        <p:cTn id="82" dur="1000"/>
                                        <p:tgtEl>
                                          <p:spTgt spid="6163">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163">
                                            <p:txEl>
                                              <p:pRg st="4" end="4"/>
                                            </p:txEl>
                                          </p:spTgt>
                                        </p:tgtEl>
                                        <p:attrNameLst>
                                          <p:attrName>style.visibility</p:attrName>
                                        </p:attrNameLst>
                                      </p:cBhvr>
                                      <p:to>
                                        <p:strVal val="visible"/>
                                      </p:to>
                                    </p:set>
                                    <p:animEffect transition="in" filter="wipe(left)">
                                      <p:cBhvr>
                                        <p:cTn id="87" dur="1000"/>
                                        <p:tgtEl>
                                          <p:spTgt spid="6163">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163">
                                            <p:txEl>
                                              <p:pRg st="5" end="5"/>
                                            </p:txEl>
                                          </p:spTgt>
                                        </p:tgtEl>
                                        <p:attrNameLst>
                                          <p:attrName>style.visibility</p:attrName>
                                        </p:attrNameLst>
                                      </p:cBhvr>
                                      <p:to>
                                        <p:strVal val="visible"/>
                                      </p:to>
                                    </p:set>
                                    <p:animEffect transition="in" filter="wipe(left)">
                                      <p:cBhvr>
                                        <p:cTn id="92" dur="1000"/>
                                        <p:tgtEl>
                                          <p:spTgt spid="61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55" grpId="0"/>
      <p:bldP spid="6156" grpId="0"/>
      <p:bldP spid="6159" grpId="0"/>
      <p:bldP spid="6160" grpId="0"/>
      <p:bldP spid="6161" grpId="0"/>
      <p:bldP spid="6162" grpId="0" build="p"/>
      <p:bldP spid="616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283</TotalTime>
  <Words>311</Words>
  <Application>Microsoft Office PowerPoint</Application>
  <PresentationFormat>Экран (4:3)</PresentationFormat>
  <Paragraphs>92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123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Marina</dc:creator>
  <cp:lastModifiedBy>Marina</cp:lastModifiedBy>
  <cp:revision>27</cp:revision>
  <dcterms:created xsi:type="dcterms:W3CDTF">2007-11-18T18:01:35Z</dcterms:created>
  <dcterms:modified xsi:type="dcterms:W3CDTF">2014-10-27T18:14:26Z</dcterms:modified>
</cp:coreProperties>
</file>