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6" r:id="rId8"/>
    <p:sldId id="272" r:id="rId9"/>
    <p:sldId id="275" r:id="rId10"/>
    <p:sldId id="277" r:id="rId11"/>
    <p:sldId id="273" r:id="rId12"/>
    <p:sldId id="274" r:id="rId13"/>
    <p:sldId id="278" r:id="rId14"/>
    <p:sldId id="261" r:id="rId15"/>
    <p:sldId id="262" r:id="rId16"/>
    <p:sldId id="263" r:id="rId17"/>
    <p:sldId id="264" r:id="rId18"/>
    <p:sldId id="266" r:id="rId19"/>
    <p:sldId id="269" r:id="rId20"/>
    <p:sldId id="270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494E-7736-417A-99EE-698A7A556EC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F084B-3F93-4E1A-8C2B-0C46F6235162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494E-7736-417A-99EE-698A7A556EC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F084B-3F93-4E1A-8C2B-0C46F6235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494E-7736-417A-99EE-698A7A556EC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F084B-3F93-4E1A-8C2B-0C46F6235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494E-7736-417A-99EE-698A7A556EC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F084B-3F93-4E1A-8C2B-0C46F6235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494E-7736-417A-99EE-698A7A556EC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F084B-3F93-4E1A-8C2B-0C46F623516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494E-7736-417A-99EE-698A7A556EC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F084B-3F93-4E1A-8C2B-0C46F6235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494E-7736-417A-99EE-698A7A556EC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F084B-3F93-4E1A-8C2B-0C46F6235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494E-7736-417A-99EE-698A7A556EC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F084B-3F93-4E1A-8C2B-0C46F6235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494E-7736-417A-99EE-698A7A556EC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F084B-3F93-4E1A-8C2B-0C46F6235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494E-7736-417A-99EE-698A7A556EC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F084B-3F93-4E1A-8C2B-0C46F6235162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494E-7736-417A-99EE-698A7A556EC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F084B-3F93-4E1A-8C2B-0C46F6235162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3F9494E-7736-417A-99EE-698A7A556EC3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8CF084B-3F93-4E1A-8C2B-0C46F623516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87416" cy="2594719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Виновен - отвечай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2684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/>
              <a:t>Соучастие:</a:t>
            </a:r>
            <a:br>
              <a:rPr lang="ru-RU" sz="8800" dirty="0" smtClean="0"/>
            </a:br>
            <a:r>
              <a:rPr lang="ru-RU" sz="2400" u="sng" dirty="0"/>
              <a:t>умышленное</a:t>
            </a:r>
            <a:r>
              <a:rPr lang="ru-RU" sz="2400" dirty="0"/>
              <a:t> совместное участие двух или более лиц в совершении </a:t>
            </a:r>
            <a:r>
              <a:rPr lang="ru-RU" sz="2400" u="sng" dirty="0"/>
              <a:t>умышленного</a:t>
            </a:r>
            <a:r>
              <a:rPr lang="ru-RU" sz="2400" dirty="0"/>
              <a:t> преступления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sz="3000" b="1" dirty="0"/>
              <a:t>Организатор </a:t>
            </a:r>
            <a:r>
              <a:rPr lang="ru-RU" dirty="0"/>
              <a:t>(разрабатывает его план, подбирает исполнителей, распределяет роли между ними, обеспечивает орудиями и средствами совершения преступления и т. д</a:t>
            </a:r>
            <a:r>
              <a:rPr lang="ru-RU" dirty="0" smtClean="0"/>
              <a:t>.)</a:t>
            </a:r>
          </a:p>
          <a:p>
            <a:r>
              <a:rPr lang="ru-RU" sz="3000" b="1" dirty="0"/>
              <a:t>Исполнитель</a:t>
            </a:r>
            <a:r>
              <a:rPr lang="ru-RU" dirty="0"/>
              <a:t> </a:t>
            </a:r>
            <a:r>
              <a:rPr lang="ru-RU" dirty="0" smtClean="0"/>
              <a:t>(полностью </a:t>
            </a:r>
            <a:r>
              <a:rPr lang="ru-RU" dirty="0"/>
              <a:t>или частично </a:t>
            </a:r>
            <a:r>
              <a:rPr lang="ru-RU" dirty="0" smtClean="0"/>
              <a:t>выполняет объективную </a:t>
            </a:r>
            <a:r>
              <a:rPr lang="ru-RU" dirty="0"/>
              <a:t>сторону преступления</a:t>
            </a:r>
            <a:r>
              <a:rPr lang="ru-RU" dirty="0" smtClean="0"/>
              <a:t>.)</a:t>
            </a:r>
            <a:endParaRPr lang="ru-RU" dirty="0"/>
          </a:p>
          <a:p>
            <a:r>
              <a:rPr lang="ru-RU" sz="3000" b="1" dirty="0"/>
              <a:t>Подстрекатель</a:t>
            </a:r>
            <a:r>
              <a:rPr lang="ru-RU" dirty="0"/>
              <a:t> (склонившее другое лицо к совершению преступления путём уговора, подкупа, угрозы или другим способом</a:t>
            </a:r>
            <a:r>
              <a:rPr lang="ru-RU" dirty="0" smtClean="0"/>
              <a:t>.)</a:t>
            </a:r>
          </a:p>
          <a:p>
            <a:r>
              <a:rPr lang="ru-RU" sz="3000" b="1" dirty="0"/>
              <a:t>Пособник</a:t>
            </a:r>
            <a:r>
              <a:rPr lang="ru-RU" dirty="0"/>
              <a:t> (содействовавшее совершению преступления советами, указаниями, предоставлением </a:t>
            </a:r>
            <a:r>
              <a:rPr lang="ru-RU" dirty="0" smtClean="0"/>
              <a:t>информации, </a:t>
            </a:r>
            <a:r>
              <a:rPr lang="ru-RU" dirty="0"/>
              <a:t>средств или орудий совершения преступления либо устранением </a:t>
            </a:r>
            <a:r>
              <a:rPr lang="ru-RU" dirty="0" smtClean="0"/>
              <a:t>препятствий; </a:t>
            </a:r>
            <a:r>
              <a:rPr lang="ru-RU" dirty="0"/>
              <a:t>заранее обещавшее скрыть преступника, средства или орудия совершения преступления, следы преступления либо предметы, добытые преступным </a:t>
            </a:r>
            <a:r>
              <a:rPr lang="ru-RU" dirty="0" smtClean="0"/>
              <a:t>путём;</a:t>
            </a:r>
            <a:r>
              <a:rPr lang="ru-RU" dirty="0"/>
              <a:t> заранее обещавшее приобрести или сбыть такие предметы</a:t>
            </a:r>
            <a:r>
              <a:rPr lang="ru-RU" dirty="0" smtClean="0"/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59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Объект правонарушения: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64" y="2464296"/>
            <a:ext cx="8229600" cy="21888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Регулируемые и охраняемые правом </a:t>
            </a:r>
            <a:r>
              <a:rPr lang="ru-RU" sz="4800" dirty="0" smtClean="0"/>
              <a:t>ОБЩЕСТВЕННЫЕ ОТНОШЕНИЯ</a:t>
            </a:r>
            <a:r>
              <a:rPr lang="ru-RU" sz="4000" dirty="0" smtClean="0"/>
              <a:t>, </a:t>
            </a:r>
          </a:p>
          <a:p>
            <a:pPr marL="0" indent="0">
              <a:buNone/>
            </a:pPr>
            <a:r>
              <a:rPr lang="ru-RU" dirty="0" smtClean="0"/>
              <a:t>которым правонарушение причиняет вред</a:t>
            </a:r>
            <a:endParaRPr lang="ru-RU" sz="40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85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4800" dirty="0" smtClean="0"/>
              <a:t>Объективная сторона правонарушения: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противоправное </a:t>
            </a:r>
            <a:r>
              <a:rPr lang="ru-RU" sz="3600" u="sng" dirty="0"/>
              <a:t>деяние</a:t>
            </a:r>
            <a:r>
              <a:rPr lang="ru-RU" sz="3600" dirty="0"/>
              <a:t>, его общественно вредные </a:t>
            </a:r>
            <a:r>
              <a:rPr lang="ru-RU" sz="3600" u="sng" dirty="0"/>
              <a:t>последствия</a:t>
            </a:r>
            <a:r>
              <a:rPr lang="ru-RU" sz="3600" dirty="0"/>
              <a:t> и причинная </a:t>
            </a:r>
            <a:r>
              <a:rPr lang="ru-RU" sz="3600" u="sng" dirty="0"/>
              <a:t>связь</a:t>
            </a:r>
            <a:r>
              <a:rPr lang="ru-RU" sz="3600" dirty="0"/>
              <a:t> между деянием и наступившими последствиями.</a:t>
            </a:r>
          </a:p>
        </p:txBody>
      </p:sp>
    </p:spTree>
    <p:extLst>
      <p:ext uri="{BB962C8B-B14F-4D97-AF65-F5344CB8AC3E}">
        <p14:creationId xmlns:p14="http://schemas.microsoft.com/office/powerpoint/2010/main" val="3449864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4800" dirty="0" smtClean="0"/>
              <a:t>Субъективная </a:t>
            </a:r>
            <a:r>
              <a:rPr lang="ru-RU" sz="4800" dirty="0"/>
              <a:t>сторона правонарушения: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273630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это психическое отношение субъекта </a:t>
            </a:r>
            <a:r>
              <a:rPr lang="ru-RU" dirty="0" smtClean="0"/>
              <a:t>правонарушения к </a:t>
            </a:r>
            <a:r>
              <a:rPr lang="ru-RU" dirty="0"/>
              <a:t>противоправному действию или бездействию и его вредным последствиям. Обязательным признаком субъективной стороны является</a:t>
            </a:r>
            <a:r>
              <a:rPr lang="ru-RU" b="1" dirty="0"/>
              <a:t> </a:t>
            </a:r>
            <a:r>
              <a:rPr lang="ru-RU" b="1" u="sng" dirty="0"/>
              <a:t>вина</a:t>
            </a:r>
            <a:r>
              <a:rPr lang="ru-RU" b="1" dirty="0"/>
              <a:t> </a:t>
            </a:r>
            <a:r>
              <a:rPr lang="ru-RU" dirty="0"/>
              <a:t>субъекта </a:t>
            </a:r>
            <a:r>
              <a:rPr lang="ru-RU" dirty="0" smtClean="0"/>
              <a:t>правонарушения</a:t>
            </a:r>
            <a:r>
              <a:rPr lang="ru-RU" dirty="0"/>
              <a:t>, имеющая для физических лиц умышленную или неосторожную форму своего проявления.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1234124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Задача: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aseline="-25000" dirty="0" smtClean="0"/>
              <a:t>	На </a:t>
            </a:r>
            <a:r>
              <a:rPr lang="ru-RU" sz="3200" baseline="-25000" dirty="0"/>
              <a:t>остановке к Андрею, возвращавшемуся с тренировки в секции бокса, пристал пожилой подвыпивший мужчина невысокого роста. Он хватал Андрея за руки, просил угостить сигаретой, поговорить с ним. Андрей сначала просто отталкивал мужчину, а </a:t>
            </a:r>
            <a:r>
              <a:rPr lang="ru-RU" sz="3200" baseline="-25000" dirty="0" smtClean="0"/>
              <a:t>за</a:t>
            </a:r>
            <a:r>
              <a:rPr lang="ru-RU" sz="3200" baseline="-25000" dirty="0"/>
              <a:t>тем, разозлившись, схватил лежавшую на остановке палку и несколько раз ударил его. Следователю Андрей объяснил свои действия тем, что защищался от противоправных посягательств этого мужчины.</a:t>
            </a:r>
          </a:p>
          <a:p>
            <a:pPr marL="0" indent="0">
              <a:buNone/>
            </a:pPr>
            <a:r>
              <a:rPr lang="ru-RU" sz="3200" baseline="-25000" dirty="0" smtClean="0"/>
              <a:t>	Будут </a:t>
            </a:r>
            <a:r>
              <a:rPr lang="ru-RU" sz="3200" baseline="-25000" dirty="0"/>
              <a:t>ли действия Андрея расценены как необходимая оборона?</a:t>
            </a:r>
          </a:p>
          <a:p>
            <a:pPr marL="0" indent="0">
              <a:buNone/>
            </a:pPr>
            <a:endParaRPr lang="ru-RU" baseline="-25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2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Задача: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aseline="-25000" dirty="0" smtClean="0"/>
              <a:t>	</a:t>
            </a:r>
            <a:r>
              <a:rPr lang="ru-RU" sz="4000" baseline="-25000" dirty="0" smtClean="0"/>
              <a:t>В </a:t>
            </a:r>
            <a:r>
              <a:rPr lang="ru-RU" sz="4000" baseline="-25000" dirty="0"/>
              <a:t>суд обратился 80-летний Николай Кузьмич. В заявлении он написал, что его взрослые дети — Иван и Мария — не помогают ему. Николай Кузьмич уже давно не работает, он по состоянию здоровья нуждается в помощи своих детей.</a:t>
            </a:r>
          </a:p>
          <a:p>
            <a:pPr marL="0" indent="0">
              <a:buNone/>
            </a:pPr>
            <a:r>
              <a:rPr lang="ru-RU" sz="4000" baseline="-25000" dirty="0"/>
              <a:t>Считаете ли вы, что дети Николая Кузьмича совершают правонарушение? Почему?</a:t>
            </a:r>
          </a:p>
          <a:p>
            <a:pPr marL="0" indent="0">
              <a:buNone/>
            </a:pPr>
            <a:r>
              <a:rPr lang="ru-RU" sz="4000" baseline="-25000" dirty="0"/>
              <a:t>При каких условиях это правонарушение станет преступлением?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6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Дополнительный материал: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11200" indent="-711200">
              <a:buNone/>
            </a:pPr>
            <a:r>
              <a:rPr lang="ru-RU" sz="3200" baseline="-25000" dirty="0"/>
              <a:t>Статья </a:t>
            </a:r>
            <a:r>
              <a:rPr lang="ru-RU" sz="3200" baseline="-25000" dirty="0" smtClean="0"/>
              <a:t>38 Конституции РФ</a:t>
            </a:r>
            <a:endParaRPr lang="ru-RU" sz="3200" baseline="-25000" dirty="0"/>
          </a:p>
          <a:p>
            <a:pPr marL="0" indent="0">
              <a:buNone/>
            </a:pPr>
            <a:r>
              <a:rPr lang="ru-RU" sz="3200" baseline="-25000" dirty="0"/>
              <a:t>1. Материнство и детство, семья находятся под зашитой государства.</a:t>
            </a:r>
          </a:p>
          <a:p>
            <a:pPr marL="0" indent="0">
              <a:buNone/>
            </a:pPr>
            <a:r>
              <a:rPr lang="ru-RU" sz="3200" baseline="-25000" dirty="0"/>
              <a:t>2. Забота о детях, их воспитание - равное право и обязанность родителей.</a:t>
            </a:r>
          </a:p>
          <a:p>
            <a:pPr marL="0" indent="0">
              <a:buNone/>
            </a:pPr>
            <a:r>
              <a:rPr lang="ru-RU" sz="3200" baseline="-25000" dirty="0"/>
              <a:t>3. Трудоспособные дети, достигшие 18 лет. должны заботиться о нетрудоспособных родителях.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Семейный кодекс РФ Статья </a:t>
            </a:r>
            <a:r>
              <a:rPr lang="ru-RU" dirty="0"/>
              <a:t>87. Обязанности совершеннолетних детей по содержанию </a:t>
            </a:r>
            <a:r>
              <a:rPr lang="ru-RU" dirty="0" smtClean="0"/>
              <a:t>родителей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 Трудоспособные совершеннолетние дети обязаны содержать своих нетрудоспособных нуждающихся в помощи родителей и заботиться о них.</a:t>
            </a:r>
          </a:p>
          <a:p>
            <a:pPr marL="0" indent="0">
              <a:buNone/>
            </a:pPr>
            <a:r>
              <a:rPr lang="ru-RU" dirty="0"/>
              <a:t>2. При отсутствии соглашения об уплате алиментов алименты на нетрудоспособных нуждающихся в помощи родителей взыскиваются с трудоспособных совершеннолетних детей в судебном порядке.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Дополнительный материал: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Уголовный кодекс РФ Статья </a:t>
            </a:r>
            <a:r>
              <a:rPr lang="ru-RU" dirty="0"/>
              <a:t>157. Злостное уклонение от уплаты средств на содержание детей или нетрудоспособных родителей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1. Злостное уклонение родителя от уплаты по решению суда средств на содержание несовершеннолетних детей, а равно нетрудоспособных детей, достигших восемнадцатилетнего возраста, -</a:t>
            </a:r>
          </a:p>
          <a:p>
            <a:pPr marL="0" indent="0">
              <a:buNone/>
            </a:pPr>
            <a:r>
              <a:rPr lang="ru-RU" dirty="0"/>
              <a:t>наказывается исправительными работами на срок до одного года, либо принудительными работами на тот же срок, либо арестом на срок до трех месяцев, либо лишением свободы на срок до одного года.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Злостное уклонение совершеннолетних трудоспособных детей от уплаты по решению суда средств на содержание нетрудоспособных родителей -</a:t>
            </a:r>
          </a:p>
          <a:p>
            <a:pPr marL="0" indent="0">
              <a:buNone/>
            </a:pPr>
            <a:r>
              <a:rPr lang="ru-RU" dirty="0"/>
              <a:t>наказывается исправительными работами на срок до одного года, либо принудительными работами на тот же срок, либо арестом на срок до трех месяцев, либо лишением свободы на срок до одного года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9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Задача: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baseline="-25000" dirty="0"/>
              <a:t>	</a:t>
            </a:r>
            <a:r>
              <a:rPr lang="ru-RU" sz="4400" baseline="-25000" dirty="0" smtClean="0"/>
              <a:t> </a:t>
            </a:r>
            <a:r>
              <a:rPr lang="ru-RU" sz="4400" baseline="-25000" dirty="0"/>
              <a:t>Мы знаем, что наказание заключается в определенных лишениях и ограничениях прав и свобод человека, признанного виновным в совершении преступления.</a:t>
            </a:r>
          </a:p>
          <a:p>
            <a:pPr marL="0" indent="0">
              <a:buNone/>
            </a:pPr>
            <a:r>
              <a:rPr lang="ru-RU" sz="4400" baseline="-25000" dirty="0" smtClean="0"/>
              <a:t>	Как </a:t>
            </a:r>
            <a:r>
              <a:rPr lang="ru-RU" sz="4400" baseline="-25000" dirty="0"/>
              <a:t>вы думаете, зачем, с какими целями </a:t>
            </a:r>
            <a:r>
              <a:rPr lang="ru-RU" sz="4400" baseline="-25000" dirty="0" smtClean="0"/>
              <a:t>государство </a:t>
            </a:r>
            <a:r>
              <a:rPr lang="ru-RU" sz="4400" baseline="-25000" dirty="0"/>
              <a:t>назначает наказание виновному? Сравните свое мнение с нормой права (статья 43 Уголовного кодекса РФ).</a:t>
            </a:r>
          </a:p>
          <a:p>
            <a:pPr marL="0" indent="0">
              <a:buNone/>
            </a:pPr>
            <a:r>
              <a:rPr lang="ru-RU" sz="3200" baseline="-25000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0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Дополнительный материал: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Уголовный кодекс РФ статья </a:t>
            </a:r>
            <a:r>
              <a:rPr lang="ru-RU" dirty="0"/>
              <a:t>43. Понятие и цели наказания</a:t>
            </a:r>
          </a:p>
          <a:p>
            <a:pPr marL="0" indent="0">
              <a:buNone/>
            </a:pP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Наказание есть мера государственного принуждения, назначаемая по приговору суда. Наказание применяется к лицу, признанному виновным в совершении преступления, и заключается в предусмотренных настоящим Кодексом лишении или ограничении прав и свобод этого лица.</a:t>
            </a:r>
          </a:p>
          <a:p>
            <a:pPr marL="0" indent="0">
              <a:buNone/>
            </a:pPr>
            <a:r>
              <a:rPr lang="ru-RU" dirty="0"/>
              <a:t>2. Наказание применяется в целях </a:t>
            </a:r>
            <a:r>
              <a:rPr lang="ru-RU" dirty="0" smtClean="0"/>
              <a:t>восстановления </a:t>
            </a:r>
            <a:r>
              <a:rPr lang="ru-RU" dirty="0"/>
              <a:t>социальной справедливости, а также в целях исправления осужденного и предупреждения совершения новых преступлений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3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Правонарушение -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87413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/>
              <a:t>Общественно-опасное виновное деяние (действие или бездействие), противоречащее нормам права и наносящее вред обществу, государству или отдельным лицам, влекущее за собой юридическую ответственность.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553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aseline="-25000" dirty="0"/>
              <a:t>Юридическая ответственность —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aseline="-25000" dirty="0" smtClean="0"/>
              <a:t>это </a:t>
            </a:r>
            <a:r>
              <a:rPr lang="ru-RU" sz="4000" baseline="-25000" dirty="0"/>
              <a:t>применение к лицу, совершившему правонарушение, предусмотренных законом мер принуждения.</a:t>
            </a:r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8166827" cy="236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6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484784"/>
            <a:ext cx="870283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37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/>
              <a:t>Принцип законности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Основное </a:t>
            </a:r>
            <a:r>
              <a:rPr lang="ru-RU" sz="2800" dirty="0"/>
              <a:t>требование </a:t>
            </a:r>
            <a:r>
              <a:rPr lang="ru-RU" sz="2800" dirty="0" smtClean="0"/>
              <a:t>закона </a:t>
            </a:r>
            <a:r>
              <a:rPr lang="ru-RU" sz="2800" dirty="0"/>
              <a:t>сводится к тому, что юридическая ответственность должна наступать только за деяние (действие или бездействие), предусмотренное законом и только в порядке закона.</a:t>
            </a:r>
          </a:p>
        </p:txBody>
      </p:sp>
    </p:spTree>
    <p:extLst>
      <p:ext uri="{BB962C8B-B14F-4D97-AF65-F5344CB8AC3E}">
        <p14:creationId xmlns:p14="http://schemas.microsoft.com/office/powerpoint/2010/main" val="171935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200" dirty="0" smtClean="0"/>
              <a:t>Презумпция невиновности</a:t>
            </a:r>
            <a:endParaRPr lang="ru-RU" sz="5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/>
              <a:t>Статья </a:t>
            </a:r>
            <a:r>
              <a:rPr lang="ru-RU" sz="3600" b="1" dirty="0" smtClean="0"/>
              <a:t>49 Конституции РФ</a:t>
            </a:r>
            <a:endParaRPr lang="ru-RU" sz="3600" b="1" dirty="0"/>
          </a:p>
          <a:p>
            <a:pPr marL="0" indent="0">
              <a:buNone/>
            </a:pPr>
            <a:r>
              <a:rPr lang="ru-RU" sz="2800" dirty="0"/>
              <a:t>1. Каждый обвиняемый в совершении преступления считается невиновным, пока его виновность не будет доказана в предусмотренном федеральным законом порядке и установлена вступившим в законную силу приговором суда.</a:t>
            </a:r>
          </a:p>
          <a:p>
            <a:pPr marL="0" indent="0">
              <a:buNone/>
            </a:pPr>
            <a:r>
              <a:rPr lang="ru-RU" sz="2800" dirty="0"/>
              <a:t>2. Обвиняемый не обязан доказывать свою невиновность.</a:t>
            </a:r>
          </a:p>
          <a:p>
            <a:pPr marL="0" indent="0">
              <a:buNone/>
            </a:pPr>
            <a:r>
              <a:rPr lang="ru-RU" sz="2800" dirty="0"/>
              <a:t>3. Неустранимые сомнения в виновности лица толкуются в пользу обвиняемого.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673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Задания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500" baseline="-25000" dirty="0"/>
              <a:t>1. Определите, в каких случаях должна наступить юридическая ответственность.</a:t>
            </a:r>
          </a:p>
          <a:p>
            <a:pPr marL="0" indent="0">
              <a:buNone/>
            </a:pPr>
            <a:r>
              <a:rPr lang="ru-RU" sz="4500" baseline="-25000" dirty="0"/>
              <a:t>A) Симонов по подделанным им документам получил в банке крупную сумму денег.</a:t>
            </a:r>
          </a:p>
          <a:p>
            <a:pPr marL="0" indent="0">
              <a:buNone/>
            </a:pPr>
            <a:r>
              <a:rPr lang="ru-RU" sz="4500" baseline="-25000" dirty="0"/>
              <a:t>Б) Васильев нагрубил своему дяде.</a:t>
            </a:r>
          </a:p>
          <a:p>
            <a:pPr marL="0" indent="0">
              <a:buNone/>
            </a:pPr>
            <a:r>
              <a:rPr lang="ru-RU" sz="4500" baseline="-25000" dirty="0"/>
              <a:t>B) Артемов не выполнил в срок оговоренную в договоре работу. Г) Леонидов не явился вовремя на встречу выпускников института. Д) Павлов опоздал на работу на сорок минут</a:t>
            </a:r>
            <a:r>
              <a:rPr lang="ru-RU" sz="4500" baseline="-25000" dirty="0" smtClean="0"/>
              <a:t>.</a:t>
            </a:r>
          </a:p>
          <a:p>
            <a:pPr marL="0" indent="0">
              <a:buNone/>
            </a:pPr>
            <a:endParaRPr lang="ru-RU" sz="4500" baseline="-25000" dirty="0"/>
          </a:p>
          <a:p>
            <a:pPr marL="0" indent="0">
              <a:buNone/>
            </a:pPr>
            <a:r>
              <a:rPr lang="ru-RU" sz="4500" baseline="-25000" dirty="0"/>
              <a:t>2. Отметьте в приведенном ниже списке меры юридической ответственности.</a:t>
            </a:r>
          </a:p>
          <a:p>
            <a:pPr marL="0" indent="0">
              <a:buNone/>
            </a:pPr>
            <a:r>
              <a:rPr lang="en-US" sz="4500" baseline="-25000" dirty="0"/>
              <a:t>A) </a:t>
            </a:r>
            <a:r>
              <a:rPr lang="ru-RU" sz="4500" baseline="-25000" dirty="0"/>
              <a:t>Чувство стыда.</a:t>
            </a:r>
          </a:p>
          <a:p>
            <a:pPr marL="0" indent="0">
              <a:buNone/>
            </a:pPr>
            <a:r>
              <a:rPr lang="ru-RU" sz="4500" baseline="-25000" dirty="0"/>
              <a:t>Б) Административный арест.</a:t>
            </a:r>
          </a:p>
          <a:p>
            <a:pPr marL="0" indent="0">
              <a:buNone/>
            </a:pPr>
            <a:r>
              <a:rPr lang="en-US" sz="4500" baseline="-25000" dirty="0"/>
              <a:t>B) </a:t>
            </a:r>
            <a:r>
              <a:rPr lang="ru-RU" sz="4500" baseline="-25000" dirty="0"/>
              <a:t>Смертная казнь.</a:t>
            </a:r>
          </a:p>
          <a:p>
            <a:pPr marL="0" indent="0">
              <a:buNone/>
            </a:pPr>
            <a:r>
              <a:rPr lang="ru-RU" sz="4500" baseline="-25000" dirty="0"/>
              <a:t>Г) Нежелание окружающих общаться с провинившимся. </a:t>
            </a:r>
            <a:endParaRPr lang="ru-RU" sz="4500" baseline="-25000" dirty="0" smtClean="0"/>
          </a:p>
          <a:p>
            <a:pPr marL="0" indent="0">
              <a:buNone/>
            </a:pPr>
            <a:r>
              <a:rPr lang="ru-RU" sz="4500" baseline="-25000" dirty="0" smtClean="0"/>
              <a:t>Д</a:t>
            </a:r>
            <a:r>
              <a:rPr lang="ru-RU" sz="4500" baseline="-25000" dirty="0"/>
              <a:t>) Лишение свободы. </a:t>
            </a:r>
            <a:endParaRPr lang="ru-RU" sz="4500" baseline="-25000" dirty="0" smtClean="0"/>
          </a:p>
          <a:p>
            <a:pPr marL="0" indent="0">
              <a:buNone/>
            </a:pPr>
            <a:r>
              <a:rPr lang="ru-RU" sz="4500" baseline="-25000" dirty="0" smtClean="0"/>
              <a:t>Е</a:t>
            </a:r>
            <a:r>
              <a:rPr lang="ru-RU" sz="4500" baseline="-25000" dirty="0"/>
              <a:t>) Угрызения совести.</a:t>
            </a:r>
          </a:p>
          <a:p>
            <a:pPr marL="0" indent="0">
              <a:buNone/>
            </a:pPr>
            <a:endParaRPr lang="ru-RU" baseline="-25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789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aseline="-25000" dirty="0" smtClean="0"/>
              <a:t>	До </a:t>
            </a:r>
            <a:r>
              <a:rPr lang="ru-RU" sz="3200" baseline="-25000" dirty="0"/>
              <a:t>принятия нового Уголовного кодекса РФ гражданин Котов был признан виновным в совершении преступления. На момент принятия нового Уголовного кодекса, который смягчил наказание (т. е. снизил срок лишения свободы за совершение этого преступления). Котов отбывал наказание в колонии.</a:t>
            </a:r>
          </a:p>
          <a:p>
            <a:pPr marL="0" indent="0" algn="just">
              <a:buNone/>
            </a:pPr>
            <a:r>
              <a:rPr lang="ru-RU" sz="3200" baseline="-25000" dirty="0" smtClean="0"/>
              <a:t>	Должен </a:t>
            </a:r>
            <a:r>
              <a:rPr lang="ru-RU" sz="3200" baseline="-25000" dirty="0"/>
              <a:t>ли быть сокращен срок лишения свободы Котову, или он будет отбывать наказание в пределах, предусмотренных приговором суда, вступившим в законную силу?</a:t>
            </a:r>
          </a:p>
          <a:p>
            <a:pPr marL="0" indent="0" algn="just">
              <a:buNone/>
            </a:pPr>
            <a:r>
              <a:rPr lang="ru-RU" sz="3200" baseline="-25000" dirty="0" smtClean="0"/>
              <a:t>	Не </a:t>
            </a:r>
            <a:r>
              <a:rPr lang="ru-RU" sz="3200" baseline="-25000" dirty="0"/>
              <a:t>противоречит ли норма статьи 10 Уголовного кодекса РФ положениям статьи 54 Конституции РФ?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427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Дополнительный материал: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УК РФ Статья </a:t>
            </a:r>
            <a:r>
              <a:rPr lang="ru-RU" dirty="0"/>
              <a:t>10. Обратная сила уголовного закона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Уголовный закон, устраняющий преступность деяния, смягчающий наказание или иным образом улучшающий положение лица, совершившего преступление, имеет обратную силу, то есть распространяется на лиц, совершивших соответствующие деяния до вступления такого закона в силу, в том числе на лиц, отбывающих наказание или отбывших наказание, но имеющих судимость. Уголовный закон, устанавливающий преступность деяния, усиливающий наказание или иным образом ухудшающий положение лица, обратной силы не имеет.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Если новый уголовный закон смягчает наказание за деяние, которое отбывается лицом, то это наказание подлежит сокращению в пределах, предусмотренных новым уголовным законом.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85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Дополнительный материал: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Статья </a:t>
            </a:r>
            <a:r>
              <a:rPr lang="ru-RU" sz="2800" b="1" dirty="0" smtClean="0"/>
              <a:t>54 Конституции РФ</a:t>
            </a:r>
            <a:endParaRPr lang="ru-RU" sz="2800" b="1" dirty="0"/>
          </a:p>
          <a:p>
            <a:pPr marL="0" indent="0">
              <a:buNone/>
            </a:pPr>
            <a:r>
              <a:rPr lang="ru-RU" sz="2800" dirty="0"/>
              <a:t>1. Закон, устанавливающий или отягчающий ответственность, обратной силы не имеет.</a:t>
            </a:r>
          </a:p>
          <a:p>
            <a:pPr marL="0" indent="0">
              <a:buNone/>
            </a:pPr>
            <a:r>
              <a:rPr lang="ru-RU" sz="2800" dirty="0"/>
              <a:t>2. Никто не может нести ответственность за деяние, которое в момент его совершения не признавалось правонарушением. Если после совершения правонарушения ответственность за него устранена или смягчена, применяется новый закон.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2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000" dirty="0" smtClean="0"/>
              <a:t>Признаки правонарушения:</a:t>
            </a:r>
            <a:endParaRPr lang="ru-RU" sz="5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Деяние (действие или бездействие)</a:t>
            </a:r>
          </a:p>
          <a:p>
            <a:r>
              <a:rPr lang="ru-RU" sz="3600" dirty="0" smtClean="0"/>
              <a:t>Общественно вредное деяние</a:t>
            </a:r>
          </a:p>
          <a:p>
            <a:r>
              <a:rPr lang="ru-RU" sz="3600" dirty="0" smtClean="0"/>
              <a:t>Нарушение нормы права (противоправно)</a:t>
            </a:r>
          </a:p>
          <a:p>
            <a:r>
              <a:rPr lang="ru-RU" sz="3600" dirty="0" smtClean="0"/>
              <a:t>Виновное деяние</a:t>
            </a:r>
          </a:p>
        </p:txBody>
      </p:sp>
    </p:spTree>
    <p:extLst>
      <p:ext uri="{BB962C8B-B14F-4D97-AF65-F5344CB8AC3E}">
        <p14:creationId xmlns:p14="http://schemas.microsoft.com/office/powerpoint/2010/main" val="42674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ВИДЫ ПРАВОНАРУШЕНИЙ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916832"/>
            <a:ext cx="345638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aseline="-25000" dirty="0"/>
              <a:t>Преступление — это предусмотренное уголовным законом виновно совершенное общественно опасное деяние физического лица</a:t>
            </a:r>
            <a:r>
              <a:rPr lang="ru-RU" sz="2800" baseline="-25000" dirty="0" smtClean="0"/>
              <a:t>.</a:t>
            </a:r>
            <a:endParaRPr lang="ru-RU" sz="2800" baseline="-25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916832"/>
            <a:ext cx="345638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aseline="-25000" dirty="0"/>
              <a:t>Проступки — это правонарушения, которые характеризуются меньшей степенью общественной опасности.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933056"/>
            <a:ext cx="5544616" cy="601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aseline="-25000" dirty="0"/>
              <a:t>Административный проступок </a:t>
            </a:r>
            <a:r>
              <a:rPr lang="ru-RU" sz="2000" baseline="-25000" dirty="0"/>
              <a:t>— это правонарушение, посягающее на установленный законом общественный порядок.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797152"/>
            <a:ext cx="55446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aseline="-25000" dirty="0"/>
              <a:t>Гражданский проступок </a:t>
            </a:r>
            <a:r>
              <a:rPr lang="ru-RU" sz="2000" baseline="-25000" dirty="0"/>
              <a:t>— это правонарушение, совершенное в сфере имущественных или личных неимущественных отношений, выражающееся в нанесении имущественного вреда.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733256"/>
            <a:ext cx="55446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aseline="-25000" dirty="0"/>
              <a:t>Дисциплинарный проступок </a:t>
            </a:r>
            <a:r>
              <a:rPr lang="ru-RU" sz="2000" baseline="-25000" dirty="0"/>
              <a:t>— это правонарушение, совершенное в сфере трудовых отношений, посягающее на распорядок деятельности предприятия, организации, учреждения.</a:t>
            </a:r>
          </a:p>
        </p:txBody>
      </p: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 flipH="1">
            <a:off x="3347864" y="1417638"/>
            <a:ext cx="1224136" cy="42718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1417638"/>
            <a:ext cx="1152128" cy="42718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6" idx="2"/>
          </p:cNvCxnSpPr>
          <p:nvPr/>
        </p:nvCxnSpPr>
        <p:spPr>
          <a:xfrm>
            <a:off x="6732240" y="3429000"/>
            <a:ext cx="0" cy="27003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372200" y="4233962"/>
            <a:ext cx="3600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372200" y="5157192"/>
            <a:ext cx="3600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6372200" y="6093296"/>
            <a:ext cx="3600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aseline="-25000" dirty="0" smtClean="0"/>
              <a:t>Как </a:t>
            </a:r>
            <a:r>
              <a:rPr lang="ru-RU" sz="3600" baseline="-25000" dirty="0"/>
              <a:t>вы думаете, какие из перечисленных ниже фактов являются преступлениями, а какие проступками? К каким видам проступков они относятся</a:t>
            </a:r>
            <a:r>
              <a:rPr lang="ru-RU" sz="3600" baseline="-25000" dirty="0" smtClean="0"/>
              <a:t>?</a:t>
            </a:r>
          </a:p>
          <a:p>
            <a:pPr marL="0" indent="0">
              <a:buNone/>
            </a:pPr>
            <a:endParaRPr lang="ru-RU" sz="3600" baseline="-25000" dirty="0"/>
          </a:p>
          <a:p>
            <a:r>
              <a:rPr lang="ru-RU" sz="3000" baseline="-25000" dirty="0"/>
              <a:t>А) Вера получила от двух знакомых крупные суммы денег, пообещав купить им ювелирные изделия, после чего скрылась.</a:t>
            </a:r>
          </a:p>
          <a:p>
            <a:r>
              <a:rPr lang="ru-RU" sz="3000" baseline="-25000" dirty="0"/>
              <a:t>Б) Управляя машиной, Виктор Петрович нарушил правила дорожного движения.</a:t>
            </a:r>
          </a:p>
          <a:p>
            <a:r>
              <a:rPr lang="ru-RU" sz="3000" baseline="-25000" dirty="0"/>
              <a:t>В) Олег без уважительной причины не явился на работу, прогулял ее.</a:t>
            </a:r>
          </a:p>
          <a:p>
            <a:r>
              <a:rPr lang="ru-RU" sz="3000" baseline="-25000" dirty="0"/>
              <a:t>Г) Александр в пьяном виде терроризировал соседей, избил пенсионера, угрожал всем физической расправой.</a:t>
            </a:r>
          </a:p>
          <a:p>
            <a:r>
              <a:rPr lang="ru-RU" sz="3000" baseline="-25000" dirty="0"/>
              <a:t>Д) Ольга не выполнила работу, которую ей поручил сделать начальник отдела.</a:t>
            </a:r>
          </a:p>
          <a:p>
            <a:r>
              <a:rPr lang="ru-RU" sz="3000" baseline="-25000" dirty="0"/>
              <a:t>Е) Марине в магазине продали некачественный товар.</a:t>
            </a:r>
          </a:p>
          <a:p>
            <a:r>
              <a:rPr lang="ru-RU" sz="3000" baseline="-25000" dirty="0"/>
              <a:t>Ж) Иван и Николай совершили кражу магнитофона.</a:t>
            </a:r>
          </a:p>
          <a:p>
            <a:r>
              <a:rPr lang="ru-RU" sz="3000" baseline="-25000" dirty="0"/>
              <a:t>3) Ателье не сшило Ирине ко дню бракосочетания свадебное платье.</a:t>
            </a:r>
          </a:p>
          <a:p>
            <a:r>
              <a:rPr lang="ru-RU" sz="3000" baseline="-25000" dirty="0"/>
              <a:t>И) Николай ехал в автобусе, не купив билета.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1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Состав правонарушения:</a:t>
            </a:r>
            <a:endParaRPr lang="ru-RU" sz="5400" dirty="0"/>
          </a:p>
        </p:txBody>
      </p:sp>
      <p:sp>
        <p:nvSpPr>
          <p:cNvPr id="4" name="Овал 3"/>
          <p:cNvSpPr/>
          <p:nvPr/>
        </p:nvSpPr>
        <p:spPr>
          <a:xfrm>
            <a:off x="1115616" y="1412776"/>
            <a:ext cx="6552728" cy="5256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4"/>
          </p:cNvCxnSpPr>
          <p:nvPr/>
        </p:nvCxnSpPr>
        <p:spPr>
          <a:xfrm>
            <a:off x="4391980" y="1412776"/>
            <a:ext cx="0" cy="52565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2"/>
            <a:endCxn id="4" idx="6"/>
          </p:cNvCxnSpPr>
          <p:nvPr/>
        </p:nvCxnSpPr>
        <p:spPr>
          <a:xfrm>
            <a:off x="1115616" y="4041068"/>
            <a:ext cx="65527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31640" y="2291388"/>
            <a:ext cx="29755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000" dirty="0" smtClean="0"/>
              <a:t>Субъект- </a:t>
            </a:r>
          </a:p>
          <a:p>
            <a:pPr algn="r"/>
            <a:r>
              <a:rPr lang="ru-RU" sz="2800" dirty="0" smtClean="0"/>
              <a:t>тот, кто совершил </a:t>
            </a:r>
          </a:p>
          <a:p>
            <a:pPr algn="r"/>
            <a:r>
              <a:rPr lang="ru-RU" sz="2800" dirty="0" smtClean="0"/>
              <a:t>правонарушение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476762" y="1916832"/>
            <a:ext cx="280935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Объект- </a:t>
            </a:r>
          </a:p>
          <a:p>
            <a:r>
              <a:rPr lang="ru-RU" sz="2800" dirty="0" smtClean="0"/>
              <a:t>тот, на что было </a:t>
            </a:r>
          </a:p>
          <a:p>
            <a:r>
              <a:rPr lang="ru-RU" sz="2800" dirty="0" smtClean="0"/>
              <a:t>направлено </a:t>
            </a:r>
          </a:p>
          <a:p>
            <a:r>
              <a:rPr lang="ru-RU" sz="2800" dirty="0" smtClean="0"/>
              <a:t>правонарушение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440823" y="4019580"/>
            <a:ext cx="30187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dirty="0" smtClean="0"/>
              <a:t>Субъективная </a:t>
            </a:r>
          </a:p>
          <a:p>
            <a:pPr algn="r"/>
            <a:r>
              <a:rPr lang="ru-RU" sz="3600" dirty="0" smtClean="0"/>
              <a:t>сторона- </a:t>
            </a:r>
          </a:p>
          <a:p>
            <a:pPr algn="r"/>
            <a:r>
              <a:rPr lang="ru-RU" sz="2800" dirty="0" smtClean="0"/>
              <a:t>вина, цель, мотив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4030032"/>
            <a:ext cx="327794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Объективная </a:t>
            </a:r>
          </a:p>
          <a:p>
            <a:r>
              <a:rPr lang="ru-RU" sz="3600" dirty="0" smtClean="0"/>
              <a:t>сторона- </a:t>
            </a:r>
            <a:r>
              <a:rPr lang="ru-RU" sz="2800" dirty="0" smtClean="0"/>
              <a:t>деяние, </a:t>
            </a:r>
          </a:p>
          <a:p>
            <a:r>
              <a:rPr lang="ru-RU" sz="2800" dirty="0" smtClean="0"/>
              <a:t>последствия и </a:t>
            </a:r>
          </a:p>
          <a:p>
            <a:r>
              <a:rPr lang="ru-RU" sz="2800" dirty="0" smtClean="0"/>
              <a:t>связь между </a:t>
            </a:r>
          </a:p>
          <a:p>
            <a:r>
              <a:rPr lang="ru-RU" sz="2800" dirty="0" smtClean="0"/>
              <a:t>ними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1117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30736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11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4800" dirty="0" smtClean="0"/>
              <a:t>Субъект характеризуется </a:t>
            </a:r>
            <a:r>
              <a:rPr lang="ru-RU" sz="4800" dirty="0" err="1" smtClean="0"/>
              <a:t>правосубъектностью</a:t>
            </a:r>
            <a:r>
              <a:rPr lang="ru-RU" sz="4800" dirty="0" smtClean="0"/>
              <a:t>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99989"/>
            <a:ext cx="8363272" cy="4425355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err="1" smtClean="0"/>
              <a:t>Правосубъектность</a:t>
            </a:r>
            <a:r>
              <a:rPr lang="ru-RU" sz="3600" dirty="0" smtClean="0"/>
              <a:t> – это совокупность </a:t>
            </a:r>
          </a:p>
          <a:p>
            <a:r>
              <a:rPr lang="ru-RU" sz="3600" dirty="0" smtClean="0"/>
              <a:t>правоспособности </a:t>
            </a:r>
            <a:r>
              <a:rPr lang="ru-RU" dirty="0" smtClean="0"/>
              <a:t>(способность иметь права и нести обязанности) </a:t>
            </a:r>
          </a:p>
          <a:p>
            <a:r>
              <a:rPr lang="ru-RU" sz="3600" dirty="0" smtClean="0"/>
              <a:t>дееспособности </a:t>
            </a:r>
            <a:r>
              <a:rPr lang="ru-RU" dirty="0" smtClean="0"/>
              <a:t>(способности своим действиями осуществлять свои права и нести обязанности)</a:t>
            </a:r>
          </a:p>
          <a:p>
            <a:r>
              <a:rPr lang="ru-RU" sz="3600" dirty="0" err="1" smtClean="0"/>
              <a:t>деликтоспособности</a:t>
            </a:r>
            <a:r>
              <a:rPr lang="ru-RU" dirty="0" smtClean="0"/>
              <a:t> (способность нести ответственность за совершенные правонарушения)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55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192688"/>
          </a:xfrm>
        </p:spPr>
        <p:txBody>
          <a:bodyPr>
            <a:noAutofit/>
          </a:bodyPr>
          <a:lstStyle/>
          <a:p>
            <a:r>
              <a:rPr lang="ru-RU" sz="3600" dirty="0"/>
              <a:t>Вменяемость </a:t>
            </a:r>
            <a:r>
              <a:rPr lang="ru-RU" sz="2600" dirty="0"/>
              <a:t>(состояние, при котором Человек способен сознавать значение совершаемых им деяний и руководить ими. Вменяемость или невменяемость лица, совершившего преступление, устанавливается судом на основании заключения судебно-психиатрической экспертизы. При установлении судом ограниченной вменяемости это учитывается при назначении наказания. Человек, признанный невменяемым, освобождается от уголовной ответственности</a:t>
            </a:r>
            <a:r>
              <a:rPr lang="ru-RU" sz="2600" dirty="0" smtClean="0"/>
              <a:t>.)</a:t>
            </a:r>
          </a:p>
          <a:p>
            <a:r>
              <a:rPr lang="ru-RU" sz="3600" dirty="0"/>
              <a:t>Возраст</a:t>
            </a:r>
            <a:r>
              <a:rPr lang="ru-RU" sz="2600" dirty="0"/>
              <a:t> (к уголовной ответственности привлекаются лица с 16 лет, а по ряду преступлений — с 14 лет; к административной и дисциплинарной ответственности — с 16 лет; к гражданской — с 18 </a:t>
            </a:r>
            <a:r>
              <a:rPr lang="ru-RU" sz="2600" dirty="0" smtClean="0"/>
              <a:t>лет)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957549432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444</TotalTime>
  <Words>1119</Words>
  <Application>Microsoft Office PowerPoint</Application>
  <PresentationFormat>Экран (4:3)</PresentationFormat>
  <Paragraphs>126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Паркет</vt:lpstr>
      <vt:lpstr>Виновен - отвечай</vt:lpstr>
      <vt:lpstr>Правонарушение - </vt:lpstr>
      <vt:lpstr>Признаки правонарушения:</vt:lpstr>
      <vt:lpstr>ВИДЫ ПРАВОНАРУШЕНИЙ</vt:lpstr>
      <vt:lpstr>Презентация PowerPoint</vt:lpstr>
      <vt:lpstr>Состав правонарушения:</vt:lpstr>
      <vt:lpstr>Презентация PowerPoint</vt:lpstr>
      <vt:lpstr>Субъект характеризуется правосубъектностью:</vt:lpstr>
      <vt:lpstr>Презентация PowerPoint</vt:lpstr>
      <vt:lpstr>Соучастие: умышленное совместное участие двух или более лиц в совершении умышленного преступления</vt:lpstr>
      <vt:lpstr>Объект правонарушения:</vt:lpstr>
      <vt:lpstr>Объективная сторона правонарушения:</vt:lpstr>
      <vt:lpstr>Субъективная сторона правонарушения:</vt:lpstr>
      <vt:lpstr>Задача:</vt:lpstr>
      <vt:lpstr>Задача:</vt:lpstr>
      <vt:lpstr>Дополнительный материал:</vt:lpstr>
      <vt:lpstr>Дополнительный материал:</vt:lpstr>
      <vt:lpstr>Задача:</vt:lpstr>
      <vt:lpstr>Дополнительный материал:</vt:lpstr>
      <vt:lpstr>Юридическая ответственность —</vt:lpstr>
      <vt:lpstr>Презентация PowerPoint</vt:lpstr>
      <vt:lpstr>Принцип законности</vt:lpstr>
      <vt:lpstr>Презумпция невиновности</vt:lpstr>
      <vt:lpstr>Задания</vt:lpstr>
      <vt:lpstr>Задача</vt:lpstr>
      <vt:lpstr>Дополнительный материал:</vt:lpstr>
      <vt:lpstr>Дополнительный материал: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Виновен - отвечай</dc:title>
  <dc:creator>User</dc:creator>
  <cp:lastModifiedBy>User</cp:lastModifiedBy>
  <cp:revision>17</cp:revision>
  <dcterms:created xsi:type="dcterms:W3CDTF">2013-11-25T08:14:09Z</dcterms:created>
  <dcterms:modified xsi:type="dcterms:W3CDTF">2013-12-03T08:36:32Z</dcterms:modified>
</cp:coreProperties>
</file>