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42EB06-1203-4133-8169-17E72FB1432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1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62574-84B1-4DBB-9CA3-34F157070DD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2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B9517-9378-409C-AFD0-6B87B3C6126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39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9471224-B3F0-469D-B4F9-04935F6614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1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6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AE1CA-A0F7-4A4A-B9BC-1066ECF089C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48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ACE6F-7B1F-4716-A736-73462823409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00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F4B8B-67FA-480F-82F2-0BE3E38D241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08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3AB42-F1B0-4565-93D0-337E81B8BCF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44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E0963-7E54-43AC-B638-3876C89ADFD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95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84B36-B247-4988-8609-4BB9AE2B008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88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F8DC1-B78F-488E-8B5D-FC97DB89E8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1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C05EB-1FCF-45F5-87D0-508730EEDA8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050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E5AE0-3FC4-4CE9-AA61-E5404C001B9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31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BD374-2437-4B06-B387-7DEAFB02EE8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26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CE7CF-952E-4EDE-AD92-624F60FCA0A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25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6685146-F832-4452-8E06-F775B0D2A09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7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B680-6B9A-40DB-824F-84149B6A2E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7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ED4FA-13DE-4B8D-BD4B-0A3D74A3EDD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1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86409-AC08-4833-958E-03114C6A655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0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8A7BC-A21B-402A-8E62-5633E5ABC30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2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BE070-C795-41FC-8A9D-B1F23FC565C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8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881F7-A54D-4879-80AE-0B2ECE9A569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66C15-DC8A-4C57-8D33-2DAF035A8B4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5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0F8B22-BF64-42E3-BECF-130767FB14FA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9513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E4DFC1-CAEA-4BD3-A961-BD43772373D8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061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ewstula.ru/pic/2008_12/konst.jpg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66713"/>
          </a:xfrm>
        </p:spPr>
        <p:txBody>
          <a:bodyPr/>
          <a:lstStyle/>
          <a:p>
            <a:r>
              <a:rPr lang="ru-RU" sz="3600" b="1"/>
              <a:t>Введение в новый материал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981075"/>
            <a:ext cx="856932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Недавно я стала свидетелем следующего разговора между подростками.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   - Никита, вот скажи мне, почему Конституция – какой-то особый закон? – спросила Лена. – Я слышала, что Конституция – это основной закон. А почему?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   - Естественно, основной, это ясно, как дважды два! – убежденно произнес Никита. – Потому…– и мальчик растерянно замолк, так и не найдя ответа.</a:t>
            </a:r>
          </a:p>
          <a:p>
            <a:pPr>
              <a:lnSpc>
                <a:spcPct val="80000"/>
              </a:lnSpc>
            </a:pPr>
            <a:r>
              <a:rPr lang="ru-RU" sz="2800"/>
              <a:t>Так почему же Конституция - это основной закон? </a:t>
            </a:r>
          </a:p>
          <a:p>
            <a:pPr>
              <a:lnSpc>
                <a:spcPct val="80000"/>
              </a:lnSpc>
            </a:pPr>
            <a:r>
              <a:rPr lang="ru-RU" sz="2800"/>
              <a:t>Как вы думаете, с чего мы должны начать поиск ответа на этот вопрос?</a:t>
            </a:r>
          </a:p>
        </p:txBody>
      </p:sp>
    </p:spTree>
    <p:extLst>
      <p:ext uri="{BB962C8B-B14F-4D97-AF65-F5344CB8AC3E}">
        <p14:creationId xmlns:p14="http://schemas.microsoft.com/office/powerpoint/2010/main" val="40789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9"/>
            <a:ext cx="8136904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</a:pPr>
            <a:r>
              <a:rPr lang="ru-RU" sz="3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 </a:t>
            </a:r>
            <a:r>
              <a:rPr lang="ru-RU" sz="4800" b="1" kern="0" dirty="0" smtClean="0">
                <a:solidFill>
                  <a:srgbClr val="B7E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Конституция </a:t>
            </a:r>
            <a:r>
              <a:rPr lang="ru-RU" sz="4800" b="1" kern="0" dirty="0">
                <a:solidFill>
                  <a:srgbClr val="B7E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- основной закон </a:t>
            </a:r>
            <a:r>
              <a:rPr lang="ru-RU" sz="4800" b="1" kern="0" dirty="0" smtClean="0">
                <a:solidFill>
                  <a:srgbClr val="B7E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страны</a:t>
            </a: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</a:pPr>
            <a:endParaRPr lang="ru-RU" sz="4800" b="1" kern="0" dirty="0">
              <a:solidFill>
                <a:srgbClr val="B7E7F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  <p:pic>
        <p:nvPicPr>
          <p:cNvPr id="3" name="Picture 5" descr="Картинка 1 из 1731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24944"/>
            <a:ext cx="4357688" cy="371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4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92163"/>
          </a:xfrm>
        </p:spPr>
        <p:txBody>
          <a:bodyPr/>
          <a:lstStyle/>
          <a:p>
            <a:r>
              <a:rPr lang="ru-RU" sz="3600" b="1"/>
              <a:t>План урока: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dirty="0" smtClean="0"/>
              <a:t>История </a:t>
            </a:r>
            <a:r>
              <a:rPr lang="ru-RU" dirty="0" smtClean="0"/>
              <a:t>складывания конституций </a:t>
            </a:r>
            <a:r>
              <a:rPr lang="ru-RU" dirty="0" smtClean="0"/>
              <a:t>в России</a:t>
            </a:r>
          </a:p>
          <a:p>
            <a:pPr marL="609600" indent="-609600"/>
            <a:r>
              <a:rPr lang="ru-RU" dirty="0" smtClean="0"/>
              <a:t>Характеристика Российского государства</a:t>
            </a:r>
            <a:endParaRPr lang="ru-RU" dirty="0" smtClean="0"/>
          </a:p>
          <a:p>
            <a:pPr marL="609600" indent="-609600"/>
            <a:r>
              <a:rPr lang="ru-RU" dirty="0" smtClean="0"/>
              <a:t>Система </a:t>
            </a:r>
            <a:r>
              <a:rPr lang="ru-RU" dirty="0"/>
              <a:t>органов власти в современной </a:t>
            </a:r>
            <a:r>
              <a:rPr lang="ru-RU" dirty="0" smtClean="0"/>
              <a:t>России</a:t>
            </a:r>
          </a:p>
          <a:p>
            <a:pPr marL="609600" indent="-609600"/>
            <a:r>
              <a:rPr lang="ru-RU" dirty="0" smtClean="0"/>
              <a:t>Права и обязанности граждан РФ</a:t>
            </a:r>
            <a:endParaRPr lang="ru-RU" dirty="0"/>
          </a:p>
        </p:txBody>
      </p:sp>
      <p:pic>
        <p:nvPicPr>
          <p:cNvPr id="13317" name="Picture 5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4813"/>
            <a:ext cx="1619250" cy="186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2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00113" y="476250"/>
            <a:ext cx="6624637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Система органов власти в современной России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0" y="1628775"/>
            <a:ext cx="255587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Законодательная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власть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7054850" y="1628775"/>
            <a:ext cx="2089150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Глава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государства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4932363" y="1628775"/>
            <a:ext cx="201612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Судебная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4D4D4D"/>
                </a:solidFill>
                <a:latin typeface="Verdana" pitchFamily="34" charset="0"/>
              </a:rPr>
              <a:t>власть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2627313" y="1628775"/>
            <a:ext cx="223202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4D4D4D"/>
                </a:solidFill>
                <a:latin typeface="Verdana" pitchFamily="34" charset="0"/>
              </a:rPr>
              <a:t>Исполнительная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4D4D4D"/>
                </a:solidFill>
                <a:latin typeface="Verdana" pitchFamily="34" charset="0"/>
              </a:rPr>
              <a:t>власть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0" y="3068638"/>
            <a:ext cx="201612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2484438" y="3068638"/>
            <a:ext cx="201612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4859338" y="3068638"/>
            <a:ext cx="201612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7019925" y="3068638"/>
            <a:ext cx="2124075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0" y="4581525"/>
            <a:ext cx="1152525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331913" y="4581525"/>
            <a:ext cx="1152525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2843213" y="4581525"/>
            <a:ext cx="1800225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1763713" y="1125538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3276600" y="1125538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5651500" y="1125538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19" name="AutoShape 19"/>
          <p:cNvSpPr>
            <a:spLocks noChangeArrowheads="1"/>
          </p:cNvSpPr>
          <p:nvPr/>
        </p:nvSpPr>
        <p:spPr bwMode="auto">
          <a:xfrm>
            <a:off x="3563938" y="400526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1692275" y="400526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7308850" y="1125538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395288" y="4005263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28" name="AutoShape 28"/>
          <p:cNvSpPr>
            <a:spLocks noChangeArrowheads="1"/>
          </p:cNvSpPr>
          <p:nvPr/>
        </p:nvSpPr>
        <p:spPr bwMode="auto">
          <a:xfrm>
            <a:off x="8027988" y="2565400"/>
            <a:ext cx="144462" cy="431800"/>
          </a:xfrm>
          <a:prstGeom prst="down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29" name="AutoShape 29"/>
          <p:cNvSpPr>
            <a:spLocks noChangeArrowheads="1"/>
          </p:cNvSpPr>
          <p:nvPr/>
        </p:nvSpPr>
        <p:spPr bwMode="auto">
          <a:xfrm>
            <a:off x="3419475" y="256540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30" name="AutoShape 30"/>
          <p:cNvSpPr>
            <a:spLocks noChangeArrowheads="1"/>
          </p:cNvSpPr>
          <p:nvPr/>
        </p:nvSpPr>
        <p:spPr bwMode="auto">
          <a:xfrm>
            <a:off x="5795963" y="256540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5631" name="AutoShape 31"/>
          <p:cNvSpPr>
            <a:spLocks noChangeArrowheads="1"/>
          </p:cNvSpPr>
          <p:nvPr/>
        </p:nvSpPr>
        <p:spPr bwMode="auto">
          <a:xfrm>
            <a:off x="1042988" y="2565400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pic>
        <p:nvPicPr>
          <p:cNvPr id="25632" name="Picture 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373688"/>
            <a:ext cx="1016000" cy="1071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56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10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1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build="allAtOnce" animBg="1"/>
      <p:bldP spid="25606" grpId="1" build="allAtOnce" animBg="1"/>
      <p:bldP spid="25607" grpId="0" animBg="1"/>
      <p:bldP spid="25608" grpId="0" build="allAtOnce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8" grpId="0" animBg="1"/>
      <p:bldP spid="25629" grpId="0" animBg="1"/>
      <p:bldP spid="25630" grpId="0" animBg="1"/>
      <p:bldP spid="25631" grpId="0" animBg="1"/>
    </p:bldLst>
  </p:timing>
</p:sld>
</file>

<file path=ppt/theme/theme1.xml><?xml version="1.0" encoding="utf-8"?>
<a:theme xmlns:a="http://schemas.openxmlformats.org/drawingml/2006/main" name="2_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2_Облака</vt:lpstr>
      <vt:lpstr>Облака</vt:lpstr>
      <vt:lpstr>Введение в новый материал</vt:lpstr>
      <vt:lpstr>Презентация PowerPoint</vt:lpstr>
      <vt:lpstr>План урока: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новый материал</dc:title>
  <dc:creator>Lightning</dc:creator>
  <cp:lastModifiedBy>user</cp:lastModifiedBy>
  <cp:revision>1</cp:revision>
  <dcterms:created xsi:type="dcterms:W3CDTF">2005-01-08T16:47:37Z</dcterms:created>
  <dcterms:modified xsi:type="dcterms:W3CDTF">2005-01-08T16:51:39Z</dcterms:modified>
</cp:coreProperties>
</file>