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90" r:id="rId4"/>
    <p:sldId id="258" r:id="rId5"/>
    <p:sldId id="291" r:id="rId6"/>
    <p:sldId id="271" r:id="rId7"/>
    <p:sldId id="260" r:id="rId8"/>
    <p:sldId id="261" r:id="rId9"/>
    <p:sldId id="272" r:id="rId10"/>
    <p:sldId id="263" r:id="rId11"/>
    <p:sldId id="267" r:id="rId12"/>
    <p:sldId id="273" r:id="rId13"/>
    <p:sldId id="274" r:id="rId14"/>
    <p:sldId id="275" r:id="rId15"/>
    <p:sldId id="276" r:id="rId16"/>
    <p:sldId id="277" r:id="rId17"/>
    <p:sldId id="278" r:id="rId18"/>
    <p:sldId id="268" r:id="rId19"/>
    <p:sldId id="28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0A134-E700-44D4-986E-8B91E1EE641C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21331-8D2D-4E41-8838-CA1811751D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B8A16-D850-44CD-8464-207F2F470701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52459-2D89-4802-AB8D-1F95587A1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26A0A-F1DE-4D47-ADCB-5E0686D7F1E2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0717C-6588-405D-8F97-8838B027A2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557DDF-46AA-427A-B29B-10B1018FDA88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259BA-8422-4B6D-AC0E-88EA3CDF53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D1764-0529-45D7-9A05-A91692F9F918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0CB25-1B3C-4FD9-9C4E-46FB3A6E6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1098F-57F1-4C9E-A1ED-FB80CD43BCC5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6C82E-D35B-4747-B084-61EEFF1789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DFB62-BC73-484F-9A99-99C6C05484F2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1580C-2851-4CAD-8053-BDF45A639D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300D2-4B18-4201-953F-EC7594453D1F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1DA1E-F1E2-4B78-A4AD-E359AAC5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4CE4F-6B87-41E3-BECE-1D8CD1CFBE5C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8CD7-1605-41A3-AB63-537D6419D1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3FE7D-5C1F-4C0A-B445-92F38E6A9360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49C9F-A8B7-414E-A5BA-CEA775BCEA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9019D-A9EC-4DC2-B946-DEFC8A740AB8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A3E7-04B7-46AB-9E0E-0D945876A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A88FB48-16D1-4C3E-A314-CC59AB6071C9}" type="datetimeFigureOut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BBB3446-F3DF-4890-AFA6-3F42B99FA1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558608" cy="39456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«</a:t>
            </a:r>
            <a:r>
              <a:rPr lang="ru-RU" sz="6600" b="1" i="1" dirty="0" smtClean="0">
                <a:solidFill>
                  <a:srgbClr val="FF0000"/>
                </a:solidFill>
                <a:latin typeface="Bookman Old Style" pitchFamily="18" charset="0"/>
              </a:rPr>
              <a:t>Безработица, её причины и последствия» </a:t>
            </a:r>
            <a:endParaRPr lang="ru-RU" sz="6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7188" y="6309320"/>
            <a:ext cx="8572500" cy="19149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37" descr="39d9fc251bfb6691f195990a903c79d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429" y="188640"/>
            <a:ext cx="19891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8737" y="214576"/>
            <a:ext cx="1835671" cy="213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714375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2.Причины безработицы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071688" y="1643063"/>
            <a:ext cx="4929187" cy="1214437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Bookman Old Style" pitchFamily="18" charset="0"/>
              </a:rPr>
              <a:t>Изменение потребительского спроса</a:t>
            </a: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857250" y="3214688"/>
            <a:ext cx="7572375" cy="78581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выход</a:t>
            </a:r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:</a:t>
            </a:r>
            <a:r>
              <a:rPr lang="ru-RU" sz="2400" b="1" i="1" dirty="0">
                <a:solidFill>
                  <a:srgbClr val="7030A0"/>
                </a:solidFill>
                <a:latin typeface="Georgia" pitchFamily="18" charset="0"/>
              </a:rPr>
              <a:t>  Переучиться  или повысить квалификацию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143125" y="4214813"/>
            <a:ext cx="4929188" cy="1214437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Поиск и ожидание работы</a:t>
            </a: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785813" y="5429250"/>
            <a:ext cx="7572375" cy="1071563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выход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: </a:t>
            </a:r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предлагать свои способности и трудовые навыки, изучать рынок труда , использовать услуги ЦЗН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714375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2.Причины безработицы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071688" y="1643063"/>
            <a:ext cx="4929187" cy="1214437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Спад производства</a:t>
            </a: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857250" y="3000375"/>
            <a:ext cx="7572375" cy="785813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 выход</a:t>
            </a: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: создание условий для роста спроса на товары 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143125" y="4071938"/>
            <a:ext cx="4929188" cy="1214437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Сезонный спад производства</a:t>
            </a: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785813" y="5429250"/>
            <a:ext cx="7572375" cy="1071563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выход: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создание условий для роста </a:t>
            </a:r>
            <a:r>
              <a:rPr lang="ru-RU" sz="2400" b="1" i="1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самозанятости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Виды безработицы?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468313" y="908050"/>
            <a:ext cx="8351837" cy="45719"/>
          </a:xfrm>
          <a:prstGeom prst="roundRect">
            <a:avLst>
              <a:gd name="adj" fmla="val 16667"/>
            </a:avLst>
          </a:prstGeom>
          <a:solidFill>
            <a:srgbClr val="5BDB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719136" y="1916113"/>
            <a:ext cx="7237239" cy="4333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EE683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5400" b="1" dirty="0"/>
              <a:t>Виды безработицы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1187450" y="2649538"/>
            <a:ext cx="2879725" cy="995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D2F2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С точки зрения характера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вытеснения работника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с производства</a:t>
            </a:r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4643438" y="2636838"/>
            <a:ext cx="2881312" cy="1008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5BAE4"/>
              </a:gs>
              <a:gs pos="100000">
                <a:srgbClr val="9966FF"/>
              </a:gs>
            </a:gsLst>
            <a:lin ang="5400000" scaled="1"/>
          </a:gradFill>
          <a:ln w="9525">
            <a:solidFill>
              <a:srgbClr val="99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С точки зрения причин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и условий возникновения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безработицы</a:t>
            </a:r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684213" y="3933825"/>
            <a:ext cx="2519362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CC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Добровольная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1186180" y="5013325"/>
            <a:ext cx="2519362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Вынужденная</a:t>
            </a:r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4348163" y="3933825"/>
            <a:ext cx="1871662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C8C2C7"/>
              </a:gs>
            </a:gsLst>
            <a:lin ang="5400000" scaled="1"/>
          </a:gradFill>
          <a:ln w="9525">
            <a:solidFill>
              <a:srgbClr val="B0D0E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hlinkClick r:id="rId2" action="ppaction://hlinksldjump"/>
              </a:rPr>
              <a:t>Фрикционная</a:t>
            </a:r>
            <a:endParaRPr lang="ru-RU" altLang="ru-RU" sz="1800" b="1" dirty="0"/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4356100" y="4941888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DA708E"/>
              </a:gs>
            </a:gsLst>
            <a:lin ang="5400000" scaled="1"/>
          </a:gradFill>
          <a:ln w="9525">
            <a:solidFill>
              <a:srgbClr val="DA70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hlinkClick r:id="rId3" action="ppaction://hlinksldjump"/>
              </a:rPr>
              <a:t>Циклическая</a:t>
            </a:r>
            <a:endParaRPr lang="ru-RU" altLang="ru-RU" sz="1800" b="1" dirty="0"/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6740525" y="4941888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99"/>
              </a:gs>
              <a:gs pos="100000">
                <a:srgbClr val="7EC49A"/>
              </a:gs>
            </a:gsLst>
            <a:lin ang="5400000" scaled="1"/>
          </a:gradFill>
          <a:ln w="9525">
            <a:solidFill>
              <a:srgbClr val="7EC49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hlinkClick r:id="rId4" action="ppaction://hlinksldjump"/>
              </a:rPr>
              <a:t>Сезонная</a:t>
            </a:r>
            <a:endParaRPr lang="ru-RU" altLang="ru-RU" sz="1800" b="1" dirty="0"/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6732588" y="3933825"/>
            <a:ext cx="1871662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3C4DA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hlinkClick r:id="rId5" action="ppaction://hlinksldjump"/>
              </a:rPr>
              <a:t>Структурная</a:t>
            </a:r>
            <a:endParaRPr lang="ru-RU" altLang="ru-RU" sz="1800" b="1" dirty="0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4356100" y="2349500"/>
            <a:ext cx="0" cy="792163"/>
          </a:xfrm>
          <a:prstGeom prst="line">
            <a:avLst/>
          </a:prstGeom>
          <a:noFill/>
          <a:ln w="28575">
            <a:solidFill>
              <a:srgbClr val="7EC4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9229" name="AutoShape 15"/>
          <p:cNvCxnSpPr>
            <a:cxnSpLocks noChangeShapeType="1"/>
            <a:stCxn id="9220" idx="3"/>
            <a:endCxn id="9221" idx="1"/>
          </p:cNvCxnSpPr>
          <p:nvPr/>
        </p:nvCxnSpPr>
        <p:spPr bwMode="auto">
          <a:xfrm flipV="1">
            <a:off x="4067175" y="3141663"/>
            <a:ext cx="576263" cy="6350"/>
          </a:xfrm>
          <a:prstGeom prst="straightConnector1">
            <a:avLst/>
          </a:prstGeom>
          <a:noFill/>
          <a:ln w="19050">
            <a:solidFill>
              <a:srgbClr val="7EC49A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30" name="Group 27"/>
          <p:cNvGrpSpPr>
            <a:grpSpLocks/>
          </p:cNvGrpSpPr>
          <p:nvPr/>
        </p:nvGrpSpPr>
        <p:grpSpPr bwMode="auto">
          <a:xfrm>
            <a:off x="250825" y="4292600"/>
            <a:ext cx="433388" cy="1152525"/>
            <a:chOff x="158" y="2704"/>
            <a:chExt cx="273" cy="726"/>
          </a:xfrm>
        </p:grpSpPr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>
              <a:off x="158" y="3430"/>
              <a:ext cx="27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18"/>
            <p:cNvSpPr>
              <a:spLocks noChangeShapeType="1"/>
            </p:cNvSpPr>
            <p:nvPr/>
          </p:nvSpPr>
          <p:spPr bwMode="auto">
            <a:xfrm>
              <a:off x="158" y="2704"/>
              <a:ext cx="27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31" name="Group 28"/>
          <p:cNvGrpSpPr>
            <a:grpSpLocks/>
          </p:cNvGrpSpPr>
          <p:nvPr/>
        </p:nvGrpSpPr>
        <p:grpSpPr bwMode="auto">
          <a:xfrm>
            <a:off x="5284788" y="3141663"/>
            <a:ext cx="3679825" cy="1800225"/>
            <a:chOff x="3329" y="1979"/>
            <a:chExt cx="2318" cy="1134"/>
          </a:xfrm>
        </p:grpSpPr>
        <p:cxnSp>
          <p:nvCxnSpPr>
            <p:cNvPr id="9234" name="AutoShape 22"/>
            <p:cNvCxnSpPr>
              <a:cxnSpLocks noChangeShapeType="1"/>
              <a:stCxn id="9221" idx="3"/>
            </p:cNvCxnSpPr>
            <p:nvPr/>
          </p:nvCxnSpPr>
          <p:spPr bwMode="auto">
            <a:xfrm>
              <a:off x="4740" y="1979"/>
              <a:ext cx="907" cy="997"/>
            </a:xfrm>
            <a:prstGeom prst="bentConnector2">
              <a:avLst/>
            </a:prstGeom>
            <a:noFill/>
            <a:ln w="19050">
              <a:solidFill>
                <a:srgbClr val="7EC49A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35" name="Line 23"/>
            <p:cNvSpPr>
              <a:spLocks noChangeShapeType="1"/>
            </p:cNvSpPr>
            <p:nvPr/>
          </p:nvSpPr>
          <p:spPr bwMode="auto">
            <a:xfrm flipH="1">
              <a:off x="3334" y="2976"/>
              <a:ext cx="231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9236" name="AutoShape 24"/>
            <p:cNvCxnSpPr>
              <a:cxnSpLocks noChangeShapeType="1"/>
              <a:stCxn id="9224" idx="2"/>
              <a:endCxn id="9225" idx="0"/>
            </p:cNvCxnSpPr>
            <p:nvPr/>
          </p:nvCxnSpPr>
          <p:spPr bwMode="auto">
            <a:xfrm>
              <a:off x="3329" y="2840"/>
              <a:ext cx="5" cy="273"/>
            </a:xfrm>
            <a:prstGeom prst="straightConnector1">
              <a:avLst/>
            </a:prstGeom>
            <a:noFill/>
            <a:ln w="19050">
              <a:solidFill>
                <a:srgbClr val="7EC49A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7" name="AutoShape 25"/>
            <p:cNvCxnSpPr>
              <a:cxnSpLocks noChangeShapeType="1"/>
              <a:stCxn id="9227" idx="2"/>
              <a:endCxn id="9226" idx="0"/>
            </p:cNvCxnSpPr>
            <p:nvPr/>
          </p:nvCxnSpPr>
          <p:spPr bwMode="auto">
            <a:xfrm>
              <a:off x="4831" y="2840"/>
              <a:ext cx="5" cy="273"/>
            </a:xfrm>
            <a:prstGeom prst="straightConnector1">
              <a:avLst/>
            </a:prstGeom>
            <a:noFill/>
            <a:ln w="19050">
              <a:solidFill>
                <a:srgbClr val="7EC49A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32" name="AutoShape 26"/>
          <p:cNvCxnSpPr>
            <a:cxnSpLocks noChangeShapeType="1"/>
            <a:stCxn id="9220" idx="1"/>
          </p:cNvCxnSpPr>
          <p:nvPr/>
        </p:nvCxnSpPr>
        <p:spPr bwMode="auto">
          <a:xfrm rot="10800000" flipV="1">
            <a:off x="250825" y="3148013"/>
            <a:ext cx="936625" cy="2297112"/>
          </a:xfrm>
          <a:prstGeom prst="bentConnector2">
            <a:avLst/>
          </a:prstGeom>
          <a:noFill/>
          <a:ln w="19050">
            <a:solidFill>
              <a:srgbClr val="7EC49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3" name="AutoShape 2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40021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4"/>
            <a:ext cx="8344694" cy="935385"/>
          </a:xfrm>
        </p:spPr>
        <p:txBody>
          <a:bodyPr/>
          <a:lstStyle/>
          <a:p>
            <a:pPr eaLnBrk="1" hangingPunct="1"/>
            <a:r>
              <a:rPr lang="ru-RU" altLang="ru-RU" sz="4400" b="1" dirty="0" smtClean="0">
                <a:solidFill>
                  <a:srgbClr val="FF0000"/>
                </a:solidFill>
              </a:rPr>
              <a:t>Фрикционная безработица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125538"/>
            <a:ext cx="8229600" cy="547211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chemeClr val="accent2"/>
                </a:solidFill>
              </a:rPr>
              <a:t>Связана с поиском и ожиданием работы по разным причинам, например, переезд в связи с изменением семейного положения, окончанием вуза. Этот вид безработицы предполагает перемещение рабочей силы по отраслям, регионам, в связи с возрастом, переменой профессии и т.д.</a:t>
            </a:r>
          </a:p>
        </p:txBody>
      </p:sp>
      <p:sp>
        <p:nvSpPr>
          <p:cNvPr id="10244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6381750"/>
            <a:ext cx="684212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7696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ru-RU" altLang="ru-RU" sz="20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5650" y="4581525"/>
            <a:ext cx="708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009900"/>
                </a:solidFill>
                <a:latin typeface="Comic Sans MS" pitchFamily="66" charset="0"/>
              </a:rPr>
              <a:t>.</a:t>
            </a:r>
            <a:endParaRPr lang="ru-RU" altLang="ru-RU" sz="24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55650" y="5445125"/>
            <a:ext cx="563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ru-RU" altLang="ru-RU" sz="2000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Структурная безработица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3068960"/>
            <a:ext cx="8229600" cy="352869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accent2"/>
                </a:solidFill>
              </a:rPr>
              <a:t>Характеризуется несовпадением спроса на труд и предложением в различных фирмах, отраслях, по различным профессиям, происходит «исчезновение» профессии в результате НТП.</a:t>
            </a:r>
          </a:p>
        </p:txBody>
      </p:sp>
      <p:sp>
        <p:nvSpPr>
          <p:cNvPr id="11269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468313" y="2852738"/>
            <a:ext cx="82073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chemeClr val="bg2"/>
                </a:solidFill>
              </a:rPr>
              <a:t>, </a:t>
            </a:r>
            <a:endParaRPr lang="ru-RU" altLang="ru-RU" sz="2400" dirty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33375"/>
            <a:ext cx="7434312" cy="503238"/>
          </a:xfrm>
        </p:spPr>
        <p:txBody>
          <a:bodyPr/>
          <a:lstStyle/>
          <a:p>
            <a:pPr eaLnBrk="1" hangingPunct="1"/>
            <a:r>
              <a:rPr lang="ru-RU" altLang="ru-RU" sz="4800" dirty="0" smtClean="0">
                <a:solidFill>
                  <a:srgbClr val="FF0000"/>
                </a:solidFill>
              </a:rPr>
              <a:t>Циклическая безработица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204864"/>
            <a:ext cx="8229600" cy="4392786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1A3C18"/>
                </a:solidFill>
              </a:rPr>
              <a:t>Вызывается сменой фаз в производственном цикле.</a:t>
            </a:r>
          </a:p>
        </p:txBody>
      </p:sp>
      <p:sp>
        <p:nvSpPr>
          <p:cNvPr id="1229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27088" y="2420938"/>
            <a:ext cx="68405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dirty="0"/>
              <a:t>представлена работниками, 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/>
              <a:t>уволенными </a:t>
            </a:r>
            <a:r>
              <a:rPr lang="ru-RU" altLang="ru-RU" sz="2800" b="1" dirty="0"/>
              <a:t>в период, когда вся экономика страдает от экономического спада. </a:t>
            </a:r>
          </a:p>
          <a:p>
            <a:pPr eaLnBrk="1" hangingPunct="1">
              <a:buFontTx/>
              <a:buNone/>
            </a:pPr>
            <a:endParaRPr lang="ru-RU" altLang="ru-RU" sz="2800" dirty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400" dirty="0">
                <a:solidFill>
                  <a:schemeClr val="bg2"/>
                </a:solidFill>
              </a:rPr>
              <a:t>         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16013" y="5013325"/>
            <a:ext cx="68580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3600" b="1" dirty="0">
                <a:solidFill>
                  <a:schemeClr val="accent2"/>
                </a:solidFill>
                <a:latin typeface="Comic Sans MS" pitchFamily="66" charset="0"/>
              </a:rPr>
              <a:t>Считается, что при улучшении положения в экономике такие работники снова находят раб</a:t>
            </a:r>
            <a:r>
              <a:rPr lang="ru-RU" altLang="ru-RU" sz="2800" b="1" dirty="0">
                <a:solidFill>
                  <a:schemeClr val="accent2"/>
                </a:solidFill>
                <a:latin typeface="Comic Sans MS" pitchFamily="66" charset="0"/>
              </a:rPr>
              <a:t>оту</a:t>
            </a:r>
            <a:r>
              <a:rPr lang="ru-RU" altLang="ru-RU" sz="2800" dirty="0">
                <a:solidFill>
                  <a:schemeClr val="accent2"/>
                </a:solidFill>
                <a:latin typeface="Comic Sans MS" pitchFamily="66" charset="0"/>
              </a:rPr>
              <a:t>.</a:t>
            </a:r>
            <a:r>
              <a:rPr lang="ru-RU" altLang="ru-RU" sz="2800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4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altLang="ru-RU" sz="4800" dirty="0" smtClean="0">
                <a:solidFill>
                  <a:srgbClr val="FF0000"/>
                </a:solidFill>
              </a:rPr>
              <a:t>Сезонная безработица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1A3C18"/>
                </a:solidFill>
              </a:rPr>
              <a:t>В результате необходимости в ряде отраслей проводятся сезонные работы (например, в сельском хозяйстве).</a:t>
            </a:r>
          </a:p>
        </p:txBody>
      </p:sp>
      <p:sp>
        <p:nvSpPr>
          <p:cNvPr id="1331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3538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74638"/>
            <a:ext cx="718661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4. Роль государства в обеспечении занятости 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928813"/>
            <a:ext cx="8246690" cy="41973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создание условий для занятости;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реализация мер социальной защиты от безработицы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980728"/>
            <a:ext cx="7175351" cy="3944729"/>
          </a:xfrm>
        </p:spPr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>П</a:t>
            </a:r>
            <a:r>
              <a:rPr lang="ru-RU" dirty="0" smtClean="0"/>
              <a:t>ривести примеры безработицы.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34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4664809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Цель урока</a:t>
            </a:r>
            <a:r>
              <a:rPr lang="ru-RU" sz="5400" b="1" dirty="0" smtClean="0">
                <a:solidFill>
                  <a:srgbClr val="FF0000"/>
                </a:solidFill>
              </a:rPr>
              <a:t>: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dirty="0" smtClean="0"/>
              <a:t>дать понятие о причинах и видах безработицы.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945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88640"/>
            <a:ext cx="7175351" cy="473681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Какой закон закрепляет право на труд?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3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8028383" y="1285875"/>
            <a:ext cx="258367" cy="27091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4000" b="1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611561" y="188640"/>
            <a:ext cx="8318128" cy="6312173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«1. Труд свободен. Каждый имеет право свободно распоряжаться своими способностями к труду, выбирать род деятельности и профессию.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2. Принудительный труд запрещён»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5643563"/>
            <a:ext cx="3214688" cy="7143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Статья 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052736"/>
            <a:ext cx="7175351" cy="3872721"/>
          </a:xfrm>
        </p:spPr>
        <p:txBody>
          <a:bodyPr/>
          <a:lstStyle/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1. </a:t>
            </a:r>
            <a:r>
              <a:rPr lang="ru-RU" i="1" dirty="0">
                <a:solidFill>
                  <a:srgbClr val="FF0000"/>
                </a:solidFill>
                <a:latin typeface="Bookman Old Style" pitchFamily="18" charset="0"/>
              </a:rPr>
              <a:t>Безработица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— спутник рыночной экономики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5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Что такое безработица?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143250" y="2571750"/>
            <a:ext cx="5786438" cy="30003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оложение в экономике, когда часть трудоспособного населения желающего трудится, не может найти себе работу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2255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Безработица-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14500"/>
            <a:ext cx="2786062" cy="401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Население страны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>
          <a:xfrm>
            <a:off x="357188" y="2643188"/>
            <a:ext cx="3929062" cy="1500187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u="sng" dirty="0" smtClean="0">
                <a:solidFill>
                  <a:srgbClr val="002060"/>
                </a:solidFill>
                <a:latin typeface="Bookman Old Style" pitchFamily="18" charset="0"/>
              </a:rPr>
              <a:t>Занятые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(трудоспособные, имеющие работу)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rot="16200000" flipH="1">
            <a:off x="6072188" y="71438"/>
            <a:ext cx="357187" cy="2928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rot="5400000">
            <a:off x="3286125" y="214313"/>
            <a:ext cx="357187" cy="2643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Багетная рамка 11"/>
          <p:cNvSpPr/>
          <p:nvPr/>
        </p:nvSpPr>
        <p:spPr>
          <a:xfrm>
            <a:off x="285750" y="1785938"/>
            <a:ext cx="4071938" cy="857250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Трудоспособные граждане</a:t>
            </a:r>
          </a:p>
        </p:txBody>
      </p:sp>
      <p:sp>
        <p:nvSpPr>
          <p:cNvPr id="13" name="Багетная рамка 12"/>
          <p:cNvSpPr/>
          <p:nvPr/>
        </p:nvSpPr>
        <p:spPr>
          <a:xfrm>
            <a:off x="4857750" y="1785938"/>
            <a:ext cx="4071938" cy="857250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Нетрудоспособные  граждане</a:t>
            </a:r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>
          <a:xfrm>
            <a:off x="214313" y="4143375"/>
            <a:ext cx="4214812" cy="200025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Bookman Old Style" pitchFamily="18" charset="0"/>
              </a:rPr>
              <a:t>Безработные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(трудоспособные, не имеющие работу, но стремятся найти)</a:t>
            </a:r>
          </a:p>
        </p:txBody>
      </p:sp>
      <p:sp>
        <p:nvSpPr>
          <p:cNvPr id="18" name="Табличка 17"/>
          <p:cNvSpPr/>
          <p:nvPr/>
        </p:nvSpPr>
        <p:spPr>
          <a:xfrm>
            <a:off x="4714875" y="2786063"/>
            <a:ext cx="4214813" cy="3786187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дети  до 16 лет,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пенсионеры  (мужчины старше 60 лет,  женщины  старше 55 лет),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инвалиды.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0" y="6215063"/>
            <a:ext cx="4500563" cy="642937"/>
          </a:xfrm>
          <a:prstGeom prst="plaqu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Bookman Old Style" pitchFamily="18" charset="0"/>
              </a:rPr>
              <a:t>Добровольно незанятые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Причины безработицы?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</TotalTime>
  <Words>361</Words>
  <Application>Microsoft Office PowerPoint</Application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 «Безработица, её причины и последствия» </vt:lpstr>
      <vt:lpstr>Цель урока: дать понятие о причинах и видах безработицы.</vt:lpstr>
      <vt:lpstr>Какой закон закрепляет право на труд?</vt:lpstr>
      <vt:lpstr>Презентация PowerPoint</vt:lpstr>
      <vt:lpstr>1. Безработица — спутник рыночной экономики</vt:lpstr>
      <vt:lpstr>Что такое безработица?</vt:lpstr>
      <vt:lpstr>Безработица-</vt:lpstr>
      <vt:lpstr>Население страны</vt:lpstr>
      <vt:lpstr>Причины безработицы?</vt:lpstr>
      <vt:lpstr>2.Причины безработицы</vt:lpstr>
      <vt:lpstr>2.Причины безработицы</vt:lpstr>
      <vt:lpstr>Виды безработицы?</vt:lpstr>
      <vt:lpstr>Презентация PowerPoint</vt:lpstr>
      <vt:lpstr>Фрикционная безработица</vt:lpstr>
      <vt:lpstr>Структурная безработица</vt:lpstr>
      <vt:lpstr>Циклическая безработица</vt:lpstr>
      <vt:lpstr>Сезонная безработица</vt:lpstr>
      <vt:lpstr>4. Роль государства в обеспечении занятости </vt:lpstr>
      <vt:lpstr>Д.з. Привести примеры безработицы.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«Безработица, её причины и последствия»</dc:title>
  <dc:creator>Admin</dc:creator>
  <cp:lastModifiedBy>1</cp:lastModifiedBy>
  <cp:revision>26</cp:revision>
  <dcterms:created xsi:type="dcterms:W3CDTF">2012-03-16T15:53:12Z</dcterms:created>
  <dcterms:modified xsi:type="dcterms:W3CDTF">2014-04-17T03:22:31Z</dcterms:modified>
</cp:coreProperties>
</file>