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4"/>
  </p:notesMasterIdLst>
  <p:sldIdLst>
    <p:sldId id="257" r:id="rId2"/>
    <p:sldId id="258" r:id="rId3"/>
    <p:sldId id="280" r:id="rId4"/>
    <p:sldId id="303" r:id="rId5"/>
    <p:sldId id="279" r:id="rId6"/>
    <p:sldId id="287" r:id="rId7"/>
    <p:sldId id="281" r:id="rId8"/>
    <p:sldId id="282" r:id="rId9"/>
    <p:sldId id="288" r:id="rId10"/>
    <p:sldId id="261" r:id="rId11"/>
    <p:sldId id="267" r:id="rId12"/>
    <p:sldId id="290" r:id="rId13"/>
    <p:sldId id="291" r:id="rId14"/>
    <p:sldId id="268" r:id="rId15"/>
    <p:sldId id="269" r:id="rId16"/>
    <p:sldId id="270" r:id="rId17"/>
    <p:sldId id="271" r:id="rId18"/>
    <p:sldId id="305" r:id="rId19"/>
    <p:sldId id="304" r:id="rId20"/>
    <p:sldId id="302" r:id="rId21"/>
    <p:sldId id="293" r:id="rId22"/>
    <p:sldId id="294" r:id="rId23"/>
    <p:sldId id="295" r:id="rId24"/>
    <p:sldId id="296" r:id="rId25"/>
    <p:sldId id="297" r:id="rId26"/>
    <p:sldId id="299" r:id="rId27"/>
    <p:sldId id="286" r:id="rId28"/>
    <p:sldId id="278" r:id="rId29"/>
    <p:sldId id="298" r:id="rId30"/>
    <p:sldId id="300" r:id="rId31"/>
    <p:sldId id="306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D1B66-BAC0-4AB0-8B9F-618B14871D3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514EB1A-FB42-4D2A-94D3-789996E6682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Производитель</a:t>
          </a:r>
          <a:endParaRPr lang="ru-RU" b="1" i="1" dirty="0">
            <a:solidFill>
              <a:srgbClr val="002060"/>
            </a:solidFill>
          </a:endParaRPr>
        </a:p>
      </dgm:t>
    </dgm:pt>
    <dgm:pt modelId="{7661E68F-53B5-4F38-9D45-D894213E6EF3}" type="parTrans" cxnId="{F0D0CFDE-D319-4D07-A2BA-B3ADC83E3248}">
      <dgm:prSet/>
      <dgm:spPr/>
      <dgm:t>
        <a:bodyPr/>
        <a:lstStyle/>
        <a:p>
          <a:endParaRPr lang="ru-RU"/>
        </a:p>
      </dgm:t>
    </dgm:pt>
    <dgm:pt modelId="{0814A737-4AF1-481F-98B4-4797EF6FF05F}" type="sibTrans" cxnId="{F0D0CFDE-D319-4D07-A2BA-B3ADC83E324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36ED3975-67DF-474B-9770-7D46258BB92B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61E23328-056A-4731-BFCA-2B1A0E791AE5}" type="parTrans" cxnId="{C44C5144-B168-46E2-9250-E6806B90B91D}">
      <dgm:prSet/>
      <dgm:spPr/>
      <dgm:t>
        <a:bodyPr/>
        <a:lstStyle/>
        <a:p>
          <a:endParaRPr lang="ru-RU"/>
        </a:p>
      </dgm:t>
    </dgm:pt>
    <dgm:pt modelId="{B6C1979F-3283-4BE1-B436-273F011E3A8A}" type="sibTrans" cxnId="{C44C5144-B168-46E2-9250-E6806B90B91D}">
      <dgm:prSet/>
      <dgm:spPr/>
      <dgm:t>
        <a:bodyPr/>
        <a:lstStyle/>
        <a:p>
          <a:endParaRPr lang="ru-RU"/>
        </a:p>
      </dgm:t>
    </dgm:pt>
    <dgm:pt modelId="{DE9B2BB7-BEBB-4555-AA9F-BB55594D299F}" type="pres">
      <dgm:prSet presAssocID="{7D5D1B66-BAC0-4AB0-8B9F-618B14871D33}" presName="linearFlow" presStyleCnt="0">
        <dgm:presLayoutVars>
          <dgm:resizeHandles val="exact"/>
        </dgm:presLayoutVars>
      </dgm:prSet>
      <dgm:spPr/>
    </dgm:pt>
    <dgm:pt modelId="{053C682B-646E-47F8-B98E-E4EA87A9D7A7}" type="pres">
      <dgm:prSet presAssocID="{5514EB1A-FB42-4D2A-94D3-789996E66821}" presName="node" presStyleLbl="node1" presStyleIdx="0" presStyleCnt="2" custScaleY="41524" custLinFactNeighborX="-5136" custLinFactNeighborY="-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69BD8-5CFA-488F-A08F-3E7C8587AFE3}" type="pres">
      <dgm:prSet presAssocID="{0814A737-4AF1-481F-98B4-4797EF6FF05F}" presName="sibTrans" presStyleLbl="sibTrans2D1" presStyleIdx="0" presStyleCnt="1" custAng="21337418" custScaleY="67903"/>
      <dgm:spPr/>
      <dgm:t>
        <a:bodyPr/>
        <a:lstStyle/>
        <a:p>
          <a:endParaRPr lang="ru-RU"/>
        </a:p>
      </dgm:t>
    </dgm:pt>
    <dgm:pt modelId="{924FE964-FEAE-4DCB-BD32-49E250F933C3}" type="pres">
      <dgm:prSet presAssocID="{0814A737-4AF1-481F-98B4-4797EF6FF05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D38BA77-4DC7-4383-8B78-4AFDE6EABD63}" type="pres">
      <dgm:prSet presAssocID="{36ED3975-67DF-474B-9770-7D46258BB92B}" presName="node" presStyleLbl="node1" presStyleIdx="1" presStyleCnt="2" custLinFactNeighborX="-7273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880D3-666E-474F-87EA-A8568EAC4AF5}" type="presOf" srcId="{0814A737-4AF1-481F-98B4-4797EF6FF05F}" destId="{94C69BD8-5CFA-488F-A08F-3E7C8587AFE3}" srcOrd="0" destOrd="0" presId="urn:microsoft.com/office/officeart/2005/8/layout/process2"/>
    <dgm:cxn modelId="{B123785D-DD4D-4998-B2F6-8D2252014609}" type="presOf" srcId="{7D5D1B66-BAC0-4AB0-8B9F-618B14871D33}" destId="{DE9B2BB7-BEBB-4555-AA9F-BB55594D299F}" srcOrd="0" destOrd="0" presId="urn:microsoft.com/office/officeart/2005/8/layout/process2"/>
    <dgm:cxn modelId="{67EA82E4-2F0E-4A2E-B9BF-EAA183DA4D35}" type="presOf" srcId="{5514EB1A-FB42-4D2A-94D3-789996E66821}" destId="{053C682B-646E-47F8-B98E-E4EA87A9D7A7}" srcOrd="0" destOrd="0" presId="urn:microsoft.com/office/officeart/2005/8/layout/process2"/>
    <dgm:cxn modelId="{6E9A5290-88B5-4D84-BB36-EB6989146E16}" type="presOf" srcId="{36ED3975-67DF-474B-9770-7D46258BB92B}" destId="{3D38BA77-4DC7-4383-8B78-4AFDE6EABD63}" srcOrd="0" destOrd="0" presId="urn:microsoft.com/office/officeart/2005/8/layout/process2"/>
    <dgm:cxn modelId="{C44C5144-B168-46E2-9250-E6806B90B91D}" srcId="{7D5D1B66-BAC0-4AB0-8B9F-618B14871D33}" destId="{36ED3975-67DF-474B-9770-7D46258BB92B}" srcOrd="1" destOrd="0" parTransId="{61E23328-056A-4731-BFCA-2B1A0E791AE5}" sibTransId="{B6C1979F-3283-4BE1-B436-273F011E3A8A}"/>
    <dgm:cxn modelId="{0F4A7FDD-1631-4D5C-B02E-BEA589CDE0AF}" type="presOf" srcId="{0814A737-4AF1-481F-98B4-4797EF6FF05F}" destId="{924FE964-FEAE-4DCB-BD32-49E250F933C3}" srcOrd="1" destOrd="0" presId="urn:microsoft.com/office/officeart/2005/8/layout/process2"/>
    <dgm:cxn modelId="{F0D0CFDE-D319-4D07-A2BA-B3ADC83E3248}" srcId="{7D5D1B66-BAC0-4AB0-8B9F-618B14871D33}" destId="{5514EB1A-FB42-4D2A-94D3-789996E66821}" srcOrd="0" destOrd="0" parTransId="{7661E68F-53B5-4F38-9D45-D894213E6EF3}" sibTransId="{0814A737-4AF1-481F-98B4-4797EF6FF05F}"/>
    <dgm:cxn modelId="{52592EB8-EDDD-4015-9F15-BDF46E3AE554}" type="presParOf" srcId="{DE9B2BB7-BEBB-4555-AA9F-BB55594D299F}" destId="{053C682B-646E-47F8-B98E-E4EA87A9D7A7}" srcOrd="0" destOrd="0" presId="urn:microsoft.com/office/officeart/2005/8/layout/process2"/>
    <dgm:cxn modelId="{4199F021-6ED8-4238-A925-AC3FE9C37A70}" type="presParOf" srcId="{DE9B2BB7-BEBB-4555-AA9F-BB55594D299F}" destId="{94C69BD8-5CFA-488F-A08F-3E7C8587AFE3}" srcOrd="1" destOrd="0" presId="urn:microsoft.com/office/officeart/2005/8/layout/process2"/>
    <dgm:cxn modelId="{AB767FB9-B474-42B3-9683-8709F84BD7CA}" type="presParOf" srcId="{94C69BD8-5CFA-488F-A08F-3E7C8587AFE3}" destId="{924FE964-FEAE-4DCB-BD32-49E250F933C3}" srcOrd="0" destOrd="0" presId="urn:microsoft.com/office/officeart/2005/8/layout/process2"/>
    <dgm:cxn modelId="{585EFFC4-EF40-492B-80BC-66EDC0BE4AFF}" type="presParOf" srcId="{DE9B2BB7-BEBB-4555-AA9F-BB55594D299F}" destId="{3D38BA77-4DC7-4383-8B78-4AFDE6EABD6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4B537-A234-439C-A406-F1A60FCCE1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D312CB2-B12F-419D-A978-BB79911AB12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Потребитель</a:t>
          </a:r>
          <a:endParaRPr lang="ru-RU" b="1" i="1" dirty="0">
            <a:solidFill>
              <a:srgbClr val="002060"/>
            </a:solidFill>
          </a:endParaRPr>
        </a:p>
      </dgm:t>
    </dgm:pt>
    <dgm:pt modelId="{B3D3F2D4-59D8-4BAC-8148-1C24D146F9D6}" type="parTrans" cxnId="{BB30F6B2-F416-4686-8E1F-D49C8DC31696}">
      <dgm:prSet/>
      <dgm:spPr/>
      <dgm:t>
        <a:bodyPr/>
        <a:lstStyle/>
        <a:p>
          <a:endParaRPr lang="ru-RU"/>
        </a:p>
      </dgm:t>
    </dgm:pt>
    <dgm:pt modelId="{9A6D44C5-2269-46E4-A1C3-1C69AD3BDD2E}" type="sibTrans" cxnId="{BB30F6B2-F416-4686-8E1F-D49C8DC31696}">
      <dgm:prSet/>
      <dgm:spPr>
        <a:solidFill>
          <a:srgbClr val="FFD72D"/>
        </a:solidFill>
        <a:ln>
          <a:solidFill>
            <a:srgbClr val="FFD72D"/>
          </a:solidFill>
        </a:ln>
      </dgm:spPr>
      <dgm:t>
        <a:bodyPr/>
        <a:lstStyle/>
        <a:p>
          <a:endParaRPr lang="ru-RU"/>
        </a:p>
      </dgm:t>
    </dgm:pt>
    <dgm:pt modelId="{750A38C3-ABAC-484B-A550-57379FB8D35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800" b="1" i="1" dirty="0">
            <a:solidFill>
              <a:srgbClr val="FFC000"/>
            </a:solidFill>
            <a:latin typeface="Georgia" pitchFamily="18" charset="0"/>
          </a:endParaRPr>
        </a:p>
      </dgm:t>
    </dgm:pt>
    <dgm:pt modelId="{B021B36B-6A58-4878-9D3E-D613AE1224DD}" type="parTrans" cxnId="{C04CBFD3-9939-4513-9B2B-05A52CF20320}">
      <dgm:prSet/>
      <dgm:spPr/>
      <dgm:t>
        <a:bodyPr/>
        <a:lstStyle/>
        <a:p>
          <a:endParaRPr lang="ru-RU"/>
        </a:p>
      </dgm:t>
    </dgm:pt>
    <dgm:pt modelId="{EC09EF0F-C708-4C75-9BB0-CFBAD3A45C09}" type="sibTrans" cxnId="{C04CBFD3-9939-4513-9B2B-05A52CF20320}">
      <dgm:prSet/>
      <dgm:spPr/>
      <dgm:t>
        <a:bodyPr/>
        <a:lstStyle/>
        <a:p>
          <a:endParaRPr lang="ru-RU"/>
        </a:p>
      </dgm:t>
    </dgm:pt>
    <dgm:pt modelId="{D9CEAA7F-6CB6-4345-B10B-C6FD26D39541}" type="pres">
      <dgm:prSet presAssocID="{DED4B537-A234-439C-A406-F1A60FCCE196}" presName="linearFlow" presStyleCnt="0">
        <dgm:presLayoutVars>
          <dgm:resizeHandles val="exact"/>
        </dgm:presLayoutVars>
      </dgm:prSet>
      <dgm:spPr/>
    </dgm:pt>
    <dgm:pt modelId="{E5E63B2E-936D-4772-82B0-8E2CA41D9C7F}" type="pres">
      <dgm:prSet presAssocID="{4D312CB2-B12F-419D-A978-BB79911AB122}" presName="node" presStyleLbl="node1" presStyleIdx="0" presStyleCnt="2" custScaleY="4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EC56-C95B-4A8C-A6F7-EC16EC55DF46}" type="pres">
      <dgm:prSet presAssocID="{9A6D44C5-2269-46E4-A1C3-1C69AD3BDD2E}" presName="sibTrans" presStyleLbl="sibTrans2D1" presStyleIdx="0" presStyleCnt="1" custScaleY="69154"/>
      <dgm:spPr/>
      <dgm:t>
        <a:bodyPr/>
        <a:lstStyle/>
        <a:p>
          <a:endParaRPr lang="ru-RU"/>
        </a:p>
      </dgm:t>
    </dgm:pt>
    <dgm:pt modelId="{813CBD1B-6ABE-4706-8CDB-57A9B5938CB3}" type="pres">
      <dgm:prSet presAssocID="{9A6D44C5-2269-46E4-A1C3-1C69AD3BDD2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A99AC8B-059D-4782-98D4-AA1C5ED92982}" type="pres">
      <dgm:prSet presAssocID="{750A38C3-ABAC-484B-A550-57379FB8D35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0F6B2-F416-4686-8E1F-D49C8DC31696}" srcId="{DED4B537-A234-439C-A406-F1A60FCCE196}" destId="{4D312CB2-B12F-419D-A978-BB79911AB122}" srcOrd="0" destOrd="0" parTransId="{B3D3F2D4-59D8-4BAC-8148-1C24D146F9D6}" sibTransId="{9A6D44C5-2269-46E4-A1C3-1C69AD3BDD2E}"/>
    <dgm:cxn modelId="{E66908A1-E6DD-4E08-9C39-2AAA9EB33894}" type="presOf" srcId="{9A6D44C5-2269-46E4-A1C3-1C69AD3BDD2E}" destId="{813CBD1B-6ABE-4706-8CDB-57A9B5938CB3}" srcOrd="1" destOrd="0" presId="urn:microsoft.com/office/officeart/2005/8/layout/process2"/>
    <dgm:cxn modelId="{C04CBFD3-9939-4513-9B2B-05A52CF20320}" srcId="{DED4B537-A234-439C-A406-F1A60FCCE196}" destId="{750A38C3-ABAC-484B-A550-57379FB8D354}" srcOrd="1" destOrd="0" parTransId="{B021B36B-6A58-4878-9D3E-D613AE1224DD}" sibTransId="{EC09EF0F-C708-4C75-9BB0-CFBAD3A45C09}"/>
    <dgm:cxn modelId="{1A31C00F-02C3-4963-A3F2-169E6133CA8D}" type="presOf" srcId="{DED4B537-A234-439C-A406-F1A60FCCE196}" destId="{D9CEAA7F-6CB6-4345-B10B-C6FD26D39541}" srcOrd="0" destOrd="0" presId="urn:microsoft.com/office/officeart/2005/8/layout/process2"/>
    <dgm:cxn modelId="{6FCD5FAD-4038-4BEF-8702-3BBB864B9187}" type="presOf" srcId="{4D312CB2-B12F-419D-A978-BB79911AB122}" destId="{E5E63B2E-936D-4772-82B0-8E2CA41D9C7F}" srcOrd="0" destOrd="0" presId="urn:microsoft.com/office/officeart/2005/8/layout/process2"/>
    <dgm:cxn modelId="{F6F45B4E-44F8-4F0A-AA75-CA47548BB6C5}" type="presOf" srcId="{9A6D44C5-2269-46E4-A1C3-1C69AD3BDD2E}" destId="{51C1EC56-C95B-4A8C-A6F7-EC16EC55DF46}" srcOrd="0" destOrd="0" presId="urn:microsoft.com/office/officeart/2005/8/layout/process2"/>
    <dgm:cxn modelId="{25F84242-88C9-45C6-BAE1-EA9AF1CD677E}" type="presOf" srcId="{750A38C3-ABAC-484B-A550-57379FB8D354}" destId="{DA99AC8B-059D-4782-98D4-AA1C5ED92982}" srcOrd="0" destOrd="0" presId="urn:microsoft.com/office/officeart/2005/8/layout/process2"/>
    <dgm:cxn modelId="{9FC6653F-7D46-495D-9720-F9ECF992FD06}" type="presParOf" srcId="{D9CEAA7F-6CB6-4345-B10B-C6FD26D39541}" destId="{E5E63B2E-936D-4772-82B0-8E2CA41D9C7F}" srcOrd="0" destOrd="0" presId="urn:microsoft.com/office/officeart/2005/8/layout/process2"/>
    <dgm:cxn modelId="{22B86D7C-CDDF-49BC-8D2D-0704C46E9CE8}" type="presParOf" srcId="{D9CEAA7F-6CB6-4345-B10B-C6FD26D39541}" destId="{51C1EC56-C95B-4A8C-A6F7-EC16EC55DF46}" srcOrd="1" destOrd="0" presId="urn:microsoft.com/office/officeart/2005/8/layout/process2"/>
    <dgm:cxn modelId="{20938623-DE77-49F5-BDF2-9C69E235E718}" type="presParOf" srcId="{51C1EC56-C95B-4A8C-A6F7-EC16EC55DF46}" destId="{813CBD1B-6ABE-4706-8CDB-57A9B5938CB3}" srcOrd="0" destOrd="0" presId="urn:microsoft.com/office/officeart/2005/8/layout/process2"/>
    <dgm:cxn modelId="{F0D407D9-0DE7-4530-A416-04DC31C3FB94}" type="presParOf" srcId="{D9CEAA7F-6CB6-4345-B10B-C6FD26D39541}" destId="{DA99AC8B-059D-4782-98D4-AA1C5ED92982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C682B-646E-47F8-B98E-E4EA87A9D7A7}">
      <dsp:nvSpPr>
        <dsp:cNvPr id="0" name=""/>
        <dsp:cNvSpPr/>
      </dsp:nvSpPr>
      <dsp:spPr>
        <a:xfrm>
          <a:off x="0" y="7"/>
          <a:ext cx="3852737" cy="888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>
              <a:solidFill>
                <a:srgbClr val="002060"/>
              </a:solidFill>
            </a:rPr>
            <a:t>Производитель</a:t>
          </a:r>
          <a:endParaRPr lang="ru-RU" sz="3800" b="1" i="1" kern="1200" dirty="0">
            <a:solidFill>
              <a:srgbClr val="002060"/>
            </a:solidFill>
          </a:endParaRPr>
        </a:p>
      </dsp:txBody>
      <dsp:txXfrm>
        <a:off x="0" y="7"/>
        <a:ext cx="3852737" cy="888783"/>
      </dsp:txXfrm>
    </dsp:sp>
    <dsp:sp modelId="{94C69BD8-5CFA-488F-A08F-3E7C8587AFE3}">
      <dsp:nvSpPr>
        <dsp:cNvPr id="0" name=""/>
        <dsp:cNvSpPr/>
      </dsp:nvSpPr>
      <dsp:spPr>
        <a:xfrm rot="5137418">
          <a:off x="1523735" y="1098619"/>
          <a:ext cx="805265" cy="6540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137418">
        <a:off x="1523735" y="1098619"/>
        <a:ext cx="805265" cy="654031"/>
      </dsp:txXfrm>
    </dsp:sp>
    <dsp:sp modelId="{3D38BA77-4DC7-4383-8B78-4AFDE6EABD63}">
      <dsp:nvSpPr>
        <dsp:cNvPr id="0" name=""/>
        <dsp:cNvSpPr/>
      </dsp:nvSpPr>
      <dsp:spPr>
        <a:xfrm>
          <a:off x="0" y="1962478"/>
          <a:ext cx="3852737" cy="21404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0" y="1962478"/>
        <a:ext cx="3852737" cy="21404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E63B2E-936D-4772-82B0-8E2CA41D9C7F}">
      <dsp:nvSpPr>
        <dsp:cNvPr id="0" name=""/>
        <dsp:cNvSpPr/>
      </dsp:nvSpPr>
      <dsp:spPr>
        <a:xfrm>
          <a:off x="171821" y="1211"/>
          <a:ext cx="3692997" cy="9525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rgbClr val="002060"/>
              </a:solidFill>
            </a:rPr>
            <a:t>Потребитель</a:t>
          </a:r>
          <a:endParaRPr lang="ru-RU" sz="4100" b="1" i="1" kern="1200" dirty="0">
            <a:solidFill>
              <a:srgbClr val="002060"/>
            </a:solidFill>
          </a:endParaRPr>
        </a:p>
      </dsp:txBody>
      <dsp:txXfrm>
        <a:off x="171821" y="1211"/>
        <a:ext cx="3692997" cy="952526"/>
      </dsp:txXfrm>
    </dsp:sp>
    <dsp:sp modelId="{51C1EC56-C95B-4A8C-A6F7-EC16EC55DF46}">
      <dsp:nvSpPr>
        <dsp:cNvPr id="0" name=""/>
        <dsp:cNvSpPr/>
      </dsp:nvSpPr>
      <dsp:spPr>
        <a:xfrm rot="5400000">
          <a:off x="1633632" y="1147422"/>
          <a:ext cx="769374" cy="638463"/>
        </a:xfrm>
        <a:prstGeom prst="rightArrow">
          <a:avLst>
            <a:gd name="adj1" fmla="val 60000"/>
            <a:gd name="adj2" fmla="val 50000"/>
          </a:avLst>
        </a:prstGeom>
        <a:solidFill>
          <a:srgbClr val="FFD72D"/>
        </a:solidFill>
        <a:ln>
          <a:solidFill>
            <a:srgbClr val="FFD72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5400000">
        <a:off x="1633632" y="1147422"/>
        <a:ext cx="769374" cy="638463"/>
      </dsp:txXfrm>
    </dsp:sp>
    <dsp:sp modelId="{DA99AC8B-059D-4782-98D4-AA1C5ED92982}">
      <dsp:nvSpPr>
        <dsp:cNvPr id="0" name=""/>
        <dsp:cNvSpPr/>
      </dsp:nvSpPr>
      <dsp:spPr>
        <a:xfrm>
          <a:off x="171821" y="1979570"/>
          <a:ext cx="3692997" cy="20516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solidFill>
              <a:srgbClr val="FFC000"/>
            </a:solidFill>
            <a:latin typeface="Georgia" pitchFamily="18" charset="0"/>
          </a:endParaRPr>
        </a:p>
      </dsp:txBody>
      <dsp:txXfrm>
        <a:off x="171821" y="1979570"/>
        <a:ext cx="3692997" cy="2051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5" Type="http://schemas.microsoft.com/office/2006/relationships/legacyDiagramText" Target="legacyDiagramText11.bin"/><Relationship Id="rId4" Type="http://schemas.microsoft.com/office/2006/relationships/legacyDiagramText" Target="legacyDiagramText10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6482-11E3-4FED-8504-AF5AA616DD33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9845C-EBA4-4698-AAC6-0CA22A7D57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AE10E-D0DC-41B2-A188-26980EF30385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Бизнес\Аналитик\Anal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588"/>
            <a:ext cx="914717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4464496" cy="7200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Бизнес\Аналитик\Analisis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E9C1E3-6AC4-4E43-9AF9-EAE7DC3A552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5F9C54-6F03-4D2D-8A2A-4DCF060CE9B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9BDF52-A0FA-4C54-97F2-4150EDE24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5F9C54-6F03-4D2D-8A2A-4DCF060CE9B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9BDF52-A0FA-4C54-97F2-4150EDE24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Бизнес\Аналитик\AnalisisSla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  <p:sldLayoutId id="2147483723" r:id="rId4"/>
    <p:sldLayoutId id="2147483724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836712"/>
            <a:ext cx="5760640" cy="648071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Глава </a:t>
            </a:r>
            <a:r>
              <a:rPr lang="en-US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endParaRPr lang="ru-RU" sz="8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204864"/>
            <a:ext cx="9036496" cy="175260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и экономика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00808"/>
            <a:ext cx="8352928" cy="3456384"/>
          </a:xfrm>
        </p:spPr>
        <p:txBody>
          <a:bodyPr>
            <a:normAutofit/>
          </a:bodyPr>
          <a:lstStyle/>
          <a:p>
            <a:pPr algn="l"/>
            <a:r>
              <a:rPr lang="ru-RU" sz="3200">
                <a:solidFill>
                  <a:srgbClr val="002060"/>
                </a:solidFill>
              </a:rPr>
              <a:t>Экономика как сфера деятельности людей представляет собой связанное с затратами ресурсов производство потребительских благ – всего того, что увеличивает благосостояние, удовлетворяя различные потребности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Направления (сферы) экономики:</a:t>
            </a:r>
          </a:p>
        </p:txBody>
      </p:sp>
      <p:graphicFrame>
        <p:nvGraphicFramePr>
          <p:cNvPr id="8197" name="Organization Chart 5"/>
          <p:cNvGraphicFramePr>
            <a:graphicFrameLocks/>
          </p:cNvGraphicFramePr>
          <p:nvPr>
            <p:ph type="dgm" idx="1"/>
          </p:nvPr>
        </p:nvGraphicFramePr>
        <p:xfrm>
          <a:off x="179512" y="1268760"/>
          <a:ext cx="8784976" cy="4411662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6237312"/>
            <a:ext cx="436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Иллюстрации в учебнике, стр. 130 - 131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79296" cy="778098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Назовите сферы экономики: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8" descr="http://hlebchel.ru/uploads/posts/2013-12/1387212283_121082006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92488" cy="1991766"/>
          </a:xfrm>
          <a:prstGeom prst="rect">
            <a:avLst/>
          </a:prstGeom>
          <a:noFill/>
        </p:spPr>
      </p:pic>
      <p:pic>
        <p:nvPicPr>
          <p:cNvPr id="5" name="Picture 2" descr="http://novorogdenniy.ru/img/blog/1327677523.jpg"/>
          <p:cNvPicPr>
            <a:picLocks noChangeAspect="1" noChangeArrowheads="1"/>
          </p:cNvPicPr>
          <p:nvPr/>
        </p:nvPicPr>
        <p:blipFill>
          <a:blip r:embed="rId3" cstate="print"/>
          <a:srcRect b="20588"/>
          <a:stretch>
            <a:fillRect/>
          </a:stretch>
        </p:blipFill>
        <p:spPr bwMode="auto">
          <a:xfrm>
            <a:off x="5292080" y="1268760"/>
            <a:ext cx="3672408" cy="194421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57158" y="2786058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5643570" y="2786058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1" name="Picture 2" descr="http://www.sfga.ru/i/bak/serv/image011.jpg"/>
          <p:cNvPicPr>
            <a:picLocks noChangeAspect="1" noChangeArrowheads="1"/>
          </p:cNvPicPr>
          <p:nvPr/>
        </p:nvPicPr>
        <p:blipFill>
          <a:blip r:embed="rId4" cstate="print"/>
          <a:srcRect l="5498" t="4887" r="4700" b="14475"/>
          <a:stretch>
            <a:fillRect/>
          </a:stretch>
        </p:blipFill>
        <p:spPr bwMode="auto">
          <a:xfrm>
            <a:off x="5220072" y="3789040"/>
            <a:ext cx="3777147" cy="2592288"/>
          </a:xfrm>
          <a:prstGeom prst="rect">
            <a:avLst/>
          </a:prstGeom>
          <a:noFill/>
        </p:spPr>
      </p:pic>
      <p:pic>
        <p:nvPicPr>
          <p:cNvPr id="12" name="Picture 10" descr="https://encrypted-tbn0.gstatic.com/images?q=tbn:ANd9GcStxMFrMbqSLNf1EoeKDO0EgVFh8yFeiCbzeZP-RsTs5rAxhEBH"/>
          <p:cNvPicPr>
            <a:picLocks noChangeAspect="1" noChangeArrowheads="1"/>
          </p:cNvPicPr>
          <p:nvPr/>
        </p:nvPicPr>
        <p:blipFill>
          <a:blip r:embed="rId5" cstate="print"/>
          <a:srcRect b="11557"/>
          <a:stretch>
            <a:fillRect/>
          </a:stretch>
        </p:blipFill>
        <p:spPr bwMode="auto">
          <a:xfrm>
            <a:off x="179512" y="3789040"/>
            <a:ext cx="4392488" cy="252028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67544" y="5949280"/>
            <a:ext cx="642942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5436096" y="5949280"/>
            <a:ext cx="642942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3212976"/>
            <a:ext cx="231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Распределение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3212976"/>
            <a:ext cx="205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Потребление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6309320"/>
            <a:ext cx="227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Производство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6396335"/>
            <a:ext cx="130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Обмен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9036496" cy="1296974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из проявлений экономики мы наблюдаем в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следующих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текстах?</a:t>
            </a:r>
            <a:endParaRPr lang="fr-CA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смайлик с вопро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478" y="4941168"/>
            <a:ext cx="1787521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/>
              <a:t>Определи сферу экономики: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Мы делили апельсин,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Много нас, а он один.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Эта долька – для ежа,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Эта долька – для стрижа,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Эта долька – для утят,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Эта долька – для котят,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Эта долька – для бобра,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А для волка – кожура.</a:t>
            </a:r>
          </a:p>
        </p:txBody>
      </p:sp>
      <p:pic>
        <p:nvPicPr>
          <p:cNvPr id="33796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673100" cy="86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Определи сферу экономики: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Робин Бобин </a:t>
            </a:r>
            <a:r>
              <a:rPr lang="ru-RU" b="1" dirty="0" err="1">
                <a:solidFill>
                  <a:srgbClr val="002060"/>
                </a:solidFill>
              </a:rPr>
              <a:t>Барабек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Скушал 40 человек,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И корову, и быка,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И кривого мясника,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И телегу, и дугу,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И метлу, и кочергу,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Скушал церковь, скушал дом,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И кузницу с </a:t>
            </a:r>
            <a:r>
              <a:rPr lang="ru-RU" b="1" dirty="0" smtClean="0">
                <a:solidFill>
                  <a:srgbClr val="002060"/>
                </a:solidFill>
              </a:rPr>
              <a:t>кузнецом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4820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0250" cy="9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Определи сферу экономики: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4968552"/>
          </a:xfrm>
        </p:spPr>
        <p:txBody>
          <a:bodyPr/>
          <a:lstStyle/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 Посадил </a:t>
            </a:r>
            <a:r>
              <a:rPr lang="ru-RU" sz="2100" b="1" dirty="0" smtClean="0">
                <a:solidFill>
                  <a:srgbClr val="002060"/>
                </a:solidFill>
              </a:rPr>
              <a:t>дед репку. Выросла репка большая –пребольшая. Пошёл дед репку рвать: тянет – потянет, вытянуть не может!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 Позвал </a:t>
            </a:r>
            <a:r>
              <a:rPr lang="ru-RU" sz="2100" b="1" dirty="0" smtClean="0">
                <a:solidFill>
                  <a:srgbClr val="002060"/>
                </a:solidFill>
              </a:rPr>
              <a:t>дед бабку: бабка за дедку, дедка за репку- тянут -потянут, вытянуть не могут!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 Позвала </a:t>
            </a:r>
            <a:r>
              <a:rPr lang="ru-RU" sz="2100" b="1" dirty="0" smtClean="0">
                <a:solidFill>
                  <a:srgbClr val="002060"/>
                </a:solidFill>
              </a:rPr>
              <a:t>бабка внучку: внучка за бабку, бабка за дедку, дедка за репку – тянут – потянут, вытянуть не могут!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 Позвала </a:t>
            </a:r>
            <a:r>
              <a:rPr lang="ru-RU" sz="2100" b="1" dirty="0" smtClean="0">
                <a:solidFill>
                  <a:srgbClr val="002060"/>
                </a:solidFill>
              </a:rPr>
              <a:t>внучка Жучку. Жучка за внучку, внучка за бабку, бабка за дедку, дедка за репку – тянут – потянут, вытянуть не могут!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 Позвала </a:t>
            </a:r>
            <a:r>
              <a:rPr lang="ru-RU" sz="2100" b="1" dirty="0" smtClean="0">
                <a:solidFill>
                  <a:srgbClr val="002060"/>
                </a:solidFill>
              </a:rPr>
              <a:t>жучка кошка: кошка за Жучку, Жучка за внучку, внучка за бабку, бабка за дедку, дедка за репку – тянут – потянут, вытянуть не могут!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 Позвала </a:t>
            </a:r>
            <a:r>
              <a:rPr lang="ru-RU" sz="2100" b="1" dirty="0" smtClean="0">
                <a:solidFill>
                  <a:srgbClr val="002060"/>
                </a:solidFill>
              </a:rPr>
              <a:t>кошку мышку: мышка за кошку, кошка за Жучку, Жучка за внучку, внучка за бабку, бабка за дедку, дедка за репку – тянут – потянут, вытянули репку!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3584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1008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Определи сферу экономики: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Сидит белка на тележке,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Продает орешки: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Лисичке-сестричке,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Воробью, синичке,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Мишке толстопятому,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Заиньке усатому,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Кому в платок,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Кому в </a:t>
            </a:r>
            <a:r>
              <a:rPr lang="ru-RU" b="1" dirty="0" err="1">
                <a:solidFill>
                  <a:srgbClr val="002060"/>
                </a:solidFill>
              </a:rPr>
              <a:t>зобок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Кому в лапочку.</a:t>
            </a:r>
          </a:p>
        </p:txBody>
      </p:sp>
      <p:pic>
        <p:nvPicPr>
          <p:cNvPr id="36868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763212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484784"/>
            <a:ext cx="7164288" cy="19442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Зачем нужна экономика?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0769"/>
            <a:ext cx="8893175" cy="108012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продукт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изделие, товар, услуга,</a:t>
            </a:r>
          </a:p>
          <a:p>
            <a:pPr algn="ctr">
              <a:buFontTx/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удовлетворяющая ту или иную потребность человека.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068960"/>
            <a:ext cx="24117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Услуги</a:t>
            </a:r>
          </a:p>
          <a:p>
            <a:pPr algn="ctr">
              <a:spcBef>
                <a:spcPct val="5000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полезные удобства,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предоставляемые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кому-либо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67944" y="3068960"/>
            <a:ext cx="230425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Товары</a:t>
            </a:r>
          </a:p>
          <a:p>
            <a:pPr algn="ctr">
              <a:spcBef>
                <a:spcPct val="5000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продукты труда,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произведенные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для продажи</a:t>
            </a:r>
          </a:p>
        </p:txBody>
      </p:sp>
      <p:pic>
        <p:nvPicPr>
          <p:cNvPr id="26" name="Picture 6" descr="C:\Documents and Settings\comp4\Рабочий стол\clipart в класс\Профессия\00001 (39)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140811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C:\Documents and Settings\comp4\Рабочий стол\clipart в класс\Профессия\00001 (44)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0928"/>
            <a:ext cx="2303462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Главной целью экономической деятельности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является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удовлетворение потребностей.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4176464" cy="489654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чем ты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узнаешь:</a:t>
            </a:r>
            <a:b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</a:t>
            </a: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экономика служит людям</a:t>
            </a:r>
            <a:b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Все </a:t>
            </a: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 выгодно производить</a:t>
            </a:r>
            <a:b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Что </a:t>
            </a: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бизнес</a:t>
            </a:r>
            <a:b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Как </a:t>
            </a: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меняли свой облик деньги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1628800"/>
            <a:ext cx="4906888" cy="432048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какие вопросы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ответишь: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люди занимаются бизнесом?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торговлю считают источником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богатства страны?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функции в экономике выполняют деньги?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765175"/>
          </a:xfrm>
        </p:spPr>
        <p:txBody>
          <a:bodyPr/>
          <a:lstStyle/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хозяйства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1520" y="1700808"/>
            <a:ext cx="3826768" cy="36004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Натуральное</a:t>
            </a:r>
            <a:endParaRPr lang="ru-RU" sz="4000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6016" y="1700808"/>
            <a:ext cx="4038600" cy="432048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Товарное</a:t>
            </a:r>
            <a:endParaRPr lang="ru-RU" sz="4000" b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1"/>
            <a:ext cx="151281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2088232" cy="204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 t="27403"/>
          <a:stretch>
            <a:fillRect/>
          </a:stretch>
        </p:blipFill>
        <p:spPr bwMode="auto">
          <a:xfrm>
            <a:off x="4067944" y="2420888"/>
            <a:ext cx="2016224" cy="209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20888"/>
            <a:ext cx="243824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25144"/>
            <a:ext cx="2448272" cy="168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3816424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способ организации жизни людей, при котором всё необходимое для жизнедеятельности производится ими самими и только для собственного потребления. </a:t>
            </a:r>
            <a:r>
              <a:rPr lang="fr-C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useum.fondpotanin.ru/upload/iblock/c59/plug%20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383" y="1628800"/>
            <a:ext cx="5568618" cy="41764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5736" y="332656"/>
            <a:ext cx="5008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Натуральное хозяйство-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conslondra.esteri.it/NR/rdonlyres/1FFFD26E-9121-495D-A78B-0E0F3247617F/54597/PuntodiDomanda300x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632" y="4869160"/>
            <a:ext cx="2896368" cy="1988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22256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твоя семья использует выращенные на даче продукты, можно ли утверждать, что у вас – натуральное хозяйство?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284984"/>
            <a:ext cx="8856984" cy="219310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Путешествие в прошлое»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учебник, стр. 132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недостатки натурального хозяйства?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ternetgeo.info/image12/1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835" y="1628800"/>
            <a:ext cx="5398165" cy="43924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4248472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способ организации экономической жизни общества, при котором люди, специализируясь в определённых видах деятельности, производят товары и оказывают услуги  для обмена друг с другом.</a:t>
            </a:r>
            <a:r>
              <a:rPr lang="fr-C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32656"/>
            <a:ext cx="4862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Товарное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хозяйство -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29618" cy="1296974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Приведите примеры специализации людей в определённых видах деятельности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Цены на зерно растут в ходе товарных интервен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3739"/>
            <a:ext cx="5652120" cy="3344262"/>
          </a:xfrm>
          <a:prstGeom prst="rect">
            <a:avLst/>
          </a:prstGeom>
          <a:noFill/>
        </p:spPr>
      </p:pic>
      <p:pic>
        <p:nvPicPr>
          <p:cNvPr id="37894" name="Picture 6" descr="За первое полугодие 2012 года «Сладковское хозяйство»  выловило 401 тонну рыбы, в планах – до конца года довести данный показатель до тысячи тонн || Фото Елены Данильч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25225"/>
            <a:ext cx="5004048" cy="333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atriot-dnipro.ru/files/2011/03/19/prava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71120"/>
            <a:ext cx="3168352" cy="30868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266" name="Picture 2" descr="http://www.hsn.ru/assets/images/all_head/IMG_0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861048"/>
            <a:ext cx="4534861" cy="29969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285860"/>
            <a:ext cx="8401080" cy="55721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Прозводитель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88840"/>
            <a:ext cx="3528392" cy="2016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кто участвует в создании товаров или указании услуг.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2000240"/>
            <a:ext cx="4464496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кто использует товары и услуги для удовлетворения своих потребностей.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285860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pPr algn="ctr"/>
            <a:r>
              <a:rPr lang="ru-RU" dirty="0"/>
              <a:t>Участники экономики:</a:t>
            </a:r>
          </a:p>
        </p:txBody>
      </p:sp>
      <p:pic>
        <p:nvPicPr>
          <p:cNvPr id="14" name="Picture 18" descr="ag0002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331640" cy="105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571504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заинтересован организовать свою деятельность таким образом, чтобы получить планируемый результат при наименьших затратах всех средств, необходимых для производства товаров и оказания услуг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свою очередь стремится извлечь как можно большую пользу от потребления товаров и услуг,  при этом удовлетворить свои потребности с наименьшими затратами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Цели участников экономики</a:t>
            </a:r>
            <a:endParaRPr kumimoji="0" lang="ru-RU" sz="40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484784"/>
          <a:ext cx="42484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788024" y="1484784"/>
          <a:ext cx="40366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65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участников </a:t>
            </a:r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экономики</a:t>
            </a:r>
            <a:endParaRPr lang="ru-RU" sz="40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3933056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Получение прибыли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016" y="3645024"/>
            <a:ext cx="419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Удовлетворение своих потребностей с наименьшими затратами.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/>
          <a:lstStyle/>
          <a:p>
            <a:pPr algn="ctr"/>
            <a:r>
              <a:rPr lang="ru-RU" dirty="0"/>
              <a:t>Словарь: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8880"/>
            <a:ext cx="9144000" cy="324036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dirty="0">
                <a:solidFill>
                  <a:srgbClr val="002060"/>
                </a:solidFill>
              </a:rPr>
              <a:t>Прибыль – превышение доходов от продажи товаров или услуг над затратами.</a:t>
            </a:r>
          </a:p>
          <a:p>
            <a:pPr algn="ctr">
              <a:buFont typeface="Wingdings" pitchFamily="2" charset="2"/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1748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979613" cy="157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379191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ли один человек быть одновременно и производителем, и потребителем, т.е. выполнять обе роли?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Назовите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что общего между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производителем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потребителем.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чём различия?</a:t>
            </a:r>
          </a:p>
          <a:p>
            <a:endParaRPr lang="ru-RU" dirty="0"/>
          </a:p>
        </p:txBody>
      </p:sp>
      <p:pic>
        <p:nvPicPr>
          <p:cNvPr id="9218" name="Picture 2" descr="http://www.fit-4-all.gr/images/stories/erotimatologio-evexias-herba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8254" y="4509120"/>
            <a:ext cx="221574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ее основные участники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011618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8640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Заполните таблицу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262926"/>
          <a:ext cx="9144000" cy="559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3"/>
                <a:gridCol w="2880320"/>
                <a:gridCol w="2843807"/>
              </a:tblGrid>
              <a:tr h="10244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Вопросы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Натуральное хозяйство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Товарное хозяйство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44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Кто производит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10244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Кто потребляет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107582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Как производят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144602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Какова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производительность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труда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011618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2664296"/>
                <a:gridCol w="3707904"/>
              </a:tblGrid>
              <a:tr h="96276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Вопросы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Натуральное хозяйство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Товарное хозяйство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482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Кто производит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Производители – члены семьи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применением наёмной рабочей силы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65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Кто потребляет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для самих себя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Для массового потребления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161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Как производят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Традиционными методами</a:t>
                      </a: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техники для увеличения</a:t>
                      </a: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количества продукции и получения прибыли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813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Какова </a:t>
                      </a: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</a:rPr>
                        <a:t>производитель-ность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труда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Обычно </a:t>
                      </a:r>
                    </a:p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высокая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Стремление к повышению производительности труда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Параграф 12 (читать, отвечать на вопросы после параграфа)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Термины знать наизусть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Задание в Рабочей тетради стр. 53-56 - № 4, 5, 7, 9 </a:t>
            </a:r>
            <a:r>
              <a:rPr lang="ru-RU" b="1" dirty="0" smtClean="0">
                <a:solidFill>
                  <a:srgbClr val="002060"/>
                </a:solidFill>
              </a:rPr>
              <a:t>(по желанию)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Задание № 3 в разделе «В классе и дома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smtClean="0">
                <a:solidFill>
                  <a:srgbClr val="002060"/>
                </a:solidFill>
              </a:rPr>
              <a:t>(обязательно).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Подготовиться  к выполнению задания № 2 (альбомный лист, цветные карандаши, вырезки из газет, картинки и т.п.)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Экономика – это умение пользоваться жизнью наилучшим образом.</a:t>
            </a:r>
            <a:b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                         Д.Б. Шоу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716016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6120680" cy="4525963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экономика</a:t>
            </a:r>
          </a:p>
          <a:p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нужна экономика</a:t>
            </a:r>
          </a:p>
          <a:p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участники экономики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seodetyah.com/editorfiles/igra-monopoliy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4283968" cy="26731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eaLnBrk="1" hangingPunct="1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Что такое экономика?</a:t>
            </a:r>
            <a:endParaRPr lang="fr-CA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22865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Эконо́мика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 переводе с древнегреческого:  «дом» и  «правило», «закон»,  буквально - «правила ведения хозяйства»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/>
              <a:t> </a:t>
            </a:r>
            <a:endParaRPr lang="fr-CA" sz="2800" b="1" dirty="0" smtClean="0">
              <a:solidFill>
                <a:srgbClr val="9967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Найдите, как в словаре объясняется  значение слова «экономика».            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Понятие экономики</a:t>
            </a:r>
          </a:p>
        </p:txBody>
      </p:sp>
      <p:graphicFrame>
        <p:nvGraphicFramePr>
          <p:cNvPr id="32771" name="Organization Chart 3"/>
          <p:cNvGraphicFramePr>
            <a:graphicFrameLocks/>
          </p:cNvGraphicFramePr>
          <p:nvPr>
            <p:ph type="dgm" idx="1"/>
          </p:nvPr>
        </p:nvGraphicFramePr>
        <p:xfrm>
          <a:off x="457200" y="1719263"/>
          <a:ext cx="8229600" cy="4411662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pic>
        <p:nvPicPr>
          <p:cNvPr id="32778" name="Picture 10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913" cy="105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543800" cy="936104"/>
          </a:xfrm>
        </p:spPr>
        <p:txBody>
          <a:bodyPr/>
          <a:lstStyle/>
          <a:p>
            <a:pPr algn="ctr"/>
            <a:r>
              <a:rPr lang="ru-RU" dirty="0"/>
              <a:t>Понятие экономики</a:t>
            </a:r>
          </a:p>
        </p:txBody>
      </p:sp>
      <p:graphicFrame>
        <p:nvGraphicFramePr>
          <p:cNvPr id="3077" name="Organization Chart 5"/>
          <p:cNvGraphicFramePr>
            <a:graphicFrameLocks/>
          </p:cNvGraphicFramePr>
          <p:nvPr>
            <p:ph type="dgm" idx="1"/>
          </p:nvPr>
        </p:nvGraphicFramePr>
        <p:xfrm>
          <a:off x="251520" y="1556792"/>
          <a:ext cx="8568952" cy="3744416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pic>
        <p:nvPicPr>
          <p:cNvPr id="3086" name="Picture 1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63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3031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  определения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Экономика – это умения …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Экономика – это знания о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смайлик с вопро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348880"/>
            <a:ext cx="2238375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Тема407</Template>
  <TotalTime>141</TotalTime>
  <Words>846</Words>
  <Application>Microsoft Office PowerPoint</Application>
  <PresentationFormat>Экран (4:3)</PresentationFormat>
  <Paragraphs>160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Тема407</vt:lpstr>
      <vt:lpstr>Глава III</vt:lpstr>
      <vt:lpstr>О чем ты узнаешь:  - Как экономика служит людям - Все ли выгодно производить - Что такое бизнес - Как меняли свой облик деньги</vt:lpstr>
      <vt:lpstr>Экономика  и ее основные участники</vt:lpstr>
      <vt:lpstr>Экономика – это умение пользоваться жизнью наилучшим образом.                             Д.Б. Шоу</vt:lpstr>
      <vt:lpstr>План:</vt:lpstr>
      <vt:lpstr>Что такое экономика?</vt:lpstr>
      <vt:lpstr>Понятие экономики</vt:lpstr>
      <vt:lpstr>Понятие экономики</vt:lpstr>
      <vt:lpstr>Слайд 9</vt:lpstr>
      <vt:lpstr>Экономика как сфера деятельности людей представляет собой связанное с затратами ресурсов производство потребительских благ – всего того, что увеличивает благосостояние, удовлетворяя различные потребности людей.</vt:lpstr>
      <vt:lpstr>Направления (сферы) экономики:</vt:lpstr>
      <vt:lpstr>Назовите сферы экономики:</vt:lpstr>
      <vt:lpstr>Какое из проявлений экономики мы наблюдаем в следующих  текстах?</vt:lpstr>
      <vt:lpstr>Определи сферу экономики:</vt:lpstr>
      <vt:lpstr>Определи сферу экономики:</vt:lpstr>
      <vt:lpstr>Определи сферу экономики:</vt:lpstr>
      <vt:lpstr>Определи сферу экономики:</vt:lpstr>
      <vt:lpstr>Зачем нужна экономика?</vt:lpstr>
      <vt:lpstr>Главной целью экономической деятельности    является удовлетворение потребностей. </vt:lpstr>
      <vt:lpstr>Формы хозяйства</vt:lpstr>
      <vt:lpstr>  это способ организации жизни людей, при котором всё необходимое для жизнедеятельности производится ими самими и только для собственного потребления.  </vt:lpstr>
      <vt:lpstr>? Если твоя семья использует выращенные на даче продукты, можно ли утверждать, что у вас – натуральное хозяйство? </vt:lpstr>
      <vt:lpstr>    это способ организации экономической жизни общества, при котором люди, специализируясь в определённых видах деятельности, производят товары и оказывают услуги  для обмена друг с другом. </vt:lpstr>
      <vt:lpstr>Приведите примеры специализации людей в определённых видах деятельности</vt:lpstr>
      <vt:lpstr>Участники экономики:</vt:lpstr>
      <vt:lpstr>     </vt:lpstr>
      <vt:lpstr>Цели участников экономики</vt:lpstr>
      <vt:lpstr>Словарь:</vt:lpstr>
      <vt:lpstr>  </vt:lpstr>
      <vt:lpstr> </vt:lpstr>
      <vt:lpstr>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Василий</cp:lastModifiedBy>
  <cp:revision>16</cp:revision>
  <dcterms:created xsi:type="dcterms:W3CDTF">2014-01-13T09:20:27Z</dcterms:created>
  <dcterms:modified xsi:type="dcterms:W3CDTF">2014-01-13T23:47:03Z</dcterms:modified>
</cp:coreProperties>
</file>