
<file path=[Content_Types].xml><?xml version="1.0" encoding="utf-8"?>
<Types xmlns="http://schemas.openxmlformats.org/package/2006/content-types">
  <Default Extension="png" ContentType="image/png"/>
  <Default Extension="bin" ContentType="image/unknown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notesMasterIdLst>
    <p:notesMasterId r:id="rId5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306" r:id="rId41"/>
    <p:sldId id="295" r:id="rId42"/>
    <p:sldId id="296" r:id="rId43"/>
    <p:sldId id="297" r:id="rId44"/>
    <p:sldId id="298" r:id="rId45"/>
    <p:sldId id="299" r:id="rId46"/>
    <p:sldId id="301" r:id="rId47"/>
    <p:sldId id="302" r:id="rId48"/>
    <p:sldId id="303" r:id="rId49"/>
    <p:sldId id="304" r:id="rId50"/>
    <p:sldId id="305" r:id="rId51"/>
    <p:sldId id="300" r:id="rId52"/>
    <p:sldId id="307" r:id="rId53"/>
    <p:sldId id="308" r:id="rId54"/>
    <p:sldId id="309" r:id="rId55"/>
    <p:sldId id="310" r:id="rId56"/>
    <p:sldId id="311" r:id="rId57"/>
    <p:sldId id="312" r:id="rId5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422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34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66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8499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49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49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849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A3AE415-4B5F-4858-BEBE-0219F7DCFDA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78544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8C2D64-C882-4281-800F-E67A89539A85}" type="slidenum">
              <a:rPr lang="ru-RU"/>
              <a:pPr/>
              <a:t>10</a:t>
            </a:fld>
            <a:endParaRPr lang="ru-RU"/>
          </a:p>
        </p:txBody>
      </p:sp>
      <p:sp>
        <p:nvSpPr>
          <p:cNvPr id="921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10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43011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40 w 5740"/>
                <a:gd name="T1" fmla="*/ 4316 h 4316"/>
                <a:gd name="T2" fmla="*/ 0 w 5740"/>
                <a:gd name="T3" fmla="*/ 4316 h 4316"/>
                <a:gd name="T4" fmla="*/ 0 w 5740"/>
                <a:gd name="T5" fmla="*/ 0 h 4316"/>
                <a:gd name="T6" fmla="*/ 5740 w 5740"/>
                <a:gd name="T7" fmla="*/ 0 h 4316"/>
                <a:gd name="T8" fmla="*/ 5740 w 5740"/>
                <a:gd name="T9" fmla="*/ 4316 h 4316"/>
                <a:gd name="T10" fmla="*/ 5740 w 5740"/>
                <a:gd name="T11" fmla="*/ 4316 h 4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43012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43013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14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15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16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17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18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19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20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21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22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23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3024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43025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26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27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28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29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30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31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32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33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34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35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36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37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38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39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40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41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42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3043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43044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45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46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47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48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49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50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51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52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53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54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55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56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57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58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59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60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3061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43062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0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09 w 382"/>
                  <a:gd name="T19" fmla="*/ 96 h 96"/>
                  <a:gd name="T20" fmla="*/ 263 w 382"/>
                  <a:gd name="T21" fmla="*/ 90 h 96"/>
                  <a:gd name="T22" fmla="*/ 311 w 382"/>
                  <a:gd name="T23" fmla="*/ 84 h 96"/>
                  <a:gd name="T24" fmla="*/ 352 w 382"/>
                  <a:gd name="T25" fmla="*/ 66 h 96"/>
                  <a:gd name="T26" fmla="*/ 382 w 382"/>
                  <a:gd name="T27" fmla="*/ 42 h 96"/>
                  <a:gd name="T28" fmla="*/ 376 w 382"/>
                  <a:gd name="T29" fmla="*/ 42 h 96"/>
                  <a:gd name="T30" fmla="*/ 346 w 382"/>
                  <a:gd name="T31" fmla="*/ 66 h 96"/>
                  <a:gd name="T32" fmla="*/ 305 w 382"/>
                  <a:gd name="T33" fmla="*/ 78 h 96"/>
                  <a:gd name="T34" fmla="*/ 263 w 382"/>
                  <a:gd name="T35" fmla="*/ 90 h 96"/>
                  <a:gd name="T36" fmla="*/ 209 w 382"/>
                  <a:gd name="T37" fmla="*/ 96 h 96"/>
                  <a:gd name="T38" fmla="*/ 209 w 382"/>
                  <a:gd name="T39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63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64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65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66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67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19 w 185"/>
                  <a:gd name="T5" fmla="*/ 36 h 210"/>
                  <a:gd name="T6" fmla="*/ 155 w 185"/>
                  <a:gd name="T7" fmla="*/ 72 h 210"/>
                  <a:gd name="T8" fmla="*/ 161 w 185"/>
                  <a:gd name="T9" fmla="*/ 90 h 210"/>
                  <a:gd name="T10" fmla="*/ 167 w 185"/>
                  <a:gd name="T11" fmla="*/ 114 h 210"/>
                  <a:gd name="T12" fmla="*/ 161 w 185"/>
                  <a:gd name="T13" fmla="*/ 138 h 210"/>
                  <a:gd name="T14" fmla="*/ 149 w 185"/>
                  <a:gd name="T15" fmla="*/ 162 h 210"/>
                  <a:gd name="T16" fmla="*/ 119 w 185"/>
                  <a:gd name="T17" fmla="*/ 180 h 210"/>
                  <a:gd name="T18" fmla="*/ 90 w 185"/>
                  <a:gd name="T19" fmla="*/ 198 h 210"/>
                  <a:gd name="T20" fmla="*/ 96 w 185"/>
                  <a:gd name="T21" fmla="*/ 210 h 210"/>
                  <a:gd name="T22" fmla="*/ 131 w 185"/>
                  <a:gd name="T23" fmla="*/ 192 h 210"/>
                  <a:gd name="T24" fmla="*/ 161 w 185"/>
                  <a:gd name="T25" fmla="*/ 168 h 210"/>
                  <a:gd name="T26" fmla="*/ 179 w 185"/>
                  <a:gd name="T27" fmla="*/ 144 h 210"/>
                  <a:gd name="T28" fmla="*/ 185 w 185"/>
                  <a:gd name="T29" fmla="*/ 114 h 210"/>
                  <a:gd name="T30" fmla="*/ 179 w 185"/>
                  <a:gd name="T31" fmla="*/ 90 h 210"/>
                  <a:gd name="T32" fmla="*/ 173 w 185"/>
                  <a:gd name="T33" fmla="*/ 66 h 210"/>
                  <a:gd name="T34" fmla="*/ 155 w 185"/>
                  <a:gd name="T35" fmla="*/ 48 h 210"/>
                  <a:gd name="T36" fmla="*/ 13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68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43069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43070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3071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3072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3073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43074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43075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43076" name="Rectangle 68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3077" name="Rectangle 6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3078" name="Rectangle 7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A2F02B4-176D-43CF-A802-1DE7E0CC55E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6A83E9-3FB2-4074-B8E9-1F4D9DD42B8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9925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5C710B-CDDD-4901-B467-3C26B462D2D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05174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483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5CFB476-446B-4441-B3BD-503D57F2A23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2581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4202BA-4FC3-41AB-8662-91EA541E49E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3836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93DC7B-3086-4548-B2DF-26702F22E9A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690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667643-D4CA-4098-8CAD-EA3308104F5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8985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14A3AB-AA2D-4D1D-BFFF-AFE112BE214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9790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908B85-7346-42CB-8E3A-AF8A95F6718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4974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AE00D2-D546-4E66-8FF2-672E97638D2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5218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11286C-DF49-4AA8-AB3C-33A34CFB4E5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0724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B05104-1082-4652-914A-3098BBD7123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4248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>
              <a:gd name="T0" fmla="*/ 0 w 179"/>
              <a:gd name="T1" fmla="*/ 132 h 132"/>
              <a:gd name="T2" fmla="*/ 29 w 179"/>
              <a:gd name="T3" fmla="*/ 132 h 132"/>
              <a:gd name="T4" fmla="*/ 77 w 179"/>
              <a:gd name="T5" fmla="*/ 108 h 132"/>
              <a:gd name="T6" fmla="*/ 119 w 179"/>
              <a:gd name="T7" fmla="*/ 78 h 132"/>
              <a:gd name="T8" fmla="*/ 155 w 179"/>
              <a:gd name="T9" fmla="*/ 48 h 132"/>
              <a:gd name="T10" fmla="*/ 179 w 179"/>
              <a:gd name="T11" fmla="*/ 12 h 132"/>
              <a:gd name="T12" fmla="*/ 173 w 179"/>
              <a:gd name="T13" fmla="*/ 6 h 132"/>
              <a:gd name="T14" fmla="*/ 167 w 179"/>
              <a:gd name="T15" fmla="*/ 0 h 132"/>
              <a:gd name="T16" fmla="*/ 137 w 179"/>
              <a:gd name="T17" fmla="*/ 42 h 132"/>
              <a:gd name="T18" fmla="*/ 101 w 179"/>
              <a:gd name="T19" fmla="*/ 78 h 132"/>
              <a:gd name="T20" fmla="*/ 53 w 179"/>
              <a:gd name="T21" fmla="*/ 108 h 132"/>
              <a:gd name="T22" fmla="*/ 0 w 179"/>
              <a:gd name="T23" fmla="*/ 132 h 132"/>
              <a:gd name="T24" fmla="*/ 0 w 179"/>
              <a:gd name="T25" fmla="*/ 13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41987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41988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40 w 5740"/>
                <a:gd name="T1" fmla="*/ 4316 h 4316"/>
                <a:gd name="T2" fmla="*/ 0 w 5740"/>
                <a:gd name="T3" fmla="*/ 4316 h 4316"/>
                <a:gd name="T4" fmla="*/ 0 w 5740"/>
                <a:gd name="T5" fmla="*/ 0 h 4316"/>
                <a:gd name="T6" fmla="*/ 5740 w 5740"/>
                <a:gd name="T7" fmla="*/ 0 h 4316"/>
                <a:gd name="T8" fmla="*/ 5740 w 5740"/>
                <a:gd name="T9" fmla="*/ 4316 h 4316"/>
                <a:gd name="T10" fmla="*/ 5740 w 5740"/>
                <a:gd name="T11" fmla="*/ 4316 h 4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41989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41990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991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992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993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994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995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996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997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998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999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000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2001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42002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003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004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005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006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007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008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009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010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011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012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013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014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015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016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017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018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019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2020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42021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022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023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024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025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026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027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028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029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030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031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032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033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034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035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036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037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2038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42039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0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09 w 382"/>
                  <a:gd name="T19" fmla="*/ 96 h 96"/>
                  <a:gd name="T20" fmla="*/ 263 w 382"/>
                  <a:gd name="T21" fmla="*/ 90 h 96"/>
                  <a:gd name="T22" fmla="*/ 311 w 382"/>
                  <a:gd name="T23" fmla="*/ 84 h 96"/>
                  <a:gd name="T24" fmla="*/ 352 w 382"/>
                  <a:gd name="T25" fmla="*/ 66 h 96"/>
                  <a:gd name="T26" fmla="*/ 382 w 382"/>
                  <a:gd name="T27" fmla="*/ 42 h 96"/>
                  <a:gd name="T28" fmla="*/ 376 w 382"/>
                  <a:gd name="T29" fmla="*/ 42 h 96"/>
                  <a:gd name="T30" fmla="*/ 346 w 382"/>
                  <a:gd name="T31" fmla="*/ 66 h 96"/>
                  <a:gd name="T32" fmla="*/ 305 w 382"/>
                  <a:gd name="T33" fmla="*/ 78 h 96"/>
                  <a:gd name="T34" fmla="*/ 263 w 382"/>
                  <a:gd name="T35" fmla="*/ 90 h 96"/>
                  <a:gd name="T36" fmla="*/ 209 w 382"/>
                  <a:gd name="T37" fmla="*/ 96 h 96"/>
                  <a:gd name="T38" fmla="*/ 209 w 382"/>
                  <a:gd name="T39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040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041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042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043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044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19 w 185"/>
                  <a:gd name="T5" fmla="*/ 36 h 210"/>
                  <a:gd name="T6" fmla="*/ 155 w 185"/>
                  <a:gd name="T7" fmla="*/ 72 h 210"/>
                  <a:gd name="T8" fmla="*/ 161 w 185"/>
                  <a:gd name="T9" fmla="*/ 90 h 210"/>
                  <a:gd name="T10" fmla="*/ 167 w 185"/>
                  <a:gd name="T11" fmla="*/ 114 h 210"/>
                  <a:gd name="T12" fmla="*/ 161 w 185"/>
                  <a:gd name="T13" fmla="*/ 138 h 210"/>
                  <a:gd name="T14" fmla="*/ 149 w 185"/>
                  <a:gd name="T15" fmla="*/ 162 h 210"/>
                  <a:gd name="T16" fmla="*/ 119 w 185"/>
                  <a:gd name="T17" fmla="*/ 180 h 210"/>
                  <a:gd name="T18" fmla="*/ 90 w 185"/>
                  <a:gd name="T19" fmla="*/ 198 h 210"/>
                  <a:gd name="T20" fmla="*/ 96 w 185"/>
                  <a:gd name="T21" fmla="*/ 210 h 210"/>
                  <a:gd name="T22" fmla="*/ 131 w 185"/>
                  <a:gd name="T23" fmla="*/ 192 h 210"/>
                  <a:gd name="T24" fmla="*/ 161 w 185"/>
                  <a:gd name="T25" fmla="*/ 168 h 210"/>
                  <a:gd name="T26" fmla="*/ 179 w 185"/>
                  <a:gd name="T27" fmla="*/ 144 h 210"/>
                  <a:gd name="T28" fmla="*/ 185 w 185"/>
                  <a:gd name="T29" fmla="*/ 114 h 210"/>
                  <a:gd name="T30" fmla="*/ 179 w 185"/>
                  <a:gd name="T31" fmla="*/ 90 h 210"/>
                  <a:gd name="T32" fmla="*/ 173 w 185"/>
                  <a:gd name="T33" fmla="*/ 66 h 210"/>
                  <a:gd name="T34" fmla="*/ 155 w 185"/>
                  <a:gd name="T35" fmla="*/ 48 h 210"/>
                  <a:gd name="T36" fmla="*/ 13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045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42046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42047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2048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2049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2050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42051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2052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2053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42054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42055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D17FCC5E-9089-4911-9810-0BB9D93A1991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35.xml"/><Relationship Id="rId3" Type="http://schemas.openxmlformats.org/officeDocument/2006/relationships/hyperlink" Target="http://www.gazu.ru/znaki/?page=1" TargetMode="External"/><Relationship Id="rId7" Type="http://schemas.openxmlformats.org/officeDocument/2006/relationships/slide" Target="slide29.xml"/><Relationship Id="rId2" Type="http://schemas.openxmlformats.org/officeDocument/2006/relationships/hyperlink" Target="http://www.gazu.ru/znaki/?page=2006" TargetMode="External"/><Relationship Id="rId1" Type="http://schemas.openxmlformats.org/officeDocument/2006/relationships/slideLayout" Target="../slideLayouts/slideLayout7.xml"/><Relationship Id="rId6" Type="http://schemas.openxmlformats.org/officeDocument/2006/relationships/slide" Target="slide25.xml"/><Relationship Id="rId5" Type="http://schemas.openxmlformats.org/officeDocument/2006/relationships/slide" Target="slide14.xml"/><Relationship Id="rId10" Type="http://schemas.openxmlformats.org/officeDocument/2006/relationships/slide" Target="slide41.xml"/><Relationship Id="rId4" Type="http://schemas.openxmlformats.org/officeDocument/2006/relationships/slide" Target="slide11.xml"/><Relationship Id="rId9" Type="http://schemas.openxmlformats.org/officeDocument/2006/relationships/slide" Target="slide3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7" Type="http://schemas.openxmlformats.org/officeDocument/2006/relationships/slide" Target="slid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file:///C:\Documents%20and%20Settings\root\&#1052;&#1086;&#1080;%20&#1076;&#1086;&#1082;&#1091;&#1084;&#1077;&#1085;&#1090;&#1099;\&#1074;&#1092;&#1082;\&#1055;&#1044;&#1044;\&#1044;&#1086;&#1088;&#1086;&#1078;&#1085;&#1099;&#1077;%20&#1079;&#1085;&#1072;&#1082;&#1080;%20&#1055;&#1088;&#1077;&#1076;&#1091;&#1087;&#1088;&#1077;&#1078;&#1076;&#1072;&#1102;&#1097;&#1080;&#1077;%20&#1079;&#1085;&#1072;&#1082;&#1080;%20%20Vodish_Ru.files\1.31.3.gif" TargetMode="External"/><Relationship Id="rId5" Type="http://schemas.openxmlformats.org/officeDocument/2006/relationships/image" Target="../media/image43.png"/><Relationship Id="rId4" Type="http://schemas.openxmlformats.org/officeDocument/2006/relationships/image" Target="file:///C:\Documents%20and%20Settings\root\&#1052;&#1086;&#1080;%20&#1076;&#1086;&#1082;&#1091;&#1084;&#1077;&#1085;&#1090;&#1099;\&#1074;&#1092;&#1082;\&#1055;&#1044;&#1044;\&#1044;&#1086;&#1088;&#1086;&#1078;&#1085;&#1099;&#1077;%20&#1079;&#1085;&#1072;&#1082;&#1080;%20&#1055;&#1088;&#1077;&#1076;&#1091;&#1087;&#1088;&#1077;&#1078;&#1076;&#1072;&#1102;&#1097;&#1080;&#1077;%20&#1079;&#1085;&#1072;&#1082;&#1080;%20%20Vodish_Ru.files\1.31.2.gif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file:///C:\Documents%20and%20Settings\root\&#1056;&#1072;&#1073;&#1086;&#1095;&#1080;&#1081;%20&#1089;&#1090;&#1086;&#1083;\&#1087;&#1088;&#1080;&#1086;&#1088;&#1080;&#1090;&#1077;&#1090;.files\zn2_3_1.gif" TargetMode="External"/><Relationship Id="rId3" Type="http://schemas.openxmlformats.org/officeDocument/2006/relationships/image" Target="../media/image44.png"/><Relationship Id="rId7" Type="http://schemas.openxmlformats.org/officeDocument/2006/relationships/image" Target="../media/image46.png"/><Relationship Id="rId12" Type="http://schemas.openxmlformats.org/officeDocument/2006/relationships/image" Target="file:///C:\Documents%20and%20Settings\root\&#1056;&#1072;&#1073;&#1086;&#1095;&#1080;&#1081;%20&#1089;&#1090;&#1086;&#1083;\&#1087;&#1088;&#1080;&#1086;&#1088;&#1080;&#1090;&#1077;&#1090;.files\zn2_3_3.gif" TargetMode="External"/><Relationship Id="rId2" Type="http://schemas.openxmlformats.org/officeDocument/2006/relationships/slide" Target="slide44.xml"/><Relationship Id="rId1" Type="http://schemas.openxmlformats.org/officeDocument/2006/relationships/slideLayout" Target="../slideLayouts/slideLayout7.xml"/><Relationship Id="rId6" Type="http://schemas.openxmlformats.org/officeDocument/2006/relationships/image" Target="file:///C:\Documents%20and%20Settings\root\&#1056;&#1072;&#1073;&#1086;&#1095;&#1080;&#1081;%20&#1089;&#1090;&#1086;&#1083;\&#1087;&#1088;&#1080;&#1086;&#1088;&#1080;&#1090;&#1077;&#1090;.files\zn2_2.gif" TargetMode="External"/><Relationship Id="rId11" Type="http://schemas.openxmlformats.org/officeDocument/2006/relationships/image" Target="../media/image48.bin"/><Relationship Id="rId5" Type="http://schemas.openxmlformats.org/officeDocument/2006/relationships/image" Target="../media/image45.png"/><Relationship Id="rId10" Type="http://schemas.openxmlformats.org/officeDocument/2006/relationships/image" Target="file:///C:\Documents%20and%20Settings\root\&#1056;&#1072;&#1073;&#1086;&#1095;&#1080;&#1081;%20&#1089;&#1090;&#1086;&#1083;\&#1087;&#1088;&#1080;&#1086;&#1088;&#1080;&#1090;&#1077;&#1090;.files\zn2_3_2.gif" TargetMode="External"/><Relationship Id="rId4" Type="http://schemas.openxmlformats.org/officeDocument/2006/relationships/image" Target="file:///C:\Documents%20and%20Settings\root\&#1056;&#1072;&#1073;&#1086;&#1095;&#1080;&#1081;%20&#1089;&#1090;&#1086;&#1083;\&#1087;&#1088;&#1080;&#1086;&#1088;&#1080;&#1090;&#1077;&#1090;.files\zn2_1.gif" TargetMode="External"/><Relationship Id="rId9" Type="http://schemas.openxmlformats.org/officeDocument/2006/relationships/image" Target="../media/image47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file:///C:\Documents%20and%20Settings\root\&#1056;&#1072;&#1073;&#1086;&#1095;&#1080;&#1081;%20&#1089;&#1090;&#1086;&#1083;\&#1087;&#1088;&#1080;&#1086;&#1088;&#1080;&#1090;&#1077;&#1090;.files\zn2_5.gif" TargetMode="External"/><Relationship Id="rId3" Type="http://schemas.openxmlformats.org/officeDocument/2006/relationships/image" Target="../media/image49.png"/><Relationship Id="rId7" Type="http://schemas.openxmlformats.org/officeDocument/2006/relationships/image" Target="../media/image50.bin"/><Relationship Id="rId2" Type="http://schemas.openxmlformats.org/officeDocument/2006/relationships/slide" Target="slide4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43.xml"/><Relationship Id="rId5" Type="http://schemas.openxmlformats.org/officeDocument/2006/relationships/hyperlink" Target="http://www.gazu.ru/znaki/?page=8" TargetMode="External"/><Relationship Id="rId4" Type="http://schemas.openxmlformats.org/officeDocument/2006/relationships/image" Target="file:///C:\Documents%20and%20Settings\root\&#1056;&#1072;&#1073;&#1086;&#1095;&#1080;&#1081;%20&#1089;&#1090;&#1086;&#1083;\&#1087;&#1088;&#1080;&#1086;&#1088;&#1080;&#1090;&#1077;&#1090;.files\zn2_4.gif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slide" Target="slide49.xml"/><Relationship Id="rId1" Type="http://schemas.openxmlformats.org/officeDocument/2006/relationships/slideLayout" Target="../slideLayouts/slideLayout7.xml"/><Relationship Id="rId6" Type="http://schemas.openxmlformats.org/officeDocument/2006/relationships/image" Target="file:///C:\Documents%20and%20Settings\root\&#1056;&#1072;&#1073;&#1086;&#1095;&#1080;&#1081;%20&#1089;&#1090;&#1086;&#1083;\&#1087;&#1088;&#1080;&#1086;&#1088;&#1080;&#1090;&#1077;&#1090;.files\zn2_7.gif" TargetMode="External"/><Relationship Id="rId5" Type="http://schemas.openxmlformats.org/officeDocument/2006/relationships/image" Target="../media/image52.bin"/><Relationship Id="rId4" Type="http://schemas.openxmlformats.org/officeDocument/2006/relationships/image" Target="file:///C:\Documents%20and%20Settings\root\&#1056;&#1072;&#1073;&#1086;&#1095;&#1080;&#1081;%20&#1089;&#1090;&#1086;&#1083;\&#1087;&#1088;&#1080;&#1086;&#1088;&#1080;&#1090;&#1077;&#1090;.files\zn2_6.gif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file:///C:\Documents%20and%20Settings\root\&#1056;&#1072;&#1073;&#1086;&#1095;&#1080;&#1081;%20&#1089;&#1090;&#1086;&#1083;\&#1079;&#1072;&#1087;&#1088;&#1077;&#1097;&#1072;&#1102;&#1097;.files\zn3_1.gif" TargetMode="External"/><Relationship Id="rId7" Type="http://schemas.openxmlformats.org/officeDocument/2006/relationships/image" Target="file:///C:\Documents%20and%20Settings\root\&#1056;&#1072;&#1073;&#1086;&#1095;&#1080;&#1081;%20&#1089;&#1090;&#1086;&#1083;\&#1079;&#1072;&#1087;&#1088;&#1077;&#1097;&#1072;&#1102;&#1097;.files\zn3_3.gif" TargetMode="External"/><Relationship Id="rId2" Type="http://schemas.openxmlformats.org/officeDocument/2006/relationships/image" Target="../media/image53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5.bin"/><Relationship Id="rId5" Type="http://schemas.openxmlformats.org/officeDocument/2006/relationships/image" Target="file:///C:\Documents%20and%20Settings\root\&#1056;&#1072;&#1073;&#1086;&#1095;&#1080;&#1081;%20&#1089;&#1090;&#1086;&#1083;\&#1079;&#1072;&#1087;&#1088;&#1077;&#1097;&#1072;&#1102;&#1097;.files\zn3_2.gif" TargetMode="External"/><Relationship Id="rId4" Type="http://schemas.openxmlformats.org/officeDocument/2006/relationships/image" Target="../media/image5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file:///C:\Documents%20and%20Settings\root\&#1056;&#1072;&#1073;&#1086;&#1095;&#1080;&#1081;%20&#1089;&#1090;&#1086;&#1083;\&#1079;&#1072;&#1087;&#1088;&#1077;&#1097;&#1072;&#1102;&#1097;.files\zn3_4.gif" TargetMode="External"/><Relationship Id="rId7" Type="http://schemas.openxmlformats.org/officeDocument/2006/relationships/image" Target="file:///C:\Documents%20and%20Settings\root\&#1056;&#1072;&#1073;&#1086;&#1095;&#1080;&#1081;%20&#1089;&#1090;&#1086;&#1083;\&#1079;&#1072;&#1087;&#1088;&#1077;&#1097;&#1072;&#1102;&#1097;.files\zn3_6.gif" TargetMode="External"/><Relationship Id="rId2" Type="http://schemas.openxmlformats.org/officeDocument/2006/relationships/image" Target="../media/image56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8.bin"/><Relationship Id="rId5" Type="http://schemas.openxmlformats.org/officeDocument/2006/relationships/image" Target="file:///C:\Documents%20and%20Settings\root\&#1056;&#1072;&#1073;&#1086;&#1095;&#1080;&#1081;%20&#1089;&#1090;&#1086;&#1083;\&#1079;&#1072;&#1087;&#1088;&#1077;&#1097;&#1072;&#1102;&#1097;.files\zn3_5.gif" TargetMode="External"/><Relationship Id="rId4" Type="http://schemas.openxmlformats.org/officeDocument/2006/relationships/image" Target="../media/image57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bin"/><Relationship Id="rId3" Type="http://schemas.openxmlformats.org/officeDocument/2006/relationships/image" Target="file:///C:\Documents%20and%20Settings\root\&#1056;&#1072;&#1073;&#1086;&#1095;&#1080;&#1081;%20&#1089;&#1090;&#1086;&#1083;\&#1079;&#1072;&#1087;&#1088;&#1077;&#1097;&#1072;&#1102;&#1097;.files\zn3_7.gif" TargetMode="External"/><Relationship Id="rId7" Type="http://schemas.openxmlformats.org/officeDocument/2006/relationships/image" Target="file:///C:\Documents%20and%20Settings\root\&#1056;&#1072;&#1073;&#1086;&#1095;&#1080;&#1081;%20&#1089;&#1090;&#1086;&#1083;\&#1079;&#1072;&#1087;&#1088;&#1077;&#1097;&#1072;&#1102;&#1097;.files\zn3_9.gif" TargetMode="External"/><Relationship Id="rId2" Type="http://schemas.openxmlformats.org/officeDocument/2006/relationships/image" Target="../media/image59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1.bin"/><Relationship Id="rId5" Type="http://schemas.openxmlformats.org/officeDocument/2006/relationships/image" Target="file:///C:\Documents%20and%20Settings\root\&#1056;&#1072;&#1073;&#1086;&#1095;&#1080;&#1081;%20&#1089;&#1090;&#1086;&#1083;\&#1079;&#1072;&#1087;&#1088;&#1077;&#1097;&#1072;&#1102;&#1097;.files\zn3_8.gif" TargetMode="External"/><Relationship Id="rId4" Type="http://schemas.openxmlformats.org/officeDocument/2006/relationships/image" Target="../media/image60.bin"/><Relationship Id="rId9" Type="http://schemas.openxmlformats.org/officeDocument/2006/relationships/image" Target="file:///C:\Documents%20and%20Settings\root\&#1056;&#1072;&#1073;&#1086;&#1095;&#1080;&#1081;%20&#1089;&#1090;&#1086;&#1083;\&#1079;&#1072;&#1087;&#1088;&#1077;&#1097;&#1072;&#1102;&#1097;.files\zn3_10.gif" TargetMode="Externa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bin"/><Relationship Id="rId3" Type="http://schemas.openxmlformats.org/officeDocument/2006/relationships/image" Target="file:///C:\Documents%20and%20Settings\root\&#1056;&#1072;&#1073;&#1086;&#1095;&#1080;&#1081;%20&#1089;&#1090;&#1086;&#1083;\&#1079;&#1072;&#1087;&#1088;&#1077;&#1097;&#1072;&#1102;&#1097;.files\zn3_11.gif" TargetMode="External"/><Relationship Id="rId7" Type="http://schemas.openxmlformats.org/officeDocument/2006/relationships/image" Target="file:///C:\Documents%20and%20Settings\root\&#1056;&#1072;&#1073;&#1086;&#1095;&#1080;&#1081;%20&#1089;&#1090;&#1086;&#1083;\&#1079;&#1072;&#1087;&#1088;&#1077;&#1097;&#1072;&#1102;&#1097;.files\zn3_13.gif" TargetMode="External"/><Relationship Id="rId2" Type="http://schemas.openxmlformats.org/officeDocument/2006/relationships/image" Target="../media/image63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5.bin"/><Relationship Id="rId5" Type="http://schemas.openxmlformats.org/officeDocument/2006/relationships/image" Target="file:///C:\Documents%20and%20Settings\root\&#1056;&#1072;&#1073;&#1086;&#1095;&#1080;&#1081;%20&#1089;&#1090;&#1086;&#1083;\&#1079;&#1072;&#1087;&#1088;&#1077;&#1097;&#1072;&#1102;&#1097;.files\zn3_12.gif" TargetMode="External"/><Relationship Id="rId4" Type="http://schemas.openxmlformats.org/officeDocument/2006/relationships/image" Target="../media/image64.bin"/><Relationship Id="rId9" Type="http://schemas.openxmlformats.org/officeDocument/2006/relationships/image" Target="file:///C:\Documents%20and%20Settings\root\&#1056;&#1072;&#1073;&#1086;&#1095;&#1080;&#1081;%20&#1089;&#1090;&#1086;&#1083;\&#1079;&#1072;&#1087;&#1088;&#1077;&#1097;&#1072;&#1102;&#1097;.files\zn3_14.gif" TargetMode="Externa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bin"/><Relationship Id="rId3" Type="http://schemas.openxmlformats.org/officeDocument/2006/relationships/image" Target="file:///C:\Documents%20and%20Settings\root\&#1056;&#1072;&#1073;&#1086;&#1095;&#1080;&#1081;%20&#1089;&#1090;&#1086;&#1083;\&#1079;&#1072;&#1087;&#1088;&#1077;&#1097;&#1072;&#1102;&#1097;.files\zn3_15.gif" TargetMode="External"/><Relationship Id="rId7" Type="http://schemas.openxmlformats.org/officeDocument/2006/relationships/image" Target="file:///C:\Documents%20and%20Settings\root\&#1056;&#1072;&#1073;&#1086;&#1095;&#1080;&#1081;%20&#1089;&#1090;&#1086;&#1083;\&#1079;&#1072;&#1087;&#1088;&#1077;&#1097;&#1072;&#1102;&#1097;.files\zn3_17_1.gif" TargetMode="External"/><Relationship Id="rId2" Type="http://schemas.openxmlformats.org/officeDocument/2006/relationships/image" Target="../media/image67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9.bin"/><Relationship Id="rId5" Type="http://schemas.openxmlformats.org/officeDocument/2006/relationships/image" Target="file:///C:\Documents%20and%20Settings\root\&#1056;&#1072;&#1073;&#1086;&#1095;&#1080;&#1081;%20&#1089;&#1090;&#1086;&#1083;\&#1079;&#1072;&#1087;&#1088;&#1077;&#1097;&#1072;&#1102;&#1097;.files\zn3_16.gif" TargetMode="External"/><Relationship Id="rId4" Type="http://schemas.openxmlformats.org/officeDocument/2006/relationships/image" Target="../media/image68.bin"/><Relationship Id="rId9" Type="http://schemas.openxmlformats.org/officeDocument/2006/relationships/image" Target="file:///C:\Documents%20and%20Settings\root\&#1056;&#1072;&#1073;&#1086;&#1095;&#1080;&#1081;%20&#1089;&#1090;&#1086;&#1083;\&#1079;&#1072;&#1087;&#1088;&#1077;&#1097;&#1072;&#1102;&#1097;.files\zn3_17_2.gif" TargetMode="Externa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file:///C:\Documents%20and%20Settings\root\&#1056;&#1072;&#1073;&#1086;&#1095;&#1080;&#1081;%20&#1089;&#1090;&#1086;&#1083;\&#1079;&#1072;&#1087;&#1088;&#1077;&#1097;&#1072;&#1102;&#1097;.files\zn3_18_2.gif" TargetMode="External"/><Relationship Id="rId13" Type="http://schemas.openxmlformats.org/officeDocument/2006/relationships/image" Target="file:///C:\Documents%20and%20Settings\root\&#1056;&#1072;&#1073;&#1086;&#1095;&#1080;&#1081;%20&#1089;&#1090;&#1086;&#1083;\&#1079;&#1072;&#1087;&#1088;&#1077;&#1097;&#1072;&#1102;&#1097;.files\zn3_20.gif" TargetMode="External"/><Relationship Id="rId3" Type="http://schemas.openxmlformats.org/officeDocument/2006/relationships/image" Target="file:///C:\Documents%20and%20Settings\root\&#1056;&#1072;&#1073;&#1086;&#1095;&#1080;&#1081;%20&#1089;&#1090;&#1086;&#1083;\&#1079;&#1072;&#1087;&#1088;&#1077;&#1097;&#1072;&#1102;&#1097;.files\zn3_17_3.gif" TargetMode="External"/><Relationship Id="rId7" Type="http://schemas.openxmlformats.org/officeDocument/2006/relationships/image" Target="../media/image73.bin"/><Relationship Id="rId12" Type="http://schemas.openxmlformats.org/officeDocument/2006/relationships/image" Target="../media/image75.bin"/><Relationship Id="rId2" Type="http://schemas.openxmlformats.org/officeDocument/2006/relationships/image" Target="../media/image71.bin"/><Relationship Id="rId1" Type="http://schemas.openxmlformats.org/officeDocument/2006/relationships/slideLayout" Target="../slideLayouts/slideLayout7.xml"/><Relationship Id="rId6" Type="http://schemas.openxmlformats.org/officeDocument/2006/relationships/slide" Target="slide56.xml"/><Relationship Id="rId11" Type="http://schemas.openxmlformats.org/officeDocument/2006/relationships/slide" Target="slide47.xml"/><Relationship Id="rId5" Type="http://schemas.openxmlformats.org/officeDocument/2006/relationships/image" Target="file:///C:\Documents%20and%20Settings\root\&#1056;&#1072;&#1073;&#1086;&#1095;&#1080;&#1081;%20&#1089;&#1090;&#1086;&#1083;\&#1079;&#1072;&#1087;&#1088;&#1077;&#1097;&#1072;&#1102;&#1097;.files\zn3_18_1.gif" TargetMode="External"/><Relationship Id="rId10" Type="http://schemas.openxmlformats.org/officeDocument/2006/relationships/image" Target="file:///C:\Documents%20and%20Settings\root\&#1056;&#1072;&#1073;&#1086;&#1095;&#1080;&#1081;%20&#1089;&#1090;&#1086;&#1083;\&#1079;&#1072;&#1087;&#1088;&#1077;&#1097;&#1072;&#1102;&#1097;.files\zn3_19.gif" TargetMode="External"/><Relationship Id="rId4" Type="http://schemas.openxmlformats.org/officeDocument/2006/relationships/image" Target="../media/image72.bin"/><Relationship Id="rId9" Type="http://schemas.openxmlformats.org/officeDocument/2006/relationships/image" Target="../media/image74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9.bin"/><Relationship Id="rId3" Type="http://schemas.openxmlformats.org/officeDocument/2006/relationships/image" Target="file:///C:\Documents%20and%20Settings\root\&#1056;&#1072;&#1073;&#1086;&#1095;&#1080;&#1081;%20&#1089;&#1090;&#1086;&#1083;\&#1079;&#1072;&#1087;&#1088;&#1077;&#1097;&#1072;&#1102;&#1097;.files\zn3_21.gif" TargetMode="External"/><Relationship Id="rId7" Type="http://schemas.openxmlformats.org/officeDocument/2006/relationships/image" Target="file:///C:\Documents%20and%20Settings\root\&#1056;&#1072;&#1073;&#1086;&#1095;&#1080;&#1081;%20&#1089;&#1090;&#1086;&#1083;\&#1079;&#1072;&#1087;&#1088;&#1077;&#1097;&#1072;&#1102;&#1097;.files\zn3_23.gif" TargetMode="External"/><Relationship Id="rId2" Type="http://schemas.openxmlformats.org/officeDocument/2006/relationships/image" Target="../media/image76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8.bin"/><Relationship Id="rId11" Type="http://schemas.openxmlformats.org/officeDocument/2006/relationships/image" Target="file:///C:\Documents%20and%20Settings\root\&#1056;&#1072;&#1073;&#1086;&#1095;&#1080;&#1081;%20&#1089;&#1090;&#1086;&#1083;\&#1079;&#1072;&#1087;&#1088;&#1077;&#1097;&#1072;&#1102;&#1097;.files\zn3_5F25.gif" TargetMode="External"/><Relationship Id="rId5" Type="http://schemas.openxmlformats.org/officeDocument/2006/relationships/image" Target="file:///C:\Documents%20and%20Settings\root\&#1056;&#1072;&#1073;&#1086;&#1095;&#1080;&#1081;%20&#1089;&#1090;&#1086;&#1083;\&#1079;&#1072;&#1087;&#1088;&#1077;&#1097;&#1072;&#1102;&#1097;.files\zn3_22.gif" TargetMode="External"/><Relationship Id="rId10" Type="http://schemas.openxmlformats.org/officeDocument/2006/relationships/image" Target="../media/image80.bin"/><Relationship Id="rId4" Type="http://schemas.openxmlformats.org/officeDocument/2006/relationships/image" Target="../media/image77.bin"/><Relationship Id="rId9" Type="http://schemas.openxmlformats.org/officeDocument/2006/relationships/image" Target="file:///C:\Documents%20and%20Settings\root\&#1056;&#1072;&#1073;&#1086;&#1095;&#1080;&#1081;%20&#1089;&#1090;&#1086;&#1083;\&#1079;&#1072;&#1087;&#1088;&#1077;&#1097;&#1072;&#1102;&#1097;.files\zn3_24.gif" TargetMode="Externa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bin"/><Relationship Id="rId13" Type="http://schemas.openxmlformats.org/officeDocument/2006/relationships/image" Target="file:///C:\Documents%20and%20Settings\root\&#1056;&#1072;&#1073;&#1086;&#1095;&#1080;&#1081;%20&#1089;&#1090;&#1086;&#1083;\&#1079;&#1072;&#1087;&#1088;&#1077;&#1097;&#1072;&#1102;&#1097;.files\zn3_30.gif" TargetMode="External"/><Relationship Id="rId3" Type="http://schemas.openxmlformats.org/officeDocument/2006/relationships/image" Target="file:///C:\Documents%20and%20Settings\root\&#1056;&#1072;&#1073;&#1086;&#1095;&#1080;&#1081;%20&#1089;&#1090;&#1086;&#1083;\&#1079;&#1072;&#1087;&#1088;&#1077;&#1097;&#1072;&#1102;&#1097;.files\zn3_26.gif" TargetMode="External"/><Relationship Id="rId7" Type="http://schemas.openxmlformats.org/officeDocument/2006/relationships/slide" Target="slide57.xml"/><Relationship Id="rId12" Type="http://schemas.openxmlformats.org/officeDocument/2006/relationships/image" Target="../media/image85.bin"/><Relationship Id="rId2" Type="http://schemas.openxmlformats.org/officeDocument/2006/relationships/image" Target="../media/image81.bin"/><Relationship Id="rId1" Type="http://schemas.openxmlformats.org/officeDocument/2006/relationships/slideLayout" Target="../slideLayouts/slideLayout7.xml"/><Relationship Id="rId6" Type="http://schemas.openxmlformats.org/officeDocument/2006/relationships/image" Target="file:///C:\Documents%20and%20Settings\root\&#1056;&#1072;&#1073;&#1086;&#1095;&#1080;&#1081;%20&#1089;&#1090;&#1086;&#1083;\&#1079;&#1072;&#1087;&#1088;&#1077;&#1097;&#1072;&#1102;&#1097;.files\zn3_27.gif" TargetMode="External"/><Relationship Id="rId11" Type="http://schemas.openxmlformats.org/officeDocument/2006/relationships/image" Target="file:///C:\Documents%20and%20Settings\root\&#1056;&#1072;&#1073;&#1086;&#1095;&#1080;&#1081;%20&#1089;&#1090;&#1086;&#1083;\&#1079;&#1072;&#1087;&#1088;&#1077;&#1097;&#1072;&#1102;&#1097;.files\zn3_29.gif" TargetMode="External"/><Relationship Id="rId5" Type="http://schemas.openxmlformats.org/officeDocument/2006/relationships/image" Target="../media/image82.bin"/><Relationship Id="rId10" Type="http://schemas.openxmlformats.org/officeDocument/2006/relationships/image" Target="../media/image84.bin"/><Relationship Id="rId4" Type="http://schemas.openxmlformats.org/officeDocument/2006/relationships/slide" Target="slide52.xml"/><Relationship Id="rId9" Type="http://schemas.openxmlformats.org/officeDocument/2006/relationships/image" Target="file:///C:\Documents%20and%20Settings\root\&#1056;&#1072;&#1073;&#1086;&#1095;&#1080;&#1081;%20&#1089;&#1090;&#1086;&#1083;\&#1079;&#1072;&#1087;&#1088;&#1077;&#1097;&#1072;&#1102;&#1097;.files\zn3_28.gif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file:///C:\Documents%20and%20Settings\root\&#1056;&#1072;&#1073;&#1086;&#1095;&#1080;&#1081;%20&#1089;&#1090;&#1086;&#1083;\&#1079;&#1072;&#1087;&#1088;&#1077;&#1097;&#1072;&#1102;&#1097;.files\zn3_31.gif" TargetMode="External"/><Relationship Id="rId7" Type="http://schemas.openxmlformats.org/officeDocument/2006/relationships/image" Target="file:///C:\Documents%20and%20Settings\root\&#1056;&#1072;&#1073;&#1086;&#1095;&#1080;&#1081;%20&#1089;&#1090;&#1086;&#1083;\&#1079;&#1072;&#1087;&#1088;&#1077;&#1097;&#1072;&#1102;&#1097;.files\zn3_33.gif" TargetMode="External"/><Relationship Id="rId2" Type="http://schemas.openxmlformats.org/officeDocument/2006/relationships/image" Target="../media/image86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8.bin"/><Relationship Id="rId5" Type="http://schemas.openxmlformats.org/officeDocument/2006/relationships/image" Target="file:///C:\Documents%20and%20Settings\root\&#1056;&#1072;&#1073;&#1086;&#1095;&#1080;&#1081;%20&#1089;&#1090;&#1086;&#1083;\&#1079;&#1072;&#1087;&#1088;&#1077;&#1097;&#1072;&#1102;&#1097;.files\zn3_32.gif" TargetMode="External"/><Relationship Id="rId4" Type="http://schemas.openxmlformats.org/officeDocument/2006/relationships/image" Target="../media/image87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2.bin"/><Relationship Id="rId13" Type="http://schemas.openxmlformats.org/officeDocument/2006/relationships/image" Target="file:///C:\Documents%20and%20Settings\root\&#1056;&#1072;&#1073;&#1086;&#1095;&#1080;&#1081;%20&#1089;&#1090;&#1086;&#1083;\&#1087;&#1088;&#1077;&#1076;&#1087;&#1080;&#1089;&#1099;&#1074;&#1072;&#1102;&#1097;&#1080;&#1077;.files\zn4_1_6.gif" TargetMode="External"/><Relationship Id="rId3" Type="http://schemas.openxmlformats.org/officeDocument/2006/relationships/image" Target="file:///C:\Documents%20and%20Settings\root\&#1056;&#1072;&#1073;&#1086;&#1095;&#1080;&#1081;%20&#1089;&#1090;&#1086;&#1083;\&#1087;&#1088;&#1077;&#1076;&#1087;&#1080;&#1089;&#1099;&#1074;&#1072;&#1102;&#1097;&#1080;&#1077;.files\zn4_1_1.gif" TargetMode="External"/><Relationship Id="rId7" Type="http://schemas.openxmlformats.org/officeDocument/2006/relationships/image" Target="file:///C:\Documents%20and%20Settings\root\&#1056;&#1072;&#1073;&#1086;&#1095;&#1080;&#1081;%20&#1089;&#1090;&#1086;&#1083;\&#1087;&#1088;&#1077;&#1076;&#1087;&#1080;&#1089;&#1099;&#1074;&#1072;&#1102;&#1097;&#1080;&#1077;.files\zn4_1_3.gif" TargetMode="External"/><Relationship Id="rId12" Type="http://schemas.openxmlformats.org/officeDocument/2006/relationships/image" Target="../media/image94.png"/><Relationship Id="rId2" Type="http://schemas.openxmlformats.org/officeDocument/2006/relationships/image" Target="../media/image8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1.png"/><Relationship Id="rId11" Type="http://schemas.openxmlformats.org/officeDocument/2006/relationships/image" Target="file:///C:\Documents%20and%20Settings\root\&#1056;&#1072;&#1073;&#1086;&#1095;&#1080;&#1081;%20&#1089;&#1090;&#1086;&#1083;\&#1087;&#1088;&#1077;&#1076;&#1087;&#1080;&#1089;&#1099;&#1074;&#1072;&#1102;&#1097;&#1080;&#1077;.files\zn4_1_5.gif" TargetMode="External"/><Relationship Id="rId5" Type="http://schemas.openxmlformats.org/officeDocument/2006/relationships/image" Target="file:///C:\Documents%20and%20Settings\root\&#1056;&#1072;&#1073;&#1086;&#1095;&#1080;&#1081;%20&#1089;&#1090;&#1086;&#1083;\&#1087;&#1088;&#1077;&#1076;&#1087;&#1080;&#1089;&#1099;&#1074;&#1072;&#1102;&#1097;&#1080;&#1077;.files\zn4_1_2.gif" TargetMode="External"/><Relationship Id="rId10" Type="http://schemas.openxmlformats.org/officeDocument/2006/relationships/image" Target="../media/image93.png"/><Relationship Id="rId4" Type="http://schemas.openxmlformats.org/officeDocument/2006/relationships/image" Target="../media/image90.png"/><Relationship Id="rId9" Type="http://schemas.openxmlformats.org/officeDocument/2006/relationships/image" Target="file:///C:\Documents%20and%20Settings\root\&#1056;&#1072;&#1073;&#1086;&#1095;&#1080;&#1081;%20&#1089;&#1090;&#1086;&#1083;\&#1087;&#1088;&#1077;&#1076;&#1087;&#1080;&#1089;&#1099;&#1074;&#1072;&#1102;&#1097;&#1080;&#1077;.files\zn4_1_4.gif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slide" Target="slide46.xml"/><Relationship Id="rId3" Type="http://schemas.openxmlformats.org/officeDocument/2006/relationships/image" Target="file:///C:\Documents%20and%20Settings\root\&#1056;&#1072;&#1073;&#1086;&#1095;&#1080;&#1081;%20&#1089;&#1090;&#1086;&#1083;\&#1087;&#1088;&#1077;&#1076;&#1087;&#1080;&#1089;&#1099;&#1074;&#1072;&#1102;&#1097;&#1080;&#1077;.files\zn4_2_1.gif" TargetMode="External"/><Relationship Id="rId7" Type="http://schemas.openxmlformats.org/officeDocument/2006/relationships/image" Target="file:///C:\Documents%20and%20Settings\root\&#1056;&#1072;&#1073;&#1086;&#1095;&#1080;&#1081;%20&#1089;&#1090;&#1086;&#1083;\&#1087;&#1088;&#1077;&#1076;&#1087;&#1080;&#1089;&#1099;&#1074;&#1072;&#1102;&#1097;&#1080;&#1077;.files\zn4_2_3.gif" TargetMode="External"/><Relationship Id="rId12" Type="http://schemas.openxmlformats.org/officeDocument/2006/relationships/image" Target="file:///C:\Documents%20and%20Settings\root\&#1056;&#1072;&#1073;&#1086;&#1095;&#1080;&#1081;%20&#1089;&#1090;&#1086;&#1083;\&#1087;&#1088;&#1077;&#1076;&#1087;&#1080;&#1089;&#1099;&#1074;&#1072;&#1102;&#1097;&#1080;&#1077;.files\zn4_5.gif" TargetMode="External"/><Relationship Id="rId2" Type="http://schemas.openxmlformats.org/officeDocument/2006/relationships/image" Target="../media/image9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7.bin"/><Relationship Id="rId11" Type="http://schemas.openxmlformats.org/officeDocument/2006/relationships/image" Target="../media/image99.bin"/><Relationship Id="rId5" Type="http://schemas.openxmlformats.org/officeDocument/2006/relationships/image" Target="file:///C:\Documents%20and%20Settings\root\&#1056;&#1072;&#1073;&#1086;&#1095;&#1080;&#1081;%20&#1089;&#1090;&#1086;&#1083;\&#1087;&#1088;&#1077;&#1076;&#1087;&#1080;&#1089;&#1099;&#1074;&#1072;&#1102;&#1097;&#1080;&#1077;.files\zn4_2_2.gif" TargetMode="External"/><Relationship Id="rId10" Type="http://schemas.openxmlformats.org/officeDocument/2006/relationships/image" Target="file:///C:\Documents%20and%20Settings\root\&#1056;&#1072;&#1073;&#1086;&#1095;&#1080;&#1081;%20&#1089;&#1090;&#1086;&#1083;\&#1087;&#1088;&#1077;&#1076;&#1087;&#1080;&#1089;&#1099;&#1074;&#1072;&#1102;&#1097;&#1080;&#1077;.files\zn4_3.gif" TargetMode="External"/><Relationship Id="rId4" Type="http://schemas.openxmlformats.org/officeDocument/2006/relationships/image" Target="../media/image96.bin"/><Relationship Id="rId9" Type="http://schemas.openxmlformats.org/officeDocument/2006/relationships/image" Target="../media/image98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3.bin"/><Relationship Id="rId13" Type="http://schemas.openxmlformats.org/officeDocument/2006/relationships/image" Target="file:///C:\Documents%20and%20Settings\root\&#1056;&#1072;&#1073;&#1086;&#1095;&#1080;&#1081;%20&#1089;&#1090;&#1086;&#1083;\&#1087;&#1088;&#1077;&#1076;&#1087;&#1080;&#1089;&#1099;&#1074;&#1072;&#1102;&#1097;&#1080;&#1077;.files\zn4_9_3.gif" TargetMode="External"/><Relationship Id="rId3" Type="http://schemas.openxmlformats.org/officeDocument/2006/relationships/image" Target="file:///C:\Documents%20and%20Settings\root\&#1056;&#1072;&#1073;&#1086;&#1095;&#1080;&#1081;%20&#1089;&#1090;&#1086;&#1083;\&#1087;&#1088;&#1077;&#1076;&#1087;&#1080;&#1089;&#1099;&#1074;&#1072;&#1102;&#1097;&#1080;&#1077;.files\zn4_6.gif" TargetMode="External"/><Relationship Id="rId7" Type="http://schemas.openxmlformats.org/officeDocument/2006/relationships/image" Target="file:///C:\Documents%20and%20Settings\root\&#1056;&#1072;&#1073;&#1086;&#1095;&#1080;&#1081;%20&#1089;&#1090;&#1086;&#1083;\&#1087;&#1088;&#1077;&#1076;&#1087;&#1080;&#1089;&#1099;&#1074;&#1072;&#1102;&#1097;&#1080;&#1077;.files\zn4_8.gif" TargetMode="External"/><Relationship Id="rId12" Type="http://schemas.openxmlformats.org/officeDocument/2006/relationships/image" Target="../media/image105.bin"/><Relationship Id="rId2" Type="http://schemas.openxmlformats.org/officeDocument/2006/relationships/image" Target="../media/image100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2.bin"/><Relationship Id="rId11" Type="http://schemas.openxmlformats.org/officeDocument/2006/relationships/image" Target="file:///C:\Documents%20and%20Settings\root\&#1056;&#1072;&#1073;&#1086;&#1095;&#1080;&#1081;%20&#1089;&#1090;&#1086;&#1083;\&#1087;&#1088;&#1077;&#1076;&#1087;&#1080;&#1089;&#1099;&#1074;&#1072;&#1102;&#1097;&#1080;&#1077;.files\zn4_9_2.gif" TargetMode="External"/><Relationship Id="rId5" Type="http://schemas.openxmlformats.org/officeDocument/2006/relationships/image" Target="file:///C:\Documents%20and%20Settings\root\&#1056;&#1072;&#1073;&#1086;&#1095;&#1080;&#1081;%20&#1089;&#1090;&#1086;&#1083;\&#1087;&#1088;&#1077;&#1076;&#1087;&#1080;&#1089;&#1099;&#1074;&#1072;&#1102;&#1097;&#1080;&#1077;.files\zn4_7.gif" TargetMode="External"/><Relationship Id="rId10" Type="http://schemas.openxmlformats.org/officeDocument/2006/relationships/image" Target="../media/image104.bin"/><Relationship Id="rId4" Type="http://schemas.openxmlformats.org/officeDocument/2006/relationships/image" Target="../media/image101.bin"/><Relationship Id="rId9" Type="http://schemas.openxmlformats.org/officeDocument/2006/relationships/image" Target="file:///C:\Documents%20and%20Settings\root\&#1056;&#1072;&#1073;&#1086;&#1095;&#1080;&#1081;%20&#1089;&#1090;&#1086;&#1083;\&#1087;&#1088;&#1077;&#1076;&#1087;&#1080;&#1089;&#1099;&#1074;&#1072;&#1102;&#1097;&#1080;&#1077;.files\zn4_9_1.gif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7.png"/><Relationship Id="rId2" Type="http://schemas.openxmlformats.org/officeDocument/2006/relationships/image" Target="../media/image10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9.png"/><Relationship Id="rId4" Type="http://schemas.openxmlformats.org/officeDocument/2006/relationships/image" Target="../media/image10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file:///C:\Documents%20and%20Settings\root\&#1052;&#1086;&#1080;%20&#1076;&#1086;&#1082;&#1091;&#1084;&#1077;&#1085;&#1090;&#1099;\&#1074;&#1092;&#1082;\&#1055;&#1044;&#1044;\&#1044;&#1086;&#1088;&#1086;&#1078;&#1085;&#1099;&#1077;%20&#1079;&#1085;&#1072;&#1082;&#1080;%20&#1055;&#1088;&#1077;&#1076;&#1091;&#1087;&#1088;&#1077;&#1078;&#1076;&#1072;&#1102;&#1097;&#1080;&#1077;%20&#1079;&#1085;&#1072;&#1082;&#1080;%20%20Vodish_Ru.files\1.4.1.gif" TargetMode="External"/><Relationship Id="rId7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1.png"/><Relationship Id="rId7" Type="http://schemas.openxmlformats.org/officeDocument/2006/relationships/image" Target="../media/image115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4.png"/><Relationship Id="rId5" Type="http://schemas.openxmlformats.org/officeDocument/2006/relationships/image" Target="../media/image113.png"/><Relationship Id="rId4" Type="http://schemas.openxmlformats.org/officeDocument/2006/relationships/image" Target="../media/image112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7.png"/><Relationship Id="rId2" Type="http://schemas.openxmlformats.org/officeDocument/2006/relationships/image" Target="../media/image1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0.png"/><Relationship Id="rId5" Type="http://schemas.openxmlformats.org/officeDocument/2006/relationships/image" Target="../media/image119.png"/><Relationship Id="rId4" Type="http://schemas.openxmlformats.org/officeDocument/2006/relationships/image" Target="../media/image118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2.png"/><Relationship Id="rId2" Type="http://schemas.openxmlformats.org/officeDocument/2006/relationships/image" Target="../media/image12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3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azu.ru/znaki/?page=4" TargetMode="External"/><Relationship Id="rId2" Type="http://schemas.openxmlformats.org/officeDocument/2006/relationships/image" Target="../media/image124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6.png"/><Relationship Id="rId2" Type="http://schemas.openxmlformats.org/officeDocument/2006/relationships/image" Target="../media/image12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8.png"/><Relationship Id="rId4" Type="http://schemas.openxmlformats.org/officeDocument/2006/relationships/image" Target="../media/image127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9.png"/><Relationship Id="rId2" Type="http://schemas.openxmlformats.org/officeDocument/2006/relationships/image" Target="../media/image79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1.jpeg"/><Relationship Id="rId5" Type="http://schemas.openxmlformats.org/officeDocument/2006/relationships/slide" Target="slide48.xml"/><Relationship Id="rId4" Type="http://schemas.openxmlformats.org/officeDocument/2006/relationships/image" Target="../media/image130.png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8.png"/><Relationship Id="rId3" Type="http://schemas.openxmlformats.org/officeDocument/2006/relationships/image" Target="../media/image133.png"/><Relationship Id="rId7" Type="http://schemas.openxmlformats.org/officeDocument/2006/relationships/image" Target="../media/image137.png"/><Relationship Id="rId2" Type="http://schemas.openxmlformats.org/officeDocument/2006/relationships/image" Target="../media/image13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6.png"/><Relationship Id="rId5" Type="http://schemas.openxmlformats.org/officeDocument/2006/relationships/image" Target="../media/image135.png"/><Relationship Id="rId10" Type="http://schemas.openxmlformats.org/officeDocument/2006/relationships/image" Target="../media/image140.png"/><Relationship Id="rId4" Type="http://schemas.openxmlformats.org/officeDocument/2006/relationships/image" Target="../media/image134.png"/><Relationship Id="rId9" Type="http://schemas.openxmlformats.org/officeDocument/2006/relationships/image" Target="../media/image139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2.png"/><Relationship Id="rId2" Type="http://schemas.openxmlformats.org/officeDocument/2006/relationships/image" Target="../media/image14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5.png"/><Relationship Id="rId5" Type="http://schemas.openxmlformats.org/officeDocument/2006/relationships/image" Target="../media/image144.png"/><Relationship Id="rId4" Type="http://schemas.openxmlformats.org/officeDocument/2006/relationships/image" Target="../media/image14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file:///C:\Documents%20and%20Settings\root\&#1052;&#1086;&#1080;%20&#1076;&#1086;&#1082;&#1091;&#1084;&#1077;&#1085;&#1090;&#1099;\&#1074;&#1092;&#1082;\&#1055;&#1044;&#1044;\&#1044;&#1086;&#1088;&#1086;&#1078;&#1085;&#1099;&#1077;%20&#1079;&#1085;&#1072;&#1082;&#1080;%20&#1055;&#1088;&#1077;&#1076;&#1091;&#1087;&#1088;&#1077;&#1078;&#1076;&#1072;&#1102;&#1097;&#1080;&#1077;%20&#1079;&#1085;&#1072;&#1082;&#1080;%20%20Vodish_Ru.files\1.5.gif" TargetMode="External"/><Relationship Id="rId7" Type="http://schemas.openxmlformats.org/officeDocument/2006/relationships/image" Target="file:///C:\Documents%20and%20Settings\root\&#1052;&#1086;&#1080;%20&#1076;&#1086;&#1082;&#1091;&#1084;&#1077;&#1085;&#1090;&#1099;\&#1074;&#1092;&#1082;\&#1055;&#1044;&#1044;\&#1044;&#1086;&#1088;&#1086;&#1078;&#1085;&#1099;&#1077;%20&#1079;&#1085;&#1072;&#1082;&#1080;%20&#1055;&#1088;&#1077;&#1076;&#1091;&#1087;&#1088;&#1077;&#1078;&#1076;&#1072;&#1102;&#1097;&#1080;&#1077;%20&#1079;&#1085;&#1072;&#1082;&#1080;%20%20Vodish_Ru.files\1.7.gif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11" Type="http://schemas.openxmlformats.org/officeDocument/2006/relationships/image" Target="file:///C:\Documents%20and%20Settings\root\&#1052;&#1086;&#1080;%20&#1076;&#1086;&#1082;&#1091;&#1084;&#1077;&#1085;&#1090;&#1099;\&#1074;&#1092;&#1082;\&#1055;&#1044;&#1044;\&#1044;&#1086;&#1088;&#1086;&#1078;&#1085;&#1099;&#1077;%20&#1079;&#1085;&#1072;&#1082;&#1080;%20&#1055;&#1088;&#1077;&#1076;&#1091;&#1087;&#1088;&#1077;&#1078;&#1076;&#1072;&#1102;&#1097;&#1080;&#1077;%20&#1079;&#1085;&#1072;&#1082;&#1080;%20%20Vodish_Ru.files\1.9.gif" TargetMode="External"/><Relationship Id="rId5" Type="http://schemas.openxmlformats.org/officeDocument/2006/relationships/image" Target="file:///C:\Documents%20and%20Settings\root\&#1052;&#1086;&#1080;%20&#1076;&#1086;&#1082;&#1091;&#1084;&#1077;&#1085;&#1090;&#1099;\&#1074;&#1092;&#1082;\&#1055;&#1044;&#1044;\&#1044;&#1086;&#1088;&#1086;&#1078;&#1085;&#1099;&#1077;%20&#1079;&#1085;&#1072;&#1082;&#1080;%20&#1055;&#1088;&#1077;&#1076;&#1091;&#1087;&#1088;&#1077;&#1078;&#1076;&#1072;&#1102;&#1097;&#1080;&#1077;%20&#1079;&#1085;&#1072;&#1082;&#1080;%20%20Vodish_Ru.files\1.6.gif" TargetMode="External"/><Relationship Id="rId10" Type="http://schemas.openxmlformats.org/officeDocument/2006/relationships/image" Target="../media/image15.png"/><Relationship Id="rId4" Type="http://schemas.openxmlformats.org/officeDocument/2006/relationships/image" Target="../media/image12.png"/><Relationship Id="rId9" Type="http://schemas.openxmlformats.org/officeDocument/2006/relationships/image" Target="file:///C:\Documents%20and%20Settings\root\&#1052;&#1086;&#1080;%20&#1076;&#1086;&#1082;&#1091;&#1084;&#1077;&#1085;&#1090;&#1099;\&#1074;&#1092;&#1082;\&#1055;&#1044;&#1044;\&#1044;&#1086;&#1088;&#1086;&#1078;&#1085;&#1099;&#1077;%20&#1079;&#1085;&#1072;&#1082;&#1080;%20&#1055;&#1088;&#1077;&#1076;&#1091;&#1087;&#1088;&#1077;&#1078;&#1076;&#1072;&#1102;&#1097;&#1080;&#1077;%20&#1079;&#1085;&#1072;&#1082;&#1080;%20%20Vodish_Ru.files\1.8.gif" TargetMode="Externa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6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8.png"/><Relationship Id="rId2" Type="http://schemas.openxmlformats.org/officeDocument/2006/relationships/image" Target="../media/image14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0.png"/><Relationship Id="rId4" Type="http://schemas.openxmlformats.org/officeDocument/2006/relationships/image" Target="../media/image149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hyperlink" Target="http://www.gazu.ru/znaki/?page=8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151.jpeg"/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2.jpeg"/><Relationship Id="rId2" Type="http://schemas.openxmlformats.org/officeDocument/2006/relationships/hyperlink" Target="http://www.gazu.ru/znaki/?page=8" TargetMode="External"/><Relationship Id="rId1" Type="http://schemas.openxmlformats.org/officeDocument/2006/relationships/slideLayout" Target="../slideLayouts/slideLayout2.xml"/><Relationship Id="rId4" Type="http://schemas.openxmlformats.org/officeDocument/2006/relationships/slide" Target="slide1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image" Target="../media/image153.jpe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4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5.jpeg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15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file:///C:\Documents%20and%20Settings\root\&#1052;&#1086;&#1080;%20&#1076;&#1086;&#1082;&#1091;&#1084;&#1077;&#1085;&#1090;&#1099;\&#1074;&#1092;&#1082;\&#1055;&#1044;&#1044;\&#1044;&#1086;&#1088;&#1086;&#1078;&#1085;&#1099;&#1077;%20&#1079;&#1085;&#1072;&#1082;&#1080;%20&#1055;&#1088;&#1077;&#1076;&#1091;&#1087;&#1088;&#1077;&#1078;&#1076;&#1072;&#1102;&#1097;&#1080;&#1077;%20&#1079;&#1085;&#1072;&#1082;&#1080;%20%20Vodish_Ru.files\1.13.gif" TargetMode="External"/><Relationship Id="rId3" Type="http://schemas.openxmlformats.org/officeDocument/2006/relationships/image" Target="file:///C:\Documents%20and%20Settings\root\&#1052;&#1086;&#1080;%20&#1076;&#1086;&#1082;&#1091;&#1084;&#1077;&#1085;&#1090;&#1099;\&#1074;&#1092;&#1082;\&#1055;&#1044;&#1044;\&#1044;&#1086;&#1088;&#1086;&#1078;&#1085;&#1099;&#1077;%20&#1079;&#1085;&#1072;&#1082;&#1080;%20&#1055;&#1088;&#1077;&#1076;&#1091;&#1087;&#1088;&#1077;&#1078;&#1076;&#1072;&#1102;&#1097;&#1080;&#1077;%20&#1079;&#1085;&#1072;&#1082;&#1080;%20%20Vodish_Ru.files\1.10.gif" TargetMode="External"/><Relationship Id="rId7" Type="http://schemas.openxmlformats.org/officeDocument/2006/relationships/image" Target="file:///C:\Documents%20and%20Settings\root\&#1052;&#1086;&#1080;%20&#1076;&#1086;&#1082;&#1091;&#1084;&#1077;&#1085;&#1090;&#1099;\&#1074;&#1092;&#1082;\&#1055;&#1044;&#1044;\&#1044;&#1086;&#1088;&#1086;&#1078;&#1085;&#1099;&#1077;%20&#1079;&#1085;&#1072;&#1082;&#1080;%20&#1055;&#1088;&#1077;&#1076;&#1091;&#1087;&#1088;&#1077;&#1078;&#1076;&#1072;&#1102;&#1097;&#1080;&#1077;%20&#1079;&#1085;&#1072;&#1082;&#1080;%20%20Vodish_Ru.files\1.11.2.gif" TargetMode="External"/><Relationship Id="rId12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11" Type="http://schemas.openxmlformats.org/officeDocument/2006/relationships/image" Target="file:///C:\Documents%20and%20Settings\root\&#1052;&#1086;&#1080;%20&#1076;&#1086;&#1082;&#1091;&#1084;&#1077;&#1085;&#1090;&#1099;\&#1074;&#1092;&#1082;\&#1055;&#1044;&#1044;\&#1044;&#1086;&#1088;&#1086;&#1078;&#1085;&#1099;&#1077;%20&#1079;&#1085;&#1072;&#1082;&#1080;%20&#1055;&#1088;&#1077;&#1076;&#1091;&#1087;&#1088;&#1077;&#1078;&#1076;&#1072;&#1102;&#1097;&#1080;&#1077;%20&#1079;&#1085;&#1072;&#1082;&#1080;%20%20Vodish_Ru.files\1.12.2.gif" TargetMode="External"/><Relationship Id="rId5" Type="http://schemas.openxmlformats.org/officeDocument/2006/relationships/image" Target="file:///C:\Documents%20and%20Settings\root\&#1052;&#1086;&#1080;%20&#1076;&#1086;&#1082;&#1091;&#1084;&#1077;&#1085;&#1090;&#1099;\&#1074;&#1092;&#1082;\&#1055;&#1044;&#1044;\&#1044;&#1086;&#1088;&#1086;&#1078;&#1085;&#1099;&#1077;%20&#1079;&#1085;&#1072;&#1082;&#1080;%20&#1055;&#1088;&#1077;&#1076;&#1091;&#1087;&#1088;&#1077;&#1078;&#1076;&#1072;&#1102;&#1097;&#1080;&#1077;%20&#1079;&#1085;&#1072;&#1082;&#1080;%20%20Vodish_Ru.files\1.11.1.gif" TargetMode="External"/><Relationship Id="rId10" Type="http://schemas.openxmlformats.org/officeDocument/2006/relationships/image" Target="../media/image20.png"/><Relationship Id="rId4" Type="http://schemas.openxmlformats.org/officeDocument/2006/relationships/image" Target="../media/image17.png"/><Relationship Id="rId9" Type="http://schemas.openxmlformats.org/officeDocument/2006/relationships/image" Target="file:///C:\Documents%20and%20Settings\root\&#1052;&#1086;&#1080;%20&#1076;&#1086;&#1082;&#1091;&#1084;&#1077;&#1085;&#1090;&#1099;\&#1074;&#1092;&#1082;\&#1055;&#1044;&#1044;\&#1044;&#1086;&#1088;&#1086;&#1078;&#1085;&#1099;&#1077;%20&#1079;&#1085;&#1072;&#1082;&#1080;%20&#1055;&#1088;&#1077;&#1076;&#1091;&#1087;&#1088;&#1077;&#1078;&#1076;&#1072;&#1102;&#1097;&#1080;&#1077;%20&#1079;&#1085;&#1072;&#1082;&#1080;%20%20Vodish_Ru.files\1.12.1.gif" TargetMode="Externa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57.jpe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152.jpe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158.jpeg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9.jpeg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0.jpeg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image" Target="../media/image161.jpeg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image" Target="../media/image162.jpeg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16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file:///C:\Documents%20and%20Settings\root\&#1052;&#1086;&#1080;%20&#1076;&#1086;&#1082;&#1091;&#1084;&#1077;&#1085;&#1090;&#1099;\&#1074;&#1092;&#1082;\&#1055;&#1044;&#1044;\&#1044;&#1086;&#1088;&#1086;&#1078;&#1085;&#1099;&#1077;%20&#1079;&#1085;&#1072;&#1082;&#1080;%20&#1055;&#1088;&#1077;&#1076;&#1091;&#1087;&#1088;&#1077;&#1078;&#1076;&#1072;&#1102;&#1097;&#1080;&#1077;%20&#1079;&#1085;&#1072;&#1082;&#1080;%20%20Vodish_Ru.files\1.14.gif" TargetMode="External"/><Relationship Id="rId7" Type="http://schemas.openxmlformats.org/officeDocument/2006/relationships/image" Target="file:///C:\Documents%20and%20Settings\root\&#1052;&#1086;&#1080;%20&#1076;&#1086;&#1082;&#1091;&#1084;&#1077;&#1085;&#1090;&#1099;\&#1074;&#1092;&#1082;\&#1055;&#1044;&#1044;\&#1044;&#1086;&#1088;&#1086;&#1078;&#1085;&#1099;&#1077;%20&#1079;&#1085;&#1072;&#1082;&#1080;%20&#1055;&#1088;&#1077;&#1076;&#1091;&#1087;&#1088;&#1077;&#1078;&#1076;&#1072;&#1102;&#1097;&#1080;&#1077;%20&#1079;&#1085;&#1072;&#1082;&#1080;%20%20Vodish_Ru.files\1.16.gif" TargetMode="External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11" Type="http://schemas.openxmlformats.org/officeDocument/2006/relationships/image" Target="file:///C:\Documents%20and%20Settings\root\&#1052;&#1086;&#1080;%20&#1076;&#1086;&#1082;&#1091;&#1084;&#1077;&#1085;&#1090;&#1099;\&#1074;&#1092;&#1082;\&#1055;&#1044;&#1044;\&#1044;&#1086;&#1088;&#1086;&#1078;&#1085;&#1099;&#1077;%20&#1079;&#1085;&#1072;&#1082;&#1080;%20&#1055;&#1088;&#1077;&#1076;&#1091;&#1087;&#1088;&#1077;&#1078;&#1076;&#1072;&#1102;&#1097;&#1080;&#1077;%20&#1079;&#1085;&#1072;&#1082;&#1080;%20%20Vodish_Ru.files\1.18.1.gif" TargetMode="External"/><Relationship Id="rId5" Type="http://schemas.openxmlformats.org/officeDocument/2006/relationships/image" Target="file:///C:\Documents%20and%20Settings\root\&#1052;&#1086;&#1080;%20&#1076;&#1086;&#1082;&#1091;&#1084;&#1077;&#1085;&#1090;&#1099;\&#1074;&#1092;&#1082;\&#1055;&#1044;&#1044;\&#1044;&#1086;&#1088;&#1086;&#1078;&#1085;&#1099;&#1077;%20&#1079;&#1085;&#1072;&#1082;&#1080;%20&#1055;&#1088;&#1077;&#1076;&#1091;&#1087;&#1088;&#1077;&#1078;&#1076;&#1072;&#1102;&#1097;&#1080;&#1077;%20&#1079;&#1085;&#1072;&#1082;&#1080;%20%20Vodish_Ru.files\1.15.gif" TargetMode="External"/><Relationship Id="rId10" Type="http://schemas.openxmlformats.org/officeDocument/2006/relationships/image" Target="../media/image26.png"/><Relationship Id="rId4" Type="http://schemas.openxmlformats.org/officeDocument/2006/relationships/image" Target="../media/image23.png"/><Relationship Id="rId9" Type="http://schemas.openxmlformats.org/officeDocument/2006/relationships/image" Target="file:///C:\Documents%20and%20Settings\root\&#1052;&#1086;&#1080;%20&#1076;&#1086;&#1082;&#1091;&#1084;&#1077;&#1085;&#1090;&#1099;\&#1074;&#1092;&#1082;\&#1055;&#1044;&#1044;\&#1044;&#1086;&#1088;&#1086;&#1078;&#1085;&#1099;&#1077;%20&#1079;&#1085;&#1072;&#1082;&#1080;%20&#1055;&#1088;&#1077;&#1076;&#1091;&#1087;&#1088;&#1077;&#1078;&#1076;&#1072;&#1102;&#1097;&#1080;&#1077;%20&#1079;&#1085;&#1072;&#1082;&#1080;%20%20Vodish_Ru.files\1.17.gif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file:///C:\Documents%20and%20Settings\root\&#1052;&#1086;&#1080;%20&#1076;&#1086;&#1082;&#1091;&#1084;&#1077;&#1085;&#1090;&#1099;\&#1074;&#1092;&#1082;\&#1055;&#1044;&#1044;\&#1044;&#1086;&#1088;&#1086;&#1078;&#1085;&#1099;&#1077;%20&#1079;&#1085;&#1072;&#1082;&#1080;%20&#1055;&#1088;&#1077;&#1076;&#1091;&#1087;&#1088;&#1077;&#1078;&#1076;&#1072;&#1102;&#1097;&#1080;&#1077;%20&#1079;&#1085;&#1072;&#1082;&#1080;%20%20Vodish_Ru.files\1.18.2.gif" TargetMode="External"/><Relationship Id="rId7" Type="http://schemas.openxmlformats.org/officeDocument/2006/relationships/image" Target="file:///C:\Documents%20and%20Settings\root\&#1052;&#1086;&#1080;%20&#1076;&#1086;&#1082;&#1091;&#1084;&#1077;&#1085;&#1090;&#1099;\&#1074;&#1092;&#1082;\&#1055;&#1044;&#1044;\&#1044;&#1086;&#1088;&#1086;&#1078;&#1085;&#1099;&#1077;%20&#1079;&#1085;&#1072;&#1082;&#1080;%20&#1055;&#1088;&#1077;&#1076;&#1091;&#1087;&#1088;&#1077;&#1078;&#1076;&#1072;&#1102;&#1097;&#1080;&#1077;%20&#1079;&#1085;&#1072;&#1082;&#1080;%20%20Vodish_Ru.files\1.19.gif" TargetMode="External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png"/><Relationship Id="rId11" Type="http://schemas.openxmlformats.org/officeDocument/2006/relationships/image" Target="file:///C:\Documents%20and%20Settings\root\&#1052;&#1086;&#1080;%20&#1076;&#1086;&#1082;&#1091;&#1084;&#1077;&#1085;&#1090;&#1099;\&#1074;&#1092;&#1082;\&#1055;&#1044;&#1044;\&#1044;&#1086;&#1088;&#1086;&#1078;&#1085;&#1099;&#1077;%20&#1079;&#1085;&#1072;&#1082;&#1080;%20&#1055;&#1088;&#1077;&#1076;&#1091;&#1087;&#1088;&#1077;&#1078;&#1076;&#1072;&#1102;&#1097;&#1080;&#1077;%20&#1079;&#1085;&#1072;&#1082;&#1080;%20%20Vodish_Ru.files\1.21.gif" TargetMode="External"/><Relationship Id="rId5" Type="http://schemas.openxmlformats.org/officeDocument/2006/relationships/image" Target="file:///C:\Documents%20and%20Settings\root\&#1052;&#1086;&#1080;%20&#1076;&#1086;&#1082;&#1091;&#1084;&#1077;&#1085;&#1090;&#1099;\&#1074;&#1092;&#1082;\&#1055;&#1044;&#1044;\&#1044;&#1086;&#1088;&#1086;&#1078;&#1085;&#1099;&#1077;%20&#1079;&#1085;&#1072;&#1082;&#1080;%20&#1055;&#1088;&#1077;&#1076;&#1091;&#1087;&#1088;&#1077;&#1078;&#1076;&#1072;&#1102;&#1097;&#1080;&#1077;%20&#1079;&#1085;&#1072;&#1082;&#1080;%20%20Vodish_Ru.files\1.18.3.gif" TargetMode="External"/><Relationship Id="rId10" Type="http://schemas.openxmlformats.org/officeDocument/2006/relationships/image" Target="../media/image31.png"/><Relationship Id="rId4" Type="http://schemas.openxmlformats.org/officeDocument/2006/relationships/image" Target="../media/image28.png"/><Relationship Id="rId9" Type="http://schemas.openxmlformats.org/officeDocument/2006/relationships/image" Target="file:///C:\Documents%20and%20Settings\root\&#1052;&#1086;&#1080;%20&#1076;&#1086;&#1082;&#1091;&#1084;&#1077;&#1085;&#1090;&#1099;\&#1074;&#1092;&#1082;\&#1055;&#1044;&#1044;\&#1044;&#1086;&#1088;&#1086;&#1078;&#1085;&#1099;&#1077;%20&#1079;&#1085;&#1072;&#1082;&#1080;%20&#1055;&#1088;&#1077;&#1076;&#1091;&#1087;&#1088;&#1077;&#1078;&#1076;&#1072;&#1102;&#1097;&#1080;&#1077;%20&#1079;&#1085;&#1072;&#1082;&#1080;%20%20Vodish_Ru.files\1.20.gif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file:///C:\Documents%20and%20Settings\root\&#1052;&#1086;&#1080;%20&#1076;&#1086;&#1082;&#1091;&#1084;&#1077;&#1085;&#1090;&#1099;\&#1074;&#1092;&#1082;\&#1055;&#1044;&#1044;\&#1044;&#1086;&#1088;&#1086;&#1078;&#1085;&#1099;&#1077;%20&#1079;&#1085;&#1072;&#1082;&#1080;%20&#1055;&#1088;&#1077;&#1076;&#1091;&#1087;&#1088;&#1077;&#1078;&#1076;&#1072;&#1102;&#1097;&#1080;&#1077;%20&#1079;&#1085;&#1072;&#1082;&#1080;%20%20Vodish_Ru.files\1.24.gif" TargetMode="External"/><Relationship Id="rId3" Type="http://schemas.openxmlformats.org/officeDocument/2006/relationships/image" Target="../media/image32.png"/><Relationship Id="rId7" Type="http://schemas.openxmlformats.org/officeDocument/2006/relationships/image" Target="../media/image34.png"/><Relationship Id="rId12" Type="http://schemas.openxmlformats.org/officeDocument/2006/relationships/image" Target="file:///C:\Documents%20and%20Settings\root\&#1052;&#1086;&#1080;%20&#1076;&#1086;&#1082;&#1091;&#1084;&#1077;&#1085;&#1090;&#1099;\&#1074;&#1092;&#1082;\&#1055;&#1044;&#1044;\&#1044;&#1086;&#1088;&#1086;&#1078;&#1085;&#1099;&#1077;%20&#1079;&#1085;&#1072;&#1082;&#1080;%20&#1055;&#1088;&#1077;&#1076;&#1091;&#1087;&#1088;&#1077;&#1078;&#1076;&#1072;&#1102;&#1097;&#1080;&#1077;%20&#1079;&#1085;&#1072;&#1082;&#1080;%20%20Vodish_Ru.files\1.26.gif" TargetMode="External"/><Relationship Id="rId2" Type="http://schemas.openxmlformats.org/officeDocument/2006/relationships/slide" Target="slide50.xml"/><Relationship Id="rId1" Type="http://schemas.openxmlformats.org/officeDocument/2006/relationships/slideLayout" Target="../slideLayouts/slideLayout7.xml"/><Relationship Id="rId6" Type="http://schemas.openxmlformats.org/officeDocument/2006/relationships/image" Target="file:///C:\Documents%20and%20Settings\root\&#1052;&#1086;&#1080;%20&#1076;&#1086;&#1082;&#1091;&#1084;&#1077;&#1085;&#1090;&#1099;\&#1074;&#1092;&#1082;\&#1055;&#1044;&#1044;\&#1044;&#1086;&#1088;&#1086;&#1078;&#1085;&#1099;&#1077;%20&#1079;&#1085;&#1072;&#1082;&#1080;%20&#1055;&#1088;&#1077;&#1076;&#1091;&#1087;&#1088;&#1077;&#1078;&#1076;&#1072;&#1102;&#1097;&#1080;&#1077;%20&#1079;&#1085;&#1072;&#1082;&#1080;%20%20Vodish_Ru.files\1.23.gif" TargetMode="External"/><Relationship Id="rId11" Type="http://schemas.openxmlformats.org/officeDocument/2006/relationships/image" Target="../media/image36.png"/><Relationship Id="rId5" Type="http://schemas.openxmlformats.org/officeDocument/2006/relationships/image" Target="../media/image33.png"/><Relationship Id="rId10" Type="http://schemas.openxmlformats.org/officeDocument/2006/relationships/image" Target="file:///C:\Documents%20and%20Settings\root\&#1052;&#1086;&#1080;%20&#1076;&#1086;&#1082;&#1091;&#1084;&#1077;&#1085;&#1090;&#1099;\&#1074;&#1092;&#1082;\&#1055;&#1044;&#1044;\&#1044;&#1086;&#1088;&#1086;&#1078;&#1085;&#1099;&#1077;%20&#1079;&#1085;&#1072;&#1082;&#1080;%20&#1055;&#1088;&#1077;&#1076;&#1091;&#1087;&#1088;&#1077;&#1078;&#1076;&#1072;&#1102;&#1097;&#1080;&#1077;%20&#1079;&#1085;&#1072;&#1082;&#1080;%20%20Vodish_Ru.files\1.25.gif" TargetMode="External"/><Relationship Id="rId4" Type="http://schemas.openxmlformats.org/officeDocument/2006/relationships/image" Target="file:///C:\Documents%20and%20Settings\root\&#1052;&#1086;&#1080;%20&#1076;&#1086;&#1082;&#1091;&#1084;&#1077;&#1085;&#1090;&#1099;\&#1074;&#1092;&#1082;\&#1055;&#1044;&#1044;\&#1044;&#1086;&#1088;&#1086;&#1078;&#1085;&#1099;&#1077;%20&#1079;&#1085;&#1072;&#1082;&#1080;%20&#1055;&#1088;&#1077;&#1076;&#1091;&#1087;&#1088;&#1077;&#1078;&#1076;&#1072;&#1102;&#1097;&#1080;&#1077;%20&#1079;&#1085;&#1072;&#1082;&#1080;%20%20Vodish_Ru.files\1.22.gif" TargetMode="External"/><Relationship Id="rId9" Type="http://schemas.openxmlformats.org/officeDocument/2006/relationships/image" Target="../media/image3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file:///C:\Documents%20and%20Settings\root\&#1052;&#1086;&#1080;%20&#1076;&#1086;&#1082;&#1091;&#1084;&#1077;&#1085;&#1090;&#1099;\&#1074;&#1092;&#1082;\&#1055;&#1044;&#1044;\&#1044;&#1086;&#1088;&#1086;&#1078;&#1085;&#1099;&#1077;%20&#1079;&#1085;&#1072;&#1082;&#1080;%20&#1055;&#1088;&#1077;&#1076;&#1091;&#1087;&#1088;&#1077;&#1078;&#1076;&#1072;&#1102;&#1097;&#1080;&#1077;%20&#1079;&#1085;&#1072;&#1082;&#1080;%20%20Vodish_Ru.files\1.27.gif" TargetMode="External"/><Relationship Id="rId7" Type="http://schemas.openxmlformats.org/officeDocument/2006/relationships/image" Target="file:///C:\Documents%20and%20Settings\root\&#1052;&#1086;&#1080;%20&#1076;&#1086;&#1082;&#1091;&#1084;&#1077;&#1085;&#1090;&#1099;\&#1074;&#1092;&#1082;\&#1055;&#1044;&#1044;\&#1044;&#1086;&#1088;&#1086;&#1078;&#1085;&#1099;&#1077;%20&#1079;&#1085;&#1072;&#1082;&#1080;%20&#1055;&#1088;&#1077;&#1076;&#1091;&#1087;&#1088;&#1077;&#1078;&#1076;&#1072;&#1102;&#1097;&#1080;&#1077;%20&#1079;&#1085;&#1072;&#1082;&#1080;%20%20Vodish_Ru.files\1.29.gif" TargetMode="External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9.png"/><Relationship Id="rId11" Type="http://schemas.openxmlformats.org/officeDocument/2006/relationships/image" Target="file:///C:\Documents%20and%20Settings\root\&#1052;&#1086;&#1080;%20&#1076;&#1086;&#1082;&#1091;&#1084;&#1077;&#1085;&#1090;&#1099;\&#1074;&#1092;&#1082;\&#1055;&#1044;&#1044;\&#1044;&#1086;&#1088;&#1086;&#1078;&#1085;&#1099;&#1077;%20&#1079;&#1085;&#1072;&#1082;&#1080;%20&#1055;&#1088;&#1077;&#1076;&#1091;&#1087;&#1088;&#1077;&#1078;&#1076;&#1072;&#1102;&#1097;&#1080;&#1077;%20&#1079;&#1085;&#1072;&#1082;&#1080;%20%20Vodish_Ru.files\1.31.1.gif" TargetMode="External"/><Relationship Id="rId5" Type="http://schemas.openxmlformats.org/officeDocument/2006/relationships/image" Target="file:///C:\Documents%20and%20Settings\root\&#1052;&#1086;&#1080;%20&#1076;&#1086;&#1082;&#1091;&#1084;&#1077;&#1085;&#1090;&#1099;\&#1074;&#1092;&#1082;\&#1055;&#1044;&#1044;\&#1044;&#1086;&#1088;&#1086;&#1078;&#1085;&#1099;&#1077;%20&#1079;&#1085;&#1072;&#1082;&#1080;%20&#1055;&#1088;&#1077;&#1076;&#1091;&#1087;&#1088;&#1077;&#1078;&#1076;&#1072;&#1102;&#1097;&#1080;&#1077;%20&#1079;&#1085;&#1072;&#1082;&#1080;%20%20Vodish_Ru.files\1.28.gif" TargetMode="External"/><Relationship Id="rId10" Type="http://schemas.openxmlformats.org/officeDocument/2006/relationships/image" Target="../media/image41.png"/><Relationship Id="rId4" Type="http://schemas.openxmlformats.org/officeDocument/2006/relationships/image" Target="../media/image38.png"/><Relationship Id="rId9" Type="http://schemas.openxmlformats.org/officeDocument/2006/relationships/image" Target="file:///C:\Documents%20and%20Settings\root\&#1052;&#1086;&#1080;%20&#1076;&#1086;&#1082;&#1091;&#1084;&#1077;&#1085;&#1090;&#1099;\&#1074;&#1092;&#1082;\&#1055;&#1044;&#1044;\&#1044;&#1086;&#1088;&#1086;&#1078;&#1085;&#1099;&#1077;%20&#1079;&#1085;&#1072;&#1082;&#1080;%20&#1055;&#1088;&#1077;&#1076;&#1091;&#1087;&#1088;&#1077;&#1078;&#1076;&#1072;&#1102;&#1097;&#1080;&#1077;%20&#1079;&#1085;&#1072;&#1082;&#1080;%20%20Vodish_Ru.files\1.30.gi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581025" y="1327150"/>
            <a:ext cx="7983538" cy="420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152352" bIns="38088" anchor="ctr">
            <a:spAutoFit/>
          </a:bodyPr>
          <a:lstStyle/>
          <a:p>
            <a:pPr algn="ctr"/>
            <a:r>
              <a:rPr lang="ru-RU" sz="2400" b="1" i="1"/>
              <a:t>Дорожные знаки</a:t>
            </a:r>
          </a:p>
          <a:p>
            <a:pPr algn="ctr"/>
            <a:r>
              <a:rPr lang="ru-RU" sz="2400"/>
              <a:t>( ГОСТ 10807-78, ГОСТ Р 51582-2000, ГОСТ 23457-86)</a:t>
            </a:r>
          </a:p>
          <a:p>
            <a:pPr algn="ctr"/>
            <a:r>
              <a:rPr lang="ru-RU" sz="2400">
                <a:hlinkClick r:id="rId2"/>
              </a:rPr>
              <a:t>Новые дорожные знаки, введенные 01.2006</a:t>
            </a:r>
            <a:endParaRPr lang="ru-RU" sz="2400"/>
          </a:p>
          <a:p>
            <a:pPr algn="ctr"/>
            <a:r>
              <a:rPr lang="ru-RU" sz="2400"/>
              <a:t>1.</a:t>
            </a:r>
            <a:r>
              <a:rPr lang="ru-RU" sz="2400">
                <a:hlinkClick r:id="rId3"/>
              </a:rPr>
              <a:t>Предупреждающие знаки </a:t>
            </a:r>
            <a:endParaRPr lang="ru-RU" sz="2400"/>
          </a:p>
          <a:p>
            <a:pPr algn="ctr"/>
            <a:r>
              <a:rPr lang="ru-RU" sz="2400">
                <a:solidFill>
                  <a:srgbClr val="FF3300"/>
                </a:solidFill>
                <a:hlinkClick r:id="rId4" action="ppaction://hlinksldjump"/>
              </a:rPr>
              <a:t>2.Знаки приоритета </a:t>
            </a:r>
            <a:endParaRPr lang="ru-RU" sz="2400">
              <a:solidFill>
                <a:srgbClr val="FF3300"/>
              </a:solidFill>
            </a:endParaRPr>
          </a:p>
          <a:p>
            <a:pPr algn="ctr"/>
            <a:r>
              <a:rPr lang="ru-RU" sz="2400">
                <a:solidFill>
                  <a:srgbClr val="FF3300"/>
                </a:solidFill>
                <a:hlinkClick r:id="rId5" action="ppaction://hlinksldjump"/>
              </a:rPr>
              <a:t>3.Запрещающие знаки </a:t>
            </a:r>
            <a:endParaRPr lang="ru-RU" sz="2400">
              <a:solidFill>
                <a:srgbClr val="FF3300"/>
              </a:solidFill>
            </a:endParaRPr>
          </a:p>
          <a:p>
            <a:pPr algn="ctr"/>
            <a:r>
              <a:rPr lang="ru-RU" sz="2400">
                <a:solidFill>
                  <a:srgbClr val="FF3300"/>
                </a:solidFill>
                <a:hlinkClick r:id="rId6" action="ppaction://hlinksldjump"/>
              </a:rPr>
              <a:t>4.Предписывающие знаки </a:t>
            </a:r>
            <a:endParaRPr lang="ru-RU" sz="2400">
              <a:solidFill>
                <a:srgbClr val="FF3300"/>
              </a:solidFill>
            </a:endParaRPr>
          </a:p>
          <a:p>
            <a:pPr algn="ctr"/>
            <a:r>
              <a:rPr lang="ru-RU" sz="2400">
                <a:hlinkClick r:id="rId7" action="ppaction://hlinksldjump"/>
              </a:rPr>
              <a:t>5.Знаки особых предписаний</a:t>
            </a:r>
            <a:endParaRPr lang="ru-RU" sz="2400"/>
          </a:p>
          <a:p>
            <a:pPr algn="ctr"/>
            <a:r>
              <a:rPr lang="ru-RU" sz="2400">
                <a:hlinkClick r:id="rId8" action="ppaction://hlinksldjump"/>
              </a:rPr>
              <a:t>6.Информационные знаки</a:t>
            </a:r>
            <a:endParaRPr lang="ru-RU" sz="2400"/>
          </a:p>
          <a:p>
            <a:pPr algn="ctr"/>
            <a:r>
              <a:rPr lang="ru-RU" sz="2400">
                <a:hlinkClick r:id="rId9" action="ppaction://hlinksldjump"/>
              </a:rPr>
              <a:t>7.Знаки сервиса </a:t>
            </a:r>
            <a:endParaRPr lang="ru-RU" sz="2400"/>
          </a:p>
          <a:p>
            <a:pPr algn="ctr"/>
            <a:r>
              <a:rPr lang="ru-RU" sz="2400">
                <a:hlinkClick r:id="rId10" action="ppaction://hlinksldjump"/>
              </a:rPr>
              <a:t>8.Знаки дополнительной информации (таблички)</a:t>
            </a:r>
            <a:r>
              <a:rPr lang="ru-RU">
                <a:hlinkClick r:id="rId10" action="ppaction://hlinksldjump"/>
              </a:rPr>
              <a:t> 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0" y="31797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9156" name="Picture 4" descr="C:\Documents and Settings\root\Мои документы\вфк\ПДД\Дорожные знаки Предупреждающие знаки  Vodish_Ru.files\1.31.2.gif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76250"/>
            <a:ext cx="936625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395288" y="620713"/>
            <a:ext cx="654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1200">
                <a:latin typeface="Tahoma" charset="0"/>
                <a:ea typeface="Times New Roman" pitchFamily="18" charset="0"/>
                <a:cs typeface="Tahoma" charset="0"/>
              </a:rPr>
              <a:t/>
            </a:r>
            <a:br>
              <a:rPr lang="ru-RU" sz="1200">
                <a:latin typeface="Tahoma" charset="0"/>
                <a:ea typeface="Times New Roman" pitchFamily="18" charset="0"/>
                <a:cs typeface="Tahoma" charset="0"/>
              </a:rPr>
            </a:br>
            <a:r>
              <a:rPr lang="ru-RU" sz="1200">
                <a:latin typeface="Tahoma" charset="0"/>
                <a:ea typeface="Times New Roman" pitchFamily="18" charset="0"/>
                <a:cs typeface="Tahoma" charset="0"/>
              </a:rPr>
              <a:t>1.31.2 </a:t>
            </a:r>
            <a:endParaRPr lang="ru-RU" sz="1200">
              <a:ea typeface="Times New Roman" pitchFamily="18" charset="0"/>
              <a:cs typeface="Tahoma" charset="0"/>
            </a:endParaRPr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1527175" y="136525"/>
            <a:ext cx="6119813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/>
              <a:t>«</a:t>
            </a:r>
            <a:r>
              <a:rPr lang="ru-RU" b="1"/>
              <a:t>Направление поворота</a:t>
            </a:r>
            <a:r>
              <a:rPr lang="ru-RU"/>
              <a:t>» Направление движения</a:t>
            </a:r>
            <a:endParaRPr lang="en-US"/>
          </a:p>
          <a:p>
            <a:r>
              <a:rPr lang="ru-RU"/>
              <a:t> на закруглении дороги малого радиуса с ограниченной</a:t>
            </a:r>
            <a:endParaRPr lang="en-US"/>
          </a:p>
          <a:p>
            <a:r>
              <a:rPr lang="ru-RU"/>
              <a:t> видимостью. Направление объезда ремонтируемого</a:t>
            </a:r>
            <a:endParaRPr lang="en-US"/>
          </a:p>
          <a:p>
            <a:r>
              <a:rPr lang="ru-RU"/>
              <a:t> участка дороги. </a:t>
            </a:r>
          </a:p>
        </p:txBody>
      </p:sp>
      <p:sp>
        <p:nvSpPr>
          <p:cNvPr id="49161" name="Rectangle 9"/>
          <p:cNvSpPr>
            <a:spLocks noChangeArrowheads="1"/>
          </p:cNvSpPr>
          <p:nvPr/>
        </p:nvSpPr>
        <p:spPr bwMode="auto">
          <a:xfrm>
            <a:off x="0" y="31797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9160" name="Picture 8" descr="C:\Documents and Settings\root\Мои документы\вфк\ПДД\Дорожные знаки Предупреждающие знаки  Vodish_Ru.files\1.31.3.gif"/>
          <p:cNvPicPr>
            <a:picLocks noChangeAspect="1" noChangeArrowheads="1"/>
          </p:cNvPicPr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44675"/>
            <a:ext cx="936625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162" name="Rectangle 10"/>
          <p:cNvSpPr>
            <a:spLocks noChangeArrowheads="1"/>
          </p:cNvSpPr>
          <p:nvPr/>
        </p:nvSpPr>
        <p:spPr bwMode="auto">
          <a:xfrm>
            <a:off x="468313" y="1989138"/>
            <a:ext cx="654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1200">
                <a:latin typeface="Tahoma" charset="0"/>
                <a:ea typeface="Times New Roman" pitchFamily="18" charset="0"/>
                <a:cs typeface="Tahoma" charset="0"/>
              </a:rPr>
              <a:t/>
            </a:r>
            <a:br>
              <a:rPr lang="ru-RU" sz="1200">
                <a:latin typeface="Tahoma" charset="0"/>
                <a:ea typeface="Times New Roman" pitchFamily="18" charset="0"/>
                <a:cs typeface="Tahoma" charset="0"/>
              </a:rPr>
            </a:br>
            <a:r>
              <a:rPr lang="ru-RU" sz="1200">
                <a:latin typeface="Tahoma" charset="0"/>
                <a:ea typeface="Times New Roman" pitchFamily="18" charset="0"/>
                <a:cs typeface="Tahoma" charset="0"/>
              </a:rPr>
              <a:t>1.31.3 </a:t>
            </a:r>
            <a:endParaRPr lang="ru-RU" sz="1200">
              <a:ea typeface="Times New Roman" pitchFamily="18" charset="0"/>
              <a:cs typeface="Tahoma" charset="0"/>
            </a:endParaRPr>
          </a:p>
        </p:txBody>
      </p:sp>
      <p:sp>
        <p:nvSpPr>
          <p:cNvPr id="49163" name="Text Box 11"/>
          <p:cNvSpPr txBox="1">
            <a:spLocks noChangeArrowheads="1"/>
          </p:cNvSpPr>
          <p:nvPr/>
        </p:nvSpPr>
        <p:spPr bwMode="auto">
          <a:xfrm>
            <a:off x="1816100" y="1576388"/>
            <a:ext cx="6180138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/>
              <a:t>«</a:t>
            </a:r>
            <a:r>
              <a:rPr lang="ru-RU" b="1"/>
              <a:t>Направление поворота</a:t>
            </a:r>
            <a:r>
              <a:rPr lang="ru-RU"/>
              <a:t>» Направления движения </a:t>
            </a:r>
            <a:endParaRPr lang="en-US"/>
          </a:p>
          <a:p>
            <a:r>
              <a:rPr lang="ru-RU"/>
              <a:t>на Т-образном перекрестке или разветвлении дорог. </a:t>
            </a:r>
            <a:endParaRPr lang="en-US"/>
          </a:p>
          <a:p>
            <a:r>
              <a:rPr lang="ru-RU"/>
              <a:t>Направления объезда ремонтируемого участка дороги. </a:t>
            </a:r>
          </a:p>
        </p:txBody>
      </p:sp>
      <p:sp>
        <p:nvSpPr>
          <p:cNvPr id="49164" name="Text Box 12"/>
          <p:cNvSpPr txBox="1">
            <a:spLocks noChangeArrowheads="1"/>
          </p:cNvSpPr>
          <p:nvPr/>
        </p:nvSpPr>
        <p:spPr bwMode="auto">
          <a:xfrm>
            <a:off x="735013" y="58245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49165" name="Line 13">
            <a:hlinkClick r:id="rId7" action="ppaction://hlinksldjump"/>
          </p:cNvPr>
          <p:cNvSpPr>
            <a:spLocks noChangeShapeType="1"/>
          </p:cNvSpPr>
          <p:nvPr/>
        </p:nvSpPr>
        <p:spPr bwMode="auto">
          <a:xfrm flipH="1" flipV="1">
            <a:off x="827088" y="5734050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620713"/>
            <a:ext cx="8507413" cy="1368425"/>
          </a:xfrm>
        </p:spPr>
        <p:txBody>
          <a:bodyPr/>
          <a:lstStyle/>
          <a:p>
            <a:r>
              <a:rPr lang="ru-RU" sz="4000" b="1" i="1"/>
              <a:t>2. Знаки приоритета</a:t>
            </a:r>
            <a:br>
              <a:rPr lang="ru-RU" sz="4000" b="1" i="1"/>
            </a:br>
            <a:r>
              <a:rPr lang="ru-RU" sz="1800" b="1" i="1"/>
              <a:t>Знаки приоритета устанавливают очередность проезда перекрестков, пересечений проезжих частей или узких участков дороги.</a:t>
            </a:r>
            <a:r>
              <a:rPr lang="ru-RU" sz="4000" b="1" i="1"/>
              <a:t/>
            </a:r>
            <a:br>
              <a:rPr lang="ru-RU" sz="4000" b="1" i="1"/>
            </a:br>
            <a:r>
              <a:rPr lang="ru-RU" sz="4000" b="1" i="1"/>
              <a:t/>
            </a:r>
            <a:br>
              <a:rPr lang="ru-RU" sz="4000" b="1" i="1"/>
            </a:br>
            <a:endParaRPr lang="ru-RU" sz="4000" b="1" i="1"/>
          </a:p>
        </p:txBody>
      </p:sp>
      <p:pic>
        <p:nvPicPr>
          <p:cNvPr id="50180" name="Picture 4" descr="C:\Documents and Settings\root\Рабочий стол\приоритет.files\zn2_1.gi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630363"/>
            <a:ext cx="1008062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684213" y="2565400"/>
            <a:ext cx="438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sz="1200"/>
              <a:t>2.1 </a:t>
            </a:r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2051050" y="1628775"/>
            <a:ext cx="39592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1"/>
              <a:t>Главная дорога</a:t>
            </a:r>
            <a:r>
              <a:rPr lang="ru-RU"/>
              <a:t/>
            </a:r>
            <a:br>
              <a:rPr lang="ru-RU"/>
            </a:br>
            <a:r>
              <a:rPr lang="ru-RU"/>
              <a:t>Дорога, на которой предоставлено</a:t>
            </a:r>
            <a:br>
              <a:rPr lang="ru-RU"/>
            </a:br>
            <a:r>
              <a:rPr lang="ru-RU"/>
              <a:t>право преимущественного проезда</a:t>
            </a:r>
            <a:br>
              <a:rPr lang="ru-RU"/>
            </a:br>
            <a:r>
              <a:rPr lang="ru-RU"/>
              <a:t>нерегулируемых перекрестков. </a:t>
            </a:r>
          </a:p>
        </p:txBody>
      </p:sp>
      <p:pic>
        <p:nvPicPr>
          <p:cNvPr id="50183" name="Picture 7" descr="C:\Documents and Settings\root\Рабочий стол\приоритет.files\zn2_2.gif"/>
          <p:cNvPicPr>
            <a:picLocks noChangeAspect="1" noChangeArrowheads="1"/>
          </p:cNvPicPr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070225"/>
            <a:ext cx="8636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84" name="Rectangle 8"/>
          <p:cNvSpPr>
            <a:spLocks noChangeArrowheads="1"/>
          </p:cNvSpPr>
          <p:nvPr/>
        </p:nvSpPr>
        <p:spPr bwMode="auto">
          <a:xfrm>
            <a:off x="684213" y="3933825"/>
            <a:ext cx="438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1200"/>
              <a:t>2.2 </a:t>
            </a:r>
          </a:p>
        </p:txBody>
      </p:sp>
      <p:sp>
        <p:nvSpPr>
          <p:cNvPr id="50185" name="Text Box 9"/>
          <p:cNvSpPr txBox="1">
            <a:spLocks noChangeArrowheads="1"/>
          </p:cNvSpPr>
          <p:nvPr/>
        </p:nvSpPr>
        <p:spPr bwMode="auto">
          <a:xfrm>
            <a:off x="2195513" y="3284538"/>
            <a:ext cx="2787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1"/>
              <a:t>Конец главной дороги</a:t>
            </a:r>
            <a:r>
              <a:rPr lang="ru-RU"/>
              <a:t> </a:t>
            </a:r>
          </a:p>
        </p:txBody>
      </p:sp>
      <p:pic>
        <p:nvPicPr>
          <p:cNvPr id="50186" name="Picture 10" descr="C:\Documents and Settings\root\Рабочий стол\приоритет.files\zn2_3_1.gif"/>
          <p:cNvPicPr>
            <a:picLocks noChangeAspect="1" noChangeArrowheads="1"/>
          </p:cNvPicPr>
          <p:nvPr/>
        </p:nvPicPr>
        <p:blipFill>
          <a:blip r:embed="rId7" r:link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338638"/>
            <a:ext cx="792163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87" name="Rectangle 11"/>
          <p:cNvSpPr>
            <a:spLocks noChangeArrowheads="1"/>
          </p:cNvSpPr>
          <p:nvPr/>
        </p:nvSpPr>
        <p:spPr bwMode="auto">
          <a:xfrm>
            <a:off x="684213" y="5013325"/>
            <a:ext cx="565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1200"/>
              <a:t>2.3.1 </a:t>
            </a:r>
          </a:p>
        </p:txBody>
      </p:sp>
      <p:sp>
        <p:nvSpPr>
          <p:cNvPr id="50188" name="Text Box 12"/>
          <p:cNvSpPr txBox="1">
            <a:spLocks noChangeArrowheads="1"/>
          </p:cNvSpPr>
          <p:nvPr/>
        </p:nvSpPr>
        <p:spPr bwMode="auto">
          <a:xfrm>
            <a:off x="2032000" y="4384675"/>
            <a:ext cx="5202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1"/>
              <a:t>"Пересечение со второстепенной дорогой"</a:t>
            </a:r>
            <a:r>
              <a:rPr lang="ru-RU"/>
              <a:t> </a:t>
            </a:r>
          </a:p>
        </p:txBody>
      </p:sp>
      <p:pic>
        <p:nvPicPr>
          <p:cNvPr id="50189" name="Picture 13" descr="C:\Documents and Settings\root\Рабочий стол\приоритет.files\zn2_3_2.gif"/>
          <p:cNvPicPr>
            <a:picLocks noChangeAspect="1" noChangeArrowheads="1"/>
          </p:cNvPicPr>
          <p:nvPr/>
        </p:nvPicPr>
        <p:blipFill>
          <a:blip r:embed="rId9" r:link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408613"/>
            <a:ext cx="719138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90" name="Picture 14" descr="C:\Documents and Settings\root\Рабочий стол\приоритет.files\zn2_3_3.gif"/>
          <p:cNvPicPr>
            <a:picLocks noChangeAspect="1" noChangeArrowheads="1"/>
          </p:cNvPicPr>
          <p:nvPr/>
        </p:nvPicPr>
        <p:blipFill>
          <a:blip r:embed="rId11" r:link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5408613"/>
            <a:ext cx="720725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91" name="Rectangle 15"/>
          <p:cNvSpPr>
            <a:spLocks noChangeArrowheads="1"/>
          </p:cNvSpPr>
          <p:nvPr/>
        </p:nvSpPr>
        <p:spPr bwMode="auto">
          <a:xfrm>
            <a:off x="323850" y="5995988"/>
            <a:ext cx="5651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1200"/>
              <a:t>2.3.2 </a:t>
            </a:r>
          </a:p>
        </p:txBody>
      </p:sp>
      <p:sp>
        <p:nvSpPr>
          <p:cNvPr id="50192" name="Rectangle 16"/>
          <p:cNvSpPr>
            <a:spLocks noChangeArrowheads="1"/>
          </p:cNvSpPr>
          <p:nvPr/>
        </p:nvSpPr>
        <p:spPr bwMode="auto">
          <a:xfrm>
            <a:off x="1258888" y="5995988"/>
            <a:ext cx="5651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1200"/>
              <a:t>2.3.3 </a:t>
            </a:r>
          </a:p>
        </p:txBody>
      </p:sp>
      <p:sp>
        <p:nvSpPr>
          <p:cNvPr id="50193" name="Text Box 17"/>
          <p:cNvSpPr txBox="1">
            <a:spLocks noChangeArrowheads="1"/>
          </p:cNvSpPr>
          <p:nvPr/>
        </p:nvSpPr>
        <p:spPr bwMode="auto">
          <a:xfrm>
            <a:off x="2176463" y="5321300"/>
            <a:ext cx="46482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1"/>
              <a:t>"Примыкание второстепенной дороги"</a:t>
            </a:r>
            <a:r>
              <a:rPr lang="ru-RU"/>
              <a:t/>
            </a:r>
            <a:br>
              <a:rPr lang="ru-RU"/>
            </a:br>
            <a:r>
              <a:rPr lang="ru-RU"/>
              <a:t>Примыкание справа - 2.3.2 слева - 2.3.3. </a:t>
            </a:r>
            <a:br>
              <a:rPr lang="ru-RU"/>
            </a:b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4" name="Picture 4" descr="C:\Documents and Settings\root\Рабочий стол\приоритет.files\zn2_4.gi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3375"/>
            <a:ext cx="93662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611188" y="1341438"/>
            <a:ext cx="4381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1200"/>
              <a:t>2.4 </a:t>
            </a:r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1887538" y="207963"/>
            <a:ext cx="5867400" cy="201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1"/>
              <a:t>"Уступите дорогу"</a:t>
            </a:r>
            <a:r>
              <a:rPr lang="ru-RU"/>
              <a:t/>
            </a:r>
            <a:br>
              <a:rPr lang="ru-RU"/>
            </a:br>
            <a:r>
              <a:rPr lang="ru-RU"/>
              <a:t>Водитель должен уступить дорогу</a:t>
            </a:r>
            <a:br>
              <a:rPr lang="ru-RU"/>
            </a:br>
            <a:r>
              <a:rPr lang="ru-RU"/>
              <a:t>транспортным средствам,</a:t>
            </a:r>
            <a:br>
              <a:rPr lang="ru-RU"/>
            </a:br>
            <a:r>
              <a:rPr lang="ru-RU"/>
              <a:t>движущимся по пересекаемой дороге, а при наличии</a:t>
            </a:r>
            <a:br>
              <a:rPr lang="ru-RU"/>
            </a:br>
            <a:r>
              <a:rPr lang="ru-RU"/>
              <a:t>таблички </a:t>
            </a:r>
            <a:r>
              <a:rPr lang="ru-RU">
                <a:hlinkClick r:id="rId5"/>
              </a:rPr>
              <a:t>8.13</a:t>
            </a:r>
            <a:r>
              <a:rPr lang="ru-RU"/>
              <a:t> - по главной.</a:t>
            </a:r>
            <a:br>
              <a:rPr lang="ru-RU"/>
            </a:br>
            <a:r>
              <a:rPr lang="ru-RU"/>
              <a:t/>
            </a:r>
            <a:br>
              <a:rPr lang="ru-RU"/>
            </a:br>
            <a:endParaRPr lang="ru-RU"/>
          </a:p>
        </p:txBody>
      </p:sp>
      <p:pic>
        <p:nvPicPr>
          <p:cNvPr id="51207" name="Picture 7" descr="C:\Documents and Settings\root\Рабочий стол\приоритет.files\zn2_5.gif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r:link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068638"/>
            <a:ext cx="79057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8" name="Rectangle 8"/>
          <p:cNvSpPr>
            <a:spLocks noChangeArrowheads="1"/>
          </p:cNvSpPr>
          <p:nvPr/>
        </p:nvSpPr>
        <p:spPr bwMode="auto">
          <a:xfrm>
            <a:off x="611188" y="3933825"/>
            <a:ext cx="438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1200"/>
              <a:t>2.5 </a:t>
            </a:r>
          </a:p>
        </p:txBody>
      </p:sp>
      <p:sp>
        <p:nvSpPr>
          <p:cNvPr id="51209" name="Text Box 9"/>
          <p:cNvSpPr txBox="1">
            <a:spLocks noChangeArrowheads="1"/>
          </p:cNvSpPr>
          <p:nvPr/>
        </p:nvSpPr>
        <p:spPr bwMode="auto">
          <a:xfrm>
            <a:off x="1835150" y="3068638"/>
            <a:ext cx="45402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1"/>
              <a:t>"Движение без остановки запрещено"</a:t>
            </a:r>
            <a:r>
              <a:rPr lang="ru-RU"/>
              <a:t/>
            </a:r>
            <a:br>
              <a:rPr lang="ru-RU"/>
            </a:br>
            <a:r>
              <a:rPr lang="ru-RU"/>
              <a:t/>
            </a:r>
            <a:br>
              <a:rPr lang="ru-RU"/>
            </a:b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8" name="Picture 4" descr="C:\Documents and Settings\root\Рабочий стол\приоритет.files\zn2_6.gi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73050"/>
            <a:ext cx="935037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755650" y="1196975"/>
            <a:ext cx="438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1200"/>
              <a:t>2.6 </a:t>
            </a:r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1887538" y="280988"/>
            <a:ext cx="6011862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1"/>
              <a:t>"Преимущество встречного движения"</a:t>
            </a:r>
            <a:r>
              <a:rPr lang="ru-RU"/>
              <a:t/>
            </a:r>
            <a:br>
              <a:rPr lang="ru-RU"/>
            </a:br>
            <a:r>
              <a:rPr lang="ru-RU"/>
              <a:t>Запрещается въезд на узкий</a:t>
            </a:r>
            <a:br>
              <a:rPr lang="ru-RU"/>
            </a:br>
            <a:r>
              <a:rPr lang="ru-RU"/>
              <a:t>участок дороги, если это может</a:t>
            </a:r>
            <a:br>
              <a:rPr lang="ru-RU"/>
            </a:br>
            <a:r>
              <a:rPr lang="ru-RU"/>
              <a:t>затруднить встречное движение.</a:t>
            </a:r>
            <a:br>
              <a:rPr lang="ru-RU"/>
            </a:br>
            <a:r>
              <a:rPr lang="ru-RU"/>
              <a:t>Водитель должен уступить дорогу</a:t>
            </a:r>
            <a:br>
              <a:rPr lang="ru-RU"/>
            </a:br>
            <a:r>
              <a:rPr lang="ru-RU"/>
              <a:t>встречным транспортным средствам,</a:t>
            </a:r>
            <a:br>
              <a:rPr lang="ru-RU"/>
            </a:br>
            <a:r>
              <a:rPr lang="ru-RU"/>
              <a:t>находящимся на узком участке или противоположном </a:t>
            </a:r>
          </a:p>
          <a:p>
            <a:r>
              <a:rPr lang="ru-RU"/>
              <a:t>подъезде к нему.</a:t>
            </a:r>
            <a:br>
              <a:rPr lang="ru-RU"/>
            </a:br>
            <a:r>
              <a:rPr lang="ru-RU"/>
              <a:t/>
            </a:r>
            <a:br>
              <a:rPr lang="ru-RU"/>
            </a:br>
            <a:endParaRPr lang="ru-RU"/>
          </a:p>
        </p:txBody>
      </p:sp>
      <p:pic>
        <p:nvPicPr>
          <p:cNvPr id="52231" name="Picture 7" descr="C:\Documents and Settings\root\Рабочий стол\приоритет.files\zn2_7.gi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789363"/>
            <a:ext cx="83185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32" name="Rectangle 8"/>
          <p:cNvSpPr>
            <a:spLocks noChangeArrowheads="1"/>
          </p:cNvSpPr>
          <p:nvPr/>
        </p:nvSpPr>
        <p:spPr bwMode="auto">
          <a:xfrm>
            <a:off x="611188" y="4814888"/>
            <a:ext cx="504825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sz="1200"/>
              <a:t>2.7</a:t>
            </a:r>
            <a:br>
              <a:rPr lang="ru-RU" sz="1200"/>
            </a:br>
            <a:r>
              <a:rPr lang="ru-RU" sz="1200"/>
              <a:t/>
            </a:r>
            <a:br>
              <a:rPr lang="ru-RU" sz="1200"/>
            </a:br>
            <a:endParaRPr lang="ru-RU" sz="1200"/>
          </a:p>
        </p:txBody>
      </p:sp>
      <p:sp>
        <p:nvSpPr>
          <p:cNvPr id="52233" name="Text Box 9"/>
          <p:cNvSpPr txBox="1">
            <a:spLocks noChangeArrowheads="1"/>
          </p:cNvSpPr>
          <p:nvPr/>
        </p:nvSpPr>
        <p:spPr bwMode="auto">
          <a:xfrm>
            <a:off x="1692275" y="3644900"/>
            <a:ext cx="71755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1"/>
              <a:t>"Преимущество перед встречным движением"</a:t>
            </a:r>
            <a:r>
              <a:rPr lang="ru-RU"/>
              <a:t/>
            </a:r>
            <a:br>
              <a:rPr lang="ru-RU"/>
            </a:br>
            <a:r>
              <a:rPr lang="ru-RU"/>
              <a:t>Узкий участок дороги, при движении</a:t>
            </a:r>
            <a:br>
              <a:rPr lang="ru-RU"/>
            </a:br>
            <a:r>
              <a:rPr lang="ru-RU"/>
              <a:t>по которому водитель пользуется преимуществом по отношению</a:t>
            </a:r>
            <a:br>
              <a:rPr lang="ru-RU"/>
            </a:br>
            <a:r>
              <a:rPr lang="ru-RU"/>
              <a:t>к встречным транспортным</a:t>
            </a:r>
            <a:br>
              <a:rPr lang="ru-RU"/>
            </a:br>
            <a:r>
              <a:rPr lang="ru-RU"/>
              <a:t>средствам.</a:t>
            </a:r>
            <a:br>
              <a:rPr lang="ru-RU"/>
            </a:br>
            <a:r>
              <a:rPr lang="ru-RU"/>
              <a:t/>
            </a:r>
            <a:br>
              <a:rPr lang="ru-RU"/>
            </a:br>
            <a:r>
              <a:rPr lang="ru-RU"/>
              <a:t/>
            </a:r>
            <a:br>
              <a:rPr lang="ru-RU"/>
            </a:b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4"/>
          <p:cNvSpPr>
            <a:spLocks noGrp="1" noChangeArrowheads="1"/>
          </p:cNvSpPr>
          <p:nvPr>
            <p:ph type="title"/>
          </p:nvPr>
        </p:nvSpPr>
        <p:spPr>
          <a:xfrm>
            <a:off x="323850" y="277813"/>
            <a:ext cx="8362950" cy="1855787"/>
          </a:xfrm>
        </p:spPr>
        <p:txBody>
          <a:bodyPr/>
          <a:lstStyle/>
          <a:p>
            <a:r>
              <a:rPr lang="ru-RU" sz="4000" b="1" i="1"/>
              <a:t> </a:t>
            </a:r>
            <a:br>
              <a:rPr lang="ru-RU" sz="4000" b="1" i="1"/>
            </a:br>
            <a:r>
              <a:rPr lang="ru-RU" sz="4000" b="1" i="1"/>
              <a:t/>
            </a:r>
            <a:br>
              <a:rPr lang="ru-RU" sz="4000" b="1" i="1"/>
            </a:br>
            <a:r>
              <a:rPr lang="ru-RU" sz="2000" b="1" i="1"/>
              <a:t>3. Запрещающие знаки</a:t>
            </a:r>
            <a:br>
              <a:rPr lang="ru-RU" sz="2000" b="1" i="1"/>
            </a:br>
            <a:r>
              <a:rPr lang="ru-RU" sz="2000"/>
              <a:t>Запрещающие знаки вводят или отменяют определенные ограничения движения</a:t>
            </a:r>
            <a:r>
              <a:rPr lang="ru-RU" sz="4000"/>
              <a:t>.</a:t>
            </a:r>
            <a:br>
              <a:rPr lang="ru-RU" sz="4000"/>
            </a:br>
            <a:r>
              <a:rPr lang="ru-RU" sz="4000"/>
              <a:t/>
            </a:r>
            <a:br>
              <a:rPr lang="ru-RU" sz="4000"/>
            </a:br>
            <a:r>
              <a:rPr lang="ru-RU" sz="4000"/>
              <a:t> </a:t>
            </a:r>
          </a:p>
        </p:txBody>
      </p:sp>
      <p:pic>
        <p:nvPicPr>
          <p:cNvPr id="53254" name="Picture 6" descr="C:\Documents and Settings\root\Рабочий стол\запрещающ.files\zn3_1.gif"/>
          <p:cNvPicPr>
            <a:picLocks noChangeAspect="1" noChangeArrowheads="1"/>
          </p:cNvPicPr>
          <p:nvPr>
            <p:ph type="body" idx="1"/>
          </p:nvPr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9750" y="2143125"/>
            <a:ext cx="936625" cy="936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3255" name="Rectangle 7"/>
          <p:cNvSpPr>
            <a:spLocks noChangeArrowheads="1"/>
          </p:cNvSpPr>
          <p:nvPr/>
        </p:nvSpPr>
        <p:spPr bwMode="auto">
          <a:xfrm>
            <a:off x="755650" y="3043238"/>
            <a:ext cx="4381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1200"/>
              <a:t>3.1 </a:t>
            </a:r>
          </a:p>
        </p:txBody>
      </p:sp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2339975" y="2133600"/>
            <a:ext cx="5305425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1"/>
              <a:t>"Въезд запрещен"</a:t>
            </a:r>
            <a:r>
              <a:rPr lang="ru-RU"/>
              <a:t/>
            </a:r>
            <a:br>
              <a:rPr lang="ru-RU"/>
            </a:br>
            <a:r>
              <a:rPr lang="ru-RU"/>
              <a:t>Запрещается въезд всех транспортных средств</a:t>
            </a:r>
            <a:br>
              <a:rPr lang="ru-RU"/>
            </a:br>
            <a:r>
              <a:rPr lang="ru-RU"/>
              <a:t>в данном направлении </a:t>
            </a:r>
          </a:p>
        </p:txBody>
      </p:sp>
      <p:pic>
        <p:nvPicPr>
          <p:cNvPr id="53257" name="Picture 9" descr="C:\Documents and Settings\root\Рабочий стол\запрещающ.files\zn3_2.gif"/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429000"/>
            <a:ext cx="8636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58" name="Rectangle 10"/>
          <p:cNvSpPr>
            <a:spLocks noChangeArrowheads="1"/>
          </p:cNvSpPr>
          <p:nvPr/>
        </p:nvSpPr>
        <p:spPr bwMode="auto">
          <a:xfrm>
            <a:off x="755650" y="4292600"/>
            <a:ext cx="438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1200"/>
              <a:t>3.2 </a:t>
            </a:r>
          </a:p>
        </p:txBody>
      </p:sp>
      <p:sp>
        <p:nvSpPr>
          <p:cNvPr id="53259" name="Text Box 11"/>
          <p:cNvSpPr txBox="1">
            <a:spLocks noChangeArrowheads="1"/>
          </p:cNvSpPr>
          <p:nvPr/>
        </p:nvSpPr>
        <p:spPr bwMode="auto">
          <a:xfrm>
            <a:off x="2268538" y="3429000"/>
            <a:ext cx="4811712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1"/>
              <a:t>"Движение запрещено"</a:t>
            </a:r>
            <a:r>
              <a:rPr lang="ru-RU"/>
              <a:t/>
            </a:r>
            <a:br>
              <a:rPr lang="ru-RU"/>
            </a:br>
            <a:r>
              <a:rPr lang="ru-RU"/>
              <a:t>Запрещается движение всех транспортных</a:t>
            </a:r>
            <a:br>
              <a:rPr lang="ru-RU"/>
            </a:br>
            <a:r>
              <a:rPr lang="ru-RU"/>
              <a:t>средств. </a:t>
            </a:r>
          </a:p>
        </p:txBody>
      </p:sp>
      <p:pic>
        <p:nvPicPr>
          <p:cNvPr id="53262" name="Picture 14" descr="C:\Documents and Settings\root\Рабочий стол\запрещающ.files\zn3_3.gif"/>
          <p:cNvPicPr>
            <a:picLocks noChangeAspect="1" noChangeArrowheads="1"/>
          </p:cNvPicPr>
          <p:nvPr/>
        </p:nvPicPr>
        <p:blipFill>
          <a:blip r:embed="rId6" r:link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724400"/>
            <a:ext cx="8636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63" name="Text Box 15"/>
          <p:cNvSpPr txBox="1">
            <a:spLocks noChangeArrowheads="1"/>
          </p:cNvSpPr>
          <p:nvPr/>
        </p:nvSpPr>
        <p:spPr bwMode="auto">
          <a:xfrm>
            <a:off x="2247900" y="4816475"/>
            <a:ext cx="42814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1"/>
              <a:t>"Движение механических</a:t>
            </a:r>
            <a:br>
              <a:rPr lang="ru-RU" b="1"/>
            </a:br>
            <a:r>
              <a:rPr lang="ru-RU" b="1"/>
              <a:t>транспортных средств запрещено"</a:t>
            </a:r>
            <a:r>
              <a:rPr lang="ru-RU"/>
              <a:t> </a:t>
            </a:r>
          </a:p>
        </p:txBody>
      </p:sp>
      <p:sp>
        <p:nvSpPr>
          <p:cNvPr id="53264" name="Rectangle 16"/>
          <p:cNvSpPr>
            <a:spLocks noChangeArrowheads="1"/>
          </p:cNvSpPr>
          <p:nvPr/>
        </p:nvSpPr>
        <p:spPr bwMode="auto">
          <a:xfrm>
            <a:off x="755650" y="5562600"/>
            <a:ext cx="438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1200"/>
              <a:t>3.3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300" name="Picture 4" descr="C:\Documents and Settings\root\Рабочий стол\запрещающ.files\zn3_4.gif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03225"/>
            <a:ext cx="1008063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468313" y="1347788"/>
            <a:ext cx="5032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sz="1200"/>
              <a:t>3.4 </a:t>
            </a:r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1763713" y="188913"/>
            <a:ext cx="5581650" cy="3662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1"/>
              <a:t>"Движение грузовых автомобилей запрещено"</a:t>
            </a:r>
            <a:r>
              <a:rPr lang="ru-RU"/>
              <a:t/>
            </a:r>
            <a:br>
              <a:rPr lang="ru-RU"/>
            </a:br>
            <a:r>
              <a:rPr lang="ru-RU"/>
              <a:t>Запрещается движение грузовых автомобилей и</a:t>
            </a:r>
            <a:br>
              <a:rPr lang="ru-RU"/>
            </a:br>
            <a:r>
              <a:rPr lang="ru-RU"/>
              <a:t>составов транспортных средств с разрешенной</a:t>
            </a:r>
            <a:br>
              <a:rPr lang="ru-RU"/>
            </a:br>
            <a:r>
              <a:rPr lang="ru-RU"/>
              <a:t>максимальной массой более 3,5 т (если на</a:t>
            </a:r>
            <a:br>
              <a:rPr lang="ru-RU"/>
            </a:br>
            <a:r>
              <a:rPr lang="ru-RU"/>
              <a:t>знаке не указана масса) или с разрешенной</a:t>
            </a:r>
            <a:br>
              <a:rPr lang="ru-RU"/>
            </a:br>
            <a:r>
              <a:rPr lang="ru-RU"/>
              <a:t>максимальной массой более указанной на</a:t>
            </a:r>
            <a:br>
              <a:rPr lang="ru-RU"/>
            </a:br>
            <a:r>
              <a:rPr lang="ru-RU"/>
              <a:t>знаке, а также тракторов и самоходных машин.</a:t>
            </a:r>
            <a:br>
              <a:rPr lang="ru-RU"/>
            </a:br>
            <a:r>
              <a:rPr lang="ru-RU"/>
              <a:t>Знак 3.4 не запрещает движение грузовых</a:t>
            </a:r>
            <a:br>
              <a:rPr lang="ru-RU"/>
            </a:br>
            <a:r>
              <a:rPr lang="ru-RU"/>
              <a:t>автомобилей с наклонной белой полосой на</a:t>
            </a:r>
            <a:br>
              <a:rPr lang="ru-RU"/>
            </a:br>
            <a:r>
              <a:rPr lang="ru-RU"/>
              <a:t>бортах или предназначенных для</a:t>
            </a:r>
            <a:br>
              <a:rPr lang="ru-RU"/>
            </a:br>
            <a:r>
              <a:rPr lang="ru-RU"/>
              <a:t>перевозки людей.</a:t>
            </a:r>
            <a:br>
              <a:rPr lang="ru-RU"/>
            </a:br>
            <a:r>
              <a:rPr lang="ru-RU"/>
              <a:t/>
            </a:r>
            <a:br>
              <a:rPr lang="ru-RU"/>
            </a:br>
            <a:endParaRPr lang="ru-RU"/>
          </a:p>
        </p:txBody>
      </p:sp>
      <p:pic>
        <p:nvPicPr>
          <p:cNvPr id="55303" name="Picture 7" descr="C:\Documents and Settings\root\Рабочий стол\запрещающ.files\zn3_5.gif"/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284538"/>
            <a:ext cx="8636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04" name="Text Box 8"/>
          <p:cNvSpPr txBox="1">
            <a:spLocks noChangeArrowheads="1"/>
          </p:cNvSpPr>
          <p:nvPr/>
        </p:nvSpPr>
        <p:spPr bwMode="auto">
          <a:xfrm>
            <a:off x="1763713" y="3500438"/>
            <a:ext cx="43608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1"/>
              <a:t>"Движение мотоциклов запрещено"</a:t>
            </a:r>
            <a:r>
              <a:rPr lang="ru-RU"/>
              <a:t> </a:t>
            </a:r>
          </a:p>
        </p:txBody>
      </p:sp>
      <p:sp>
        <p:nvSpPr>
          <p:cNvPr id="55305" name="Rectangle 9"/>
          <p:cNvSpPr>
            <a:spLocks noChangeArrowheads="1"/>
          </p:cNvSpPr>
          <p:nvPr/>
        </p:nvSpPr>
        <p:spPr bwMode="auto">
          <a:xfrm>
            <a:off x="611188" y="4292600"/>
            <a:ext cx="438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1200"/>
              <a:t>3.5 </a:t>
            </a:r>
          </a:p>
        </p:txBody>
      </p:sp>
      <p:pic>
        <p:nvPicPr>
          <p:cNvPr id="55306" name="Picture 10" descr="C:\Documents and Settings\root\Рабочий стол\запрещающ.files\zn3_6.gif"/>
          <p:cNvPicPr>
            <a:picLocks noChangeAspect="1" noChangeArrowheads="1"/>
          </p:cNvPicPr>
          <p:nvPr/>
        </p:nvPicPr>
        <p:blipFill>
          <a:blip r:embed="rId6" r:link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602163"/>
            <a:ext cx="792162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07" name="Rectangle 11"/>
          <p:cNvSpPr>
            <a:spLocks noChangeArrowheads="1"/>
          </p:cNvSpPr>
          <p:nvPr/>
        </p:nvSpPr>
        <p:spPr bwMode="auto">
          <a:xfrm>
            <a:off x="539750" y="5445125"/>
            <a:ext cx="438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1200"/>
              <a:t>3.6 </a:t>
            </a:r>
          </a:p>
        </p:txBody>
      </p:sp>
      <p:sp>
        <p:nvSpPr>
          <p:cNvPr id="55308" name="Text Box 12"/>
          <p:cNvSpPr txBox="1">
            <a:spLocks noChangeArrowheads="1"/>
          </p:cNvSpPr>
          <p:nvPr/>
        </p:nvSpPr>
        <p:spPr bwMode="auto">
          <a:xfrm>
            <a:off x="1908175" y="4437063"/>
            <a:ext cx="4079875" cy="146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1"/>
              <a:t>"Движение тракторов запрещено"</a:t>
            </a:r>
            <a:r>
              <a:rPr lang="ru-RU"/>
              <a:t/>
            </a:r>
            <a:br>
              <a:rPr lang="ru-RU"/>
            </a:br>
            <a:r>
              <a:rPr lang="ru-RU"/>
              <a:t>Запрещается движение тракторов</a:t>
            </a:r>
            <a:br>
              <a:rPr lang="ru-RU"/>
            </a:br>
            <a:r>
              <a:rPr lang="ru-RU"/>
              <a:t>и самоходных машин.</a:t>
            </a:r>
            <a:br>
              <a:rPr lang="ru-RU"/>
            </a:br>
            <a:r>
              <a:rPr lang="ru-RU"/>
              <a:t/>
            </a:r>
            <a:br>
              <a:rPr lang="ru-RU"/>
            </a:b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4" name="Picture 4" descr="C:\Documents and Settings\root\Рабочий стол\запрещающ.files\zn3_7.gif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3375"/>
            <a:ext cx="8636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468313" y="1171575"/>
            <a:ext cx="438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1200"/>
              <a:t>3.7 </a:t>
            </a:r>
          </a:p>
        </p:txBody>
      </p:sp>
      <p:sp>
        <p:nvSpPr>
          <p:cNvPr id="56326" name="Text Box 6"/>
          <p:cNvSpPr txBox="1">
            <a:spLocks noChangeArrowheads="1"/>
          </p:cNvSpPr>
          <p:nvPr/>
        </p:nvSpPr>
        <p:spPr bwMode="auto">
          <a:xfrm>
            <a:off x="1600200" y="280988"/>
            <a:ext cx="5213350" cy="201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1"/>
              <a:t>"Движение с прицепом запрещено"</a:t>
            </a:r>
            <a:r>
              <a:rPr lang="ru-RU"/>
              <a:t/>
            </a:r>
            <a:br>
              <a:rPr lang="ru-RU"/>
            </a:br>
            <a:r>
              <a:rPr lang="ru-RU"/>
              <a:t>Запрещается движение грузовых автомобилей</a:t>
            </a:r>
            <a:br>
              <a:rPr lang="ru-RU"/>
            </a:br>
            <a:r>
              <a:rPr lang="ru-RU"/>
              <a:t>и тракторов с прицепами любого типа,</a:t>
            </a:r>
            <a:br>
              <a:rPr lang="ru-RU"/>
            </a:br>
            <a:r>
              <a:rPr lang="ru-RU"/>
              <a:t>а также буксировка механических</a:t>
            </a:r>
            <a:br>
              <a:rPr lang="ru-RU"/>
            </a:br>
            <a:r>
              <a:rPr lang="ru-RU"/>
              <a:t>транспортных средств.</a:t>
            </a:r>
            <a:br>
              <a:rPr lang="ru-RU"/>
            </a:br>
            <a:r>
              <a:rPr lang="ru-RU"/>
              <a:t/>
            </a:r>
            <a:br>
              <a:rPr lang="ru-RU"/>
            </a:br>
            <a:endParaRPr lang="ru-RU"/>
          </a:p>
        </p:txBody>
      </p:sp>
      <p:pic>
        <p:nvPicPr>
          <p:cNvPr id="56327" name="Picture 7" descr="C:\Documents and Settings\root\Рабочий стол\запрещающ.files\zn3_8.gif"/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938338"/>
            <a:ext cx="792162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28" name="Rectangle 8"/>
          <p:cNvSpPr>
            <a:spLocks noChangeArrowheads="1"/>
          </p:cNvSpPr>
          <p:nvPr/>
        </p:nvSpPr>
        <p:spPr bwMode="auto">
          <a:xfrm>
            <a:off x="539750" y="2682875"/>
            <a:ext cx="438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1200"/>
              <a:t>3.8 </a:t>
            </a: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1743075" y="2081213"/>
            <a:ext cx="54578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1"/>
              <a:t>"Движение гужевых повозок запрещено"</a:t>
            </a:r>
            <a:r>
              <a:rPr lang="ru-RU"/>
              <a:t/>
            </a:r>
            <a:br>
              <a:rPr lang="ru-RU"/>
            </a:br>
            <a:r>
              <a:rPr lang="ru-RU"/>
              <a:t>Запрещается движение гужевых повозок (саней),</a:t>
            </a:r>
            <a:br>
              <a:rPr lang="ru-RU"/>
            </a:br>
            <a:r>
              <a:rPr lang="ru-RU"/>
              <a:t>верховых и вьючных животных, а также</a:t>
            </a:r>
            <a:br>
              <a:rPr lang="ru-RU"/>
            </a:br>
            <a:r>
              <a:rPr lang="ru-RU"/>
              <a:t>прогон скота. </a:t>
            </a:r>
          </a:p>
        </p:txBody>
      </p:sp>
      <p:pic>
        <p:nvPicPr>
          <p:cNvPr id="56330" name="Picture 10" descr="C:\Documents and Settings\root\Рабочий стол\запрещающ.files\zn3_9.gif"/>
          <p:cNvPicPr>
            <a:picLocks noChangeAspect="1" noChangeArrowheads="1"/>
          </p:cNvPicPr>
          <p:nvPr/>
        </p:nvPicPr>
        <p:blipFill>
          <a:blip r:embed="rId6" r:link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500438"/>
            <a:ext cx="793750" cy="814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31" name="Rectangle 11"/>
          <p:cNvSpPr>
            <a:spLocks noChangeArrowheads="1"/>
          </p:cNvSpPr>
          <p:nvPr/>
        </p:nvSpPr>
        <p:spPr bwMode="auto">
          <a:xfrm>
            <a:off x="611188" y="4267200"/>
            <a:ext cx="438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1200"/>
              <a:t>3.9 </a:t>
            </a:r>
          </a:p>
        </p:txBody>
      </p:sp>
      <p:sp>
        <p:nvSpPr>
          <p:cNvPr id="56332" name="Text Box 12"/>
          <p:cNvSpPr txBox="1">
            <a:spLocks noChangeArrowheads="1"/>
          </p:cNvSpPr>
          <p:nvPr/>
        </p:nvSpPr>
        <p:spPr bwMode="auto">
          <a:xfrm>
            <a:off x="1816100" y="3448050"/>
            <a:ext cx="5400675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1"/>
              <a:t>"Движение на велосипедах запрещено"</a:t>
            </a:r>
            <a:r>
              <a:rPr lang="ru-RU"/>
              <a:t/>
            </a:r>
            <a:br>
              <a:rPr lang="ru-RU"/>
            </a:br>
            <a:r>
              <a:rPr lang="ru-RU"/>
              <a:t>Запрещается движение велосипедов и мопедов.</a:t>
            </a:r>
            <a:br>
              <a:rPr lang="ru-RU"/>
            </a:br>
            <a:r>
              <a:rPr lang="ru-RU"/>
              <a:t/>
            </a:r>
            <a:br>
              <a:rPr lang="ru-RU"/>
            </a:br>
            <a:r>
              <a:rPr lang="ru-RU"/>
              <a:t/>
            </a:r>
            <a:br>
              <a:rPr lang="ru-RU"/>
            </a:br>
            <a:endParaRPr lang="ru-RU"/>
          </a:p>
        </p:txBody>
      </p:sp>
      <p:pic>
        <p:nvPicPr>
          <p:cNvPr id="56333" name="Picture 13" descr="C:\Documents and Settings\root\Рабочий стол\запрещающ.files\zn3_10.gif"/>
          <p:cNvPicPr>
            <a:picLocks noChangeAspect="1" noChangeArrowheads="1"/>
          </p:cNvPicPr>
          <p:nvPr/>
        </p:nvPicPr>
        <p:blipFill>
          <a:blip r:embed="rId8" r:link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797425"/>
            <a:ext cx="79216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34" name="Rectangle 14"/>
          <p:cNvSpPr>
            <a:spLocks noChangeArrowheads="1"/>
          </p:cNvSpPr>
          <p:nvPr/>
        </p:nvSpPr>
        <p:spPr bwMode="auto">
          <a:xfrm>
            <a:off x="539750" y="5562600"/>
            <a:ext cx="5222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1200"/>
              <a:t>3.10 </a:t>
            </a:r>
          </a:p>
        </p:txBody>
      </p:sp>
      <p:sp>
        <p:nvSpPr>
          <p:cNvPr id="56335" name="Text Box 15"/>
          <p:cNvSpPr txBox="1">
            <a:spLocks noChangeArrowheads="1"/>
          </p:cNvSpPr>
          <p:nvPr/>
        </p:nvSpPr>
        <p:spPr bwMode="auto">
          <a:xfrm>
            <a:off x="1908175" y="4941888"/>
            <a:ext cx="42513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1"/>
              <a:t>"Движение пешеходов запрещено"</a:t>
            </a:r>
            <a:r>
              <a:rPr 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8" name="Picture 4" descr="C:\Documents and Settings\root\Рабочий стол\запрещающ.files\zn3_11.gif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04813"/>
            <a:ext cx="97155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468313" y="1484313"/>
            <a:ext cx="5222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1200"/>
              <a:t>3.11 </a:t>
            </a: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1908175" y="333375"/>
            <a:ext cx="5240338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1"/>
              <a:t>"Ограничение массы"</a:t>
            </a:r>
            <a:r>
              <a:rPr lang="ru-RU"/>
              <a:t/>
            </a:r>
            <a:br>
              <a:rPr lang="ru-RU"/>
            </a:br>
            <a:r>
              <a:rPr lang="ru-RU"/>
              <a:t>Запрещается движение транспортных средств,</a:t>
            </a:r>
            <a:br>
              <a:rPr lang="ru-RU"/>
            </a:br>
            <a:r>
              <a:rPr lang="ru-RU"/>
              <a:t>в том числе составов транспортных средств,</a:t>
            </a:r>
            <a:br>
              <a:rPr lang="ru-RU"/>
            </a:br>
            <a:r>
              <a:rPr lang="ru-RU"/>
              <a:t>общая фактическая масса которых больше</a:t>
            </a:r>
            <a:br>
              <a:rPr lang="ru-RU"/>
            </a:br>
            <a:r>
              <a:rPr lang="ru-RU"/>
              <a:t>указанной на знаке.</a:t>
            </a:r>
            <a:br>
              <a:rPr lang="ru-RU"/>
            </a:br>
            <a:r>
              <a:rPr lang="ru-RU"/>
              <a:t/>
            </a:r>
            <a:br>
              <a:rPr lang="ru-RU"/>
            </a:br>
            <a:endParaRPr lang="ru-RU"/>
          </a:p>
        </p:txBody>
      </p:sp>
      <p:pic>
        <p:nvPicPr>
          <p:cNvPr id="57351" name="Picture 7" descr="C:\Documents and Settings\root\Рабочий стол\запрещающ.files\zn3_12.gif"/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989138"/>
            <a:ext cx="8636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468313" y="2852738"/>
            <a:ext cx="5222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1200"/>
              <a:t>3.12 </a:t>
            </a:r>
          </a:p>
        </p:txBody>
      </p:sp>
      <p:sp>
        <p:nvSpPr>
          <p:cNvPr id="57353" name="Text Box 9"/>
          <p:cNvSpPr txBox="1">
            <a:spLocks noChangeArrowheads="1"/>
          </p:cNvSpPr>
          <p:nvPr/>
        </p:nvSpPr>
        <p:spPr bwMode="auto">
          <a:xfrm>
            <a:off x="1743075" y="2081213"/>
            <a:ext cx="5673725" cy="146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1"/>
              <a:t>"Ограничение массы,</a:t>
            </a:r>
            <a:br>
              <a:rPr lang="ru-RU" b="1"/>
            </a:br>
            <a:r>
              <a:rPr lang="ru-RU" b="1"/>
              <a:t>приходящейся на ось транспортного средства"</a:t>
            </a:r>
            <a:r>
              <a:rPr lang="ru-RU"/>
              <a:t/>
            </a:r>
            <a:br>
              <a:rPr lang="ru-RU"/>
            </a:br>
            <a:r>
              <a:rPr lang="ru-RU"/>
              <a:t>Запрещается движение транспортных средств,</a:t>
            </a:r>
            <a:br>
              <a:rPr lang="ru-RU"/>
            </a:br>
            <a:r>
              <a:rPr lang="ru-RU"/>
              <a:t>у которых фактическая масса, приходящаяся</a:t>
            </a:r>
            <a:br>
              <a:rPr lang="ru-RU"/>
            </a:br>
            <a:r>
              <a:rPr lang="ru-RU"/>
              <a:t>на какую-либо ось, превышает указанную на знаке </a:t>
            </a:r>
          </a:p>
        </p:txBody>
      </p:sp>
      <p:pic>
        <p:nvPicPr>
          <p:cNvPr id="57354" name="Picture 10" descr="C:\Documents and Settings\root\Рабочий стол\запрещающ.files\zn3_13.gif"/>
          <p:cNvPicPr>
            <a:picLocks noChangeAspect="1" noChangeArrowheads="1"/>
          </p:cNvPicPr>
          <p:nvPr/>
        </p:nvPicPr>
        <p:blipFill>
          <a:blip r:embed="rId6" r:link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860800"/>
            <a:ext cx="8636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55" name="Rectangle 11"/>
          <p:cNvSpPr>
            <a:spLocks noChangeArrowheads="1"/>
          </p:cNvSpPr>
          <p:nvPr/>
        </p:nvSpPr>
        <p:spPr bwMode="auto">
          <a:xfrm>
            <a:off x="539750" y="4724400"/>
            <a:ext cx="5032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sz="1200"/>
              <a:t>3.13 </a:t>
            </a:r>
          </a:p>
        </p:txBody>
      </p:sp>
      <p:sp>
        <p:nvSpPr>
          <p:cNvPr id="57356" name="Text Box 12"/>
          <p:cNvSpPr txBox="1">
            <a:spLocks noChangeArrowheads="1"/>
          </p:cNvSpPr>
          <p:nvPr/>
        </p:nvSpPr>
        <p:spPr bwMode="auto">
          <a:xfrm>
            <a:off x="1816100" y="3808413"/>
            <a:ext cx="5240338" cy="201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1"/>
              <a:t>"Ограничение высоты"</a:t>
            </a:r>
            <a:r>
              <a:rPr lang="ru-RU"/>
              <a:t/>
            </a:r>
            <a:br>
              <a:rPr lang="ru-RU"/>
            </a:br>
            <a:r>
              <a:rPr lang="ru-RU"/>
              <a:t>Запрещается движение транспортных средств,</a:t>
            </a:r>
            <a:br>
              <a:rPr lang="ru-RU"/>
            </a:br>
            <a:r>
              <a:rPr lang="ru-RU"/>
              <a:t>габаритная высота которых (с грузом или</a:t>
            </a:r>
            <a:br>
              <a:rPr lang="ru-RU"/>
            </a:br>
            <a:r>
              <a:rPr lang="ru-RU"/>
              <a:t>без груза) больше указанной на знаке.</a:t>
            </a:r>
            <a:br>
              <a:rPr lang="ru-RU"/>
            </a:br>
            <a:r>
              <a:rPr lang="ru-RU"/>
              <a:t/>
            </a:r>
            <a:br>
              <a:rPr lang="ru-RU"/>
            </a:br>
            <a:r>
              <a:rPr lang="ru-RU"/>
              <a:t/>
            </a:r>
            <a:br>
              <a:rPr lang="ru-RU"/>
            </a:br>
            <a:endParaRPr lang="ru-RU"/>
          </a:p>
        </p:txBody>
      </p:sp>
      <p:pic>
        <p:nvPicPr>
          <p:cNvPr id="57357" name="Picture 13" descr="C:\Documents and Settings\root\Рабочий стол\запрещающ.files\zn3_14.gif"/>
          <p:cNvPicPr>
            <a:picLocks noChangeAspect="1" noChangeArrowheads="1"/>
          </p:cNvPicPr>
          <p:nvPr/>
        </p:nvPicPr>
        <p:blipFill>
          <a:blip r:embed="rId8" r:link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445125"/>
            <a:ext cx="79057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58" name="Rectangle 14"/>
          <p:cNvSpPr>
            <a:spLocks noChangeArrowheads="1"/>
          </p:cNvSpPr>
          <p:nvPr/>
        </p:nvSpPr>
        <p:spPr bwMode="auto">
          <a:xfrm>
            <a:off x="539750" y="6237288"/>
            <a:ext cx="5222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1200"/>
              <a:t>3.14 </a:t>
            </a:r>
          </a:p>
        </p:txBody>
      </p:sp>
      <p:sp>
        <p:nvSpPr>
          <p:cNvPr id="57359" name="Text Box 15"/>
          <p:cNvSpPr txBox="1">
            <a:spLocks noChangeArrowheads="1"/>
          </p:cNvSpPr>
          <p:nvPr/>
        </p:nvSpPr>
        <p:spPr bwMode="auto">
          <a:xfrm>
            <a:off x="1816100" y="5392738"/>
            <a:ext cx="5240338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1"/>
              <a:t>"Ограничение ширины"</a:t>
            </a:r>
            <a:r>
              <a:rPr lang="ru-RU"/>
              <a:t/>
            </a:r>
            <a:br>
              <a:rPr lang="ru-RU"/>
            </a:br>
            <a:r>
              <a:rPr lang="ru-RU"/>
              <a:t>Запрещается движение транспортных средств,</a:t>
            </a:r>
            <a:br>
              <a:rPr lang="ru-RU"/>
            </a:br>
            <a:r>
              <a:rPr lang="ru-RU"/>
              <a:t>габаритная ширина которых (с грузом или</a:t>
            </a:r>
            <a:br>
              <a:rPr lang="ru-RU"/>
            </a:br>
            <a:r>
              <a:rPr lang="ru-RU"/>
              <a:t>без груза) больше указанной на знаке.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2" name="Picture 4" descr="C:\Documents and Settings\root\Рабочий стол\запрещающ.files\zn3_15.gif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04813"/>
            <a:ext cx="8636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468313" y="1268413"/>
            <a:ext cx="5222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1200"/>
              <a:t>3.15 </a:t>
            </a: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1743075" y="352425"/>
            <a:ext cx="5176838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1"/>
              <a:t>"Ограничение длины"</a:t>
            </a:r>
            <a:r>
              <a:rPr lang="ru-RU"/>
              <a:t/>
            </a:r>
            <a:br>
              <a:rPr lang="ru-RU"/>
            </a:br>
            <a:r>
              <a:rPr lang="ru-RU"/>
              <a:t>Запрещается движение транспортных средств</a:t>
            </a:r>
            <a:br>
              <a:rPr lang="ru-RU"/>
            </a:br>
            <a:r>
              <a:rPr lang="ru-RU"/>
              <a:t>(составов транспортных средств) габаритная</a:t>
            </a:r>
            <a:br>
              <a:rPr lang="ru-RU"/>
            </a:br>
            <a:r>
              <a:rPr lang="ru-RU"/>
              <a:t>длина которых (с грузом или без груза)</a:t>
            </a:r>
            <a:br>
              <a:rPr lang="ru-RU"/>
            </a:br>
            <a:r>
              <a:rPr lang="ru-RU"/>
              <a:t>больше указанной на знаке. </a:t>
            </a:r>
          </a:p>
        </p:txBody>
      </p:sp>
      <p:pic>
        <p:nvPicPr>
          <p:cNvPr id="58375" name="Picture 7" descr="C:\Documents and Settings\root\Рабочий стол\запрещающ.files\zn3_16.gif"/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071688"/>
            <a:ext cx="792162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76" name="Rectangle 8"/>
          <p:cNvSpPr>
            <a:spLocks noChangeArrowheads="1"/>
          </p:cNvSpPr>
          <p:nvPr/>
        </p:nvSpPr>
        <p:spPr bwMode="auto">
          <a:xfrm>
            <a:off x="539750" y="2852738"/>
            <a:ext cx="5222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1200"/>
              <a:t>3.16 </a:t>
            </a:r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1743075" y="2081213"/>
            <a:ext cx="5176838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1"/>
              <a:t>"Ограничение минимальной дистанции"</a:t>
            </a:r>
            <a:r>
              <a:rPr lang="ru-RU"/>
              <a:t/>
            </a:r>
            <a:br>
              <a:rPr lang="ru-RU"/>
            </a:br>
            <a:r>
              <a:rPr lang="ru-RU"/>
              <a:t>Запрещается движение транспортных средств</a:t>
            </a:r>
            <a:br>
              <a:rPr lang="ru-RU"/>
            </a:br>
            <a:r>
              <a:rPr lang="ru-RU"/>
              <a:t>с дистанцией между ними меньше</a:t>
            </a:r>
            <a:br>
              <a:rPr lang="ru-RU"/>
            </a:br>
            <a:r>
              <a:rPr lang="ru-RU"/>
              <a:t>указанной на знаке. </a:t>
            </a:r>
          </a:p>
        </p:txBody>
      </p:sp>
      <p:pic>
        <p:nvPicPr>
          <p:cNvPr id="58378" name="Picture 10" descr="C:\Documents and Settings\root\Рабочий стол\запрещающ.files\zn3_17_1.gif"/>
          <p:cNvPicPr>
            <a:picLocks noChangeAspect="1" noChangeArrowheads="1"/>
          </p:cNvPicPr>
          <p:nvPr/>
        </p:nvPicPr>
        <p:blipFill>
          <a:blip r:embed="rId6" r:link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88" y="3573463"/>
            <a:ext cx="84137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79" name="Rectangle 11"/>
          <p:cNvSpPr>
            <a:spLocks noChangeArrowheads="1"/>
          </p:cNvSpPr>
          <p:nvPr/>
        </p:nvSpPr>
        <p:spPr bwMode="auto">
          <a:xfrm>
            <a:off x="539750" y="4437063"/>
            <a:ext cx="6492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1200"/>
              <a:t>3.17.1 </a:t>
            </a:r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1835150" y="3573463"/>
            <a:ext cx="5146675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1"/>
              <a:t>"Таможня"</a:t>
            </a:r>
            <a:r>
              <a:rPr lang="ru-RU"/>
              <a:t/>
            </a:r>
            <a:br>
              <a:rPr lang="ru-RU"/>
            </a:br>
            <a:r>
              <a:rPr lang="ru-RU"/>
              <a:t>Запрещается проезд без остановки у таможни</a:t>
            </a:r>
            <a:br>
              <a:rPr lang="ru-RU"/>
            </a:br>
            <a:r>
              <a:rPr lang="ru-RU"/>
              <a:t>(контрольного пункта). </a:t>
            </a:r>
          </a:p>
        </p:txBody>
      </p:sp>
      <p:pic>
        <p:nvPicPr>
          <p:cNvPr id="58381" name="Picture 13" descr="C:\Documents and Settings\root\Рабочий стол\запрещающ.files\zn3_17_2.gif"/>
          <p:cNvPicPr>
            <a:picLocks noChangeAspect="1" noChangeArrowheads="1"/>
          </p:cNvPicPr>
          <p:nvPr/>
        </p:nvPicPr>
        <p:blipFill>
          <a:blip r:embed="rId8" r:link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891088"/>
            <a:ext cx="79057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82" name="Rectangle 14"/>
          <p:cNvSpPr>
            <a:spLocks noChangeArrowheads="1"/>
          </p:cNvSpPr>
          <p:nvPr/>
        </p:nvSpPr>
        <p:spPr bwMode="auto">
          <a:xfrm>
            <a:off x="539750" y="5635625"/>
            <a:ext cx="6492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1200"/>
              <a:t>3.17.2 </a:t>
            </a:r>
          </a:p>
        </p:txBody>
      </p:sp>
      <p:sp>
        <p:nvSpPr>
          <p:cNvPr id="58383" name="Text Box 15"/>
          <p:cNvSpPr txBox="1">
            <a:spLocks noChangeArrowheads="1"/>
          </p:cNvSpPr>
          <p:nvPr/>
        </p:nvSpPr>
        <p:spPr bwMode="auto">
          <a:xfrm>
            <a:off x="1816100" y="4960938"/>
            <a:ext cx="5605463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1"/>
              <a:t>"Опасность"</a:t>
            </a:r>
            <a:r>
              <a:rPr lang="ru-RU"/>
              <a:t/>
            </a:r>
            <a:br>
              <a:rPr lang="ru-RU"/>
            </a:br>
            <a:r>
              <a:rPr lang="ru-RU"/>
              <a:t>Запрещается дальнейшее движение</a:t>
            </a:r>
            <a:br>
              <a:rPr lang="ru-RU"/>
            </a:br>
            <a:r>
              <a:rPr lang="ru-RU"/>
              <a:t>всех без исключения транспортных средств</a:t>
            </a:r>
            <a:br>
              <a:rPr lang="ru-RU"/>
            </a:br>
            <a:r>
              <a:rPr lang="ru-RU"/>
              <a:t>в связи с дорожно-транспортным происшествием, </a:t>
            </a:r>
            <a:br>
              <a:rPr lang="ru-RU"/>
            </a:br>
            <a:r>
              <a:rPr lang="ru-RU"/>
              <a:t>аварией, пожаром или другой опасностью.</a:t>
            </a:r>
            <a:br>
              <a:rPr lang="ru-RU"/>
            </a:br>
            <a:r>
              <a:rPr lang="ru-RU"/>
              <a:t/>
            </a:r>
            <a:br>
              <a:rPr lang="ru-RU"/>
            </a:br>
            <a:r>
              <a:rPr lang="ru-RU"/>
              <a:t/>
            </a:r>
            <a:br>
              <a:rPr lang="ru-RU"/>
            </a:b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395288" y="1243013"/>
            <a:ext cx="6492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1200"/>
              <a:t>3.17.3 </a:t>
            </a:r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1743075" y="352425"/>
            <a:ext cx="398303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1"/>
              <a:t>"Контроль"</a:t>
            </a:r>
            <a:r>
              <a:rPr lang="ru-RU"/>
              <a:t/>
            </a:r>
            <a:br>
              <a:rPr lang="ru-RU"/>
            </a:br>
            <a:r>
              <a:rPr lang="ru-RU"/>
              <a:t>Запрещается проезд без остановки</a:t>
            </a:r>
            <a:br>
              <a:rPr lang="ru-RU"/>
            </a:br>
            <a:r>
              <a:rPr lang="ru-RU"/>
              <a:t>через контрольные пункты </a:t>
            </a:r>
          </a:p>
        </p:txBody>
      </p:sp>
      <p:pic>
        <p:nvPicPr>
          <p:cNvPr id="59400" name="Picture 8" descr="C:\Documents and Settings\root\Рабочий стол\запрещающ.files\zn3_17_3.gif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09550"/>
            <a:ext cx="8636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401" name="Picture 9" descr="C:\Documents and Settings\root\Рабочий стол\запрещающ.files\zn3_18_1.gif"/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628775"/>
            <a:ext cx="8636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402" name="Rectangle 10"/>
          <p:cNvSpPr>
            <a:spLocks noChangeArrowheads="1"/>
          </p:cNvSpPr>
          <p:nvPr/>
        </p:nvSpPr>
        <p:spPr bwMode="auto">
          <a:xfrm>
            <a:off x="468313" y="2492375"/>
            <a:ext cx="6492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1200"/>
              <a:t>3.18.1 </a:t>
            </a:r>
          </a:p>
        </p:txBody>
      </p:sp>
      <p:sp>
        <p:nvSpPr>
          <p:cNvPr id="59403" name="Text Box 11"/>
          <p:cNvSpPr txBox="1">
            <a:spLocks noChangeArrowheads="1"/>
          </p:cNvSpPr>
          <p:nvPr/>
        </p:nvSpPr>
        <p:spPr bwMode="auto">
          <a:xfrm>
            <a:off x="1600200" y="1647825"/>
            <a:ext cx="3624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1"/>
              <a:t>"Поворот направо запрещен"</a:t>
            </a:r>
            <a:r>
              <a:rPr lang="ru-RU"/>
              <a:t> </a:t>
            </a:r>
          </a:p>
        </p:txBody>
      </p:sp>
      <p:pic>
        <p:nvPicPr>
          <p:cNvPr id="59404" name="Picture 12" descr="C:\Documents and Settings\root\Рабочий стол\запрещающ.files\zn3_18_2.gif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r:link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946400"/>
            <a:ext cx="79216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405" name="Rectangle 13"/>
          <p:cNvSpPr>
            <a:spLocks noChangeArrowheads="1"/>
          </p:cNvSpPr>
          <p:nvPr/>
        </p:nvSpPr>
        <p:spPr bwMode="auto">
          <a:xfrm>
            <a:off x="468313" y="3690938"/>
            <a:ext cx="6492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1200"/>
              <a:t>3.18.2 </a:t>
            </a:r>
          </a:p>
        </p:txBody>
      </p:sp>
      <p:sp>
        <p:nvSpPr>
          <p:cNvPr id="59406" name="Text Box 14"/>
          <p:cNvSpPr txBox="1">
            <a:spLocks noChangeArrowheads="1"/>
          </p:cNvSpPr>
          <p:nvPr/>
        </p:nvSpPr>
        <p:spPr bwMode="auto">
          <a:xfrm>
            <a:off x="1743075" y="2944813"/>
            <a:ext cx="34909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1"/>
              <a:t>"Поворот налево запрещен"</a:t>
            </a:r>
            <a:r>
              <a:rPr lang="ru-RU"/>
              <a:t> </a:t>
            </a:r>
          </a:p>
        </p:txBody>
      </p:sp>
      <p:pic>
        <p:nvPicPr>
          <p:cNvPr id="59407" name="Picture 15" descr="C:\Documents and Settings\root\Рабочий стол\запрещающ.files\zn3_19.gif"/>
          <p:cNvPicPr>
            <a:picLocks noChangeAspect="1" noChangeArrowheads="1"/>
          </p:cNvPicPr>
          <p:nvPr/>
        </p:nvPicPr>
        <p:blipFill>
          <a:blip r:embed="rId9" r:link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06850"/>
            <a:ext cx="9366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408" name="Rectangle 16"/>
          <p:cNvSpPr>
            <a:spLocks noChangeArrowheads="1"/>
          </p:cNvSpPr>
          <p:nvPr/>
        </p:nvSpPr>
        <p:spPr bwMode="auto">
          <a:xfrm>
            <a:off x="611188" y="4941888"/>
            <a:ext cx="5222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1200"/>
              <a:t>3.19 </a:t>
            </a:r>
          </a:p>
        </p:txBody>
      </p:sp>
      <p:sp>
        <p:nvSpPr>
          <p:cNvPr id="59409" name="Text Box 17"/>
          <p:cNvSpPr txBox="1">
            <a:spLocks noChangeArrowheads="1"/>
          </p:cNvSpPr>
          <p:nvPr/>
        </p:nvSpPr>
        <p:spPr bwMode="auto">
          <a:xfrm>
            <a:off x="1671638" y="4097338"/>
            <a:ext cx="26352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1"/>
              <a:t>"Разворот запрещен"</a:t>
            </a:r>
            <a:r>
              <a:rPr lang="ru-RU"/>
              <a:t/>
            </a:r>
            <a:br>
              <a:rPr lang="ru-RU"/>
            </a:br>
            <a:r>
              <a:rPr lang="ru-RU"/>
              <a:t/>
            </a:r>
            <a:br>
              <a:rPr lang="ru-RU"/>
            </a:br>
            <a:endParaRPr lang="ru-RU"/>
          </a:p>
        </p:txBody>
      </p:sp>
      <p:pic>
        <p:nvPicPr>
          <p:cNvPr id="59410" name="Picture 18" descr="C:\Documents and Settings\root\Рабочий стол\запрещающ.files\zn3_20.gif">
            <a:hlinkClick r:id="rId11" action="ppaction://hlinksldjump"/>
          </p:cNvPr>
          <p:cNvPicPr>
            <a:picLocks noChangeAspect="1" noChangeArrowheads="1"/>
          </p:cNvPicPr>
          <p:nvPr/>
        </p:nvPicPr>
        <p:blipFill>
          <a:blip r:embed="rId12" r:link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5251450"/>
            <a:ext cx="935037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411" name="Rectangle 19"/>
          <p:cNvSpPr>
            <a:spLocks noChangeArrowheads="1"/>
          </p:cNvSpPr>
          <p:nvPr/>
        </p:nvSpPr>
        <p:spPr bwMode="auto">
          <a:xfrm>
            <a:off x="684213" y="6165850"/>
            <a:ext cx="5222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1200"/>
              <a:t>3.20 </a:t>
            </a:r>
          </a:p>
        </p:txBody>
      </p:sp>
      <p:sp>
        <p:nvSpPr>
          <p:cNvPr id="59412" name="Text Box 20"/>
          <p:cNvSpPr txBox="1">
            <a:spLocks noChangeArrowheads="1"/>
          </p:cNvSpPr>
          <p:nvPr/>
        </p:nvSpPr>
        <p:spPr bwMode="auto">
          <a:xfrm>
            <a:off x="1887538" y="5321300"/>
            <a:ext cx="533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1"/>
              <a:t>"Обгон запрещен"</a:t>
            </a:r>
            <a:r>
              <a:rPr lang="ru-RU"/>
              <a:t/>
            </a:r>
            <a:br>
              <a:rPr lang="ru-RU"/>
            </a:br>
            <a:r>
              <a:rPr lang="ru-RU"/>
              <a:t>Запрещается обгон всех транспортных средств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/>
              <a:t>1.Предупреждающие знаки.</a:t>
            </a:r>
            <a:r>
              <a:rPr lang="ru-RU" sz="1800" b="1"/>
              <a:t/>
            </a:r>
            <a:br>
              <a:rPr lang="ru-RU" sz="1800" b="1"/>
            </a:br>
            <a:r>
              <a:rPr lang="ru-RU" sz="1800" b="1"/>
              <a:t>Информируют водителей о приближении к опасному участку, движение по которому требует принятия мер, соответствующих обстановке</a:t>
            </a:r>
          </a:p>
        </p:txBody>
      </p:sp>
      <p:pic>
        <p:nvPicPr>
          <p:cNvPr id="3076" name="Picture 4" descr="Железнодорожный переезд со шлагбаумом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9750" y="1628775"/>
            <a:ext cx="952500" cy="7826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2247900" y="1865313"/>
            <a:ext cx="5505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/>
              <a:t>«</a:t>
            </a:r>
            <a:r>
              <a:rPr lang="ru-RU" b="1"/>
              <a:t>Железнодорожный переезд со шлагбаумом</a:t>
            </a:r>
            <a:r>
              <a:rPr lang="ru-RU"/>
              <a:t>» </a:t>
            </a:r>
          </a:p>
        </p:txBody>
      </p:sp>
      <p:pic>
        <p:nvPicPr>
          <p:cNvPr id="3078" name="Picture 6" descr="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2816225"/>
            <a:ext cx="719138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392363" y="2873375"/>
            <a:ext cx="53752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/>
              <a:t>«</a:t>
            </a:r>
            <a:r>
              <a:rPr lang="ru-RU" b="1"/>
              <a:t>Железнодорожный переезд без шлагбаума</a:t>
            </a:r>
            <a:r>
              <a:rPr lang="ru-RU"/>
              <a:t>»</a:t>
            </a:r>
          </a:p>
          <a:p>
            <a:r>
              <a:rPr lang="ru-RU"/>
              <a:t> </a:t>
            </a:r>
          </a:p>
        </p:txBody>
      </p:sp>
      <p:pic>
        <p:nvPicPr>
          <p:cNvPr id="3080" name="Picture 8" descr="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005263"/>
            <a:ext cx="6477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2339975" y="3933825"/>
            <a:ext cx="61150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/>
              <a:t>«</a:t>
            </a:r>
            <a:r>
              <a:rPr lang="ru-RU" b="1"/>
              <a:t>Однопутная железная дорога</a:t>
            </a:r>
            <a:r>
              <a:rPr lang="ru-RU"/>
              <a:t>» </a:t>
            </a:r>
            <a:endParaRPr lang="en-US"/>
          </a:p>
          <a:p>
            <a:r>
              <a:rPr lang="ru-RU"/>
              <a:t>Обозначение необорудованного шлагбаумом переезда</a:t>
            </a:r>
            <a:endParaRPr lang="en-US"/>
          </a:p>
          <a:p>
            <a:r>
              <a:rPr lang="ru-RU"/>
              <a:t> через железную дорогу с одним путем. </a:t>
            </a:r>
          </a:p>
        </p:txBody>
      </p:sp>
      <p:pic>
        <p:nvPicPr>
          <p:cNvPr id="3082" name="Picture 10" descr="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5300663"/>
            <a:ext cx="554038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2392363" y="5321300"/>
            <a:ext cx="61785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/>
              <a:t>«</a:t>
            </a:r>
            <a:r>
              <a:rPr lang="ru-RU" b="1"/>
              <a:t>Многопутная железная дорога</a:t>
            </a:r>
            <a:r>
              <a:rPr lang="ru-RU"/>
              <a:t>» </a:t>
            </a:r>
            <a:endParaRPr lang="en-US"/>
          </a:p>
          <a:p>
            <a:r>
              <a:rPr lang="ru-RU"/>
              <a:t>Обозначение необорудованного шлагбаумом переезда </a:t>
            </a:r>
            <a:endParaRPr lang="en-US"/>
          </a:p>
          <a:p>
            <a:r>
              <a:rPr lang="ru-RU"/>
              <a:t>через железную дорогу с двумя путями и более. 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68313" y="2492375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  </a:t>
            </a:r>
            <a:r>
              <a:rPr lang="ru-RU"/>
              <a:t> </a:t>
            </a:r>
            <a:r>
              <a:rPr lang="en-US" b="1"/>
              <a:t>1</a:t>
            </a:r>
            <a:r>
              <a:rPr lang="ru-RU" b="1"/>
              <a:t>.1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684213" y="3500438"/>
            <a:ext cx="647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b="1"/>
              <a:t>1.2</a:t>
            </a: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663575" y="4600575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1"/>
              <a:t>1.3.1</a:t>
            </a: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468313" y="6092825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1"/>
              <a:t>1.3.2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20" name="Picture 4" descr="C:\Documents and Settings\root\Рабочий стол\запрещающ.files\zn3_21.gif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36525"/>
            <a:ext cx="93662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395288" y="1058863"/>
            <a:ext cx="5222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sz="1200"/>
              <a:t>3.21 </a:t>
            </a:r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1527175" y="280988"/>
            <a:ext cx="40878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1"/>
              <a:t>"Конец зоны запрещения обгона"</a:t>
            </a:r>
            <a:r>
              <a:rPr lang="ru-RU"/>
              <a:t> </a:t>
            </a:r>
          </a:p>
        </p:txBody>
      </p:sp>
      <p:pic>
        <p:nvPicPr>
          <p:cNvPr id="60423" name="Picture 7" descr="C:\Documents and Settings\root\Рабочий стол\запрещающ.files\zn3_22.gif"/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504950"/>
            <a:ext cx="792163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424" name="Rectangle 8"/>
          <p:cNvSpPr>
            <a:spLocks noChangeArrowheads="1"/>
          </p:cNvSpPr>
          <p:nvPr/>
        </p:nvSpPr>
        <p:spPr bwMode="auto">
          <a:xfrm>
            <a:off x="395288" y="2251075"/>
            <a:ext cx="5222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1200"/>
              <a:t>3.22 </a:t>
            </a:r>
          </a:p>
        </p:txBody>
      </p:sp>
      <p:sp>
        <p:nvSpPr>
          <p:cNvPr id="60425" name="Text Box 9"/>
          <p:cNvSpPr txBox="1">
            <a:spLocks noChangeArrowheads="1"/>
          </p:cNvSpPr>
          <p:nvPr/>
        </p:nvSpPr>
        <p:spPr bwMode="auto">
          <a:xfrm>
            <a:off x="1600200" y="1504950"/>
            <a:ext cx="5487988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1"/>
              <a:t>"Обгон грузовым автомобилям запрещен"</a:t>
            </a:r>
            <a:r>
              <a:rPr lang="ru-RU"/>
              <a:t/>
            </a:r>
            <a:br>
              <a:rPr lang="ru-RU"/>
            </a:br>
            <a:r>
              <a:rPr lang="ru-RU"/>
              <a:t>Запрещается грузовым автомобилям</a:t>
            </a:r>
            <a:br>
              <a:rPr lang="ru-RU"/>
            </a:br>
            <a:r>
              <a:rPr lang="ru-RU"/>
              <a:t>с разрешенной максимальной массой более 3,5 т</a:t>
            </a:r>
            <a:br>
              <a:rPr lang="ru-RU"/>
            </a:br>
            <a:r>
              <a:rPr lang="ru-RU"/>
              <a:t>обгон всех транспортных средств. </a:t>
            </a:r>
          </a:p>
        </p:txBody>
      </p:sp>
      <p:pic>
        <p:nvPicPr>
          <p:cNvPr id="60426" name="Picture 10" descr="C:\Documents and Settings\root\Рабочий стол\запрещающ.files\zn3_23.gif"/>
          <p:cNvPicPr>
            <a:picLocks noChangeAspect="1" noChangeArrowheads="1"/>
          </p:cNvPicPr>
          <p:nvPr/>
        </p:nvPicPr>
        <p:blipFill>
          <a:blip r:embed="rId6" r:link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997200"/>
            <a:ext cx="792163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427" name="Rectangle 11"/>
          <p:cNvSpPr>
            <a:spLocks noChangeArrowheads="1"/>
          </p:cNvSpPr>
          <p:nvPr/>
        </p:nvSpPr>
        <p:spPr bwMode="auto">
          <a:xfrm>
            <a:off x="468313" y="3690938"/>
            <a:ext cx="5222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1200"/>
              <a:t>3.23 </a:t>
            </a:r>
          </a:p>
        </p:txBody>
      </p:sp>
      <p:sp>
        <p:nvSpPr>
          <p:cNvPr id="60428" name="Text Box 12"/>
          <p:cNvSpPr txBox="1">
            <a:spLocks noChangeArrowheads="1"/>
          </p:cNvSpPr>
          <p:nvPr/>
        </p:nvSpPr>
        <p:spPr bwMode="auto">
          <a:xfrm>
            <a:off x="1547813" y="3213100"/>
            <a:ext cx="68976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1"/>
              <a:t>"Конец зоны запрещения обгона грузовым автомобилям"</a:t>
            </a:r>
            <a:r>
              <a:rPr lang="ru-RU"/>
              <a:t> </a:t>
            </a:r>
          </a:p>
        </p:txBody>
      </p:sp>
      <p:pic>
        <p:nvPicPr>
          <p:cNvPr id="60429" name="Picture 13" descr="C:\Documents and Settings\root\Рабочий стол\запрещающ.files\zn3_24.gif"/>
          <p:cNvPicPr>
            <a:picLocks noChangeAspect="1" noChangeArrowheads="1"/>
          </p:cNvPicPr>
          <p:nvPr/>
        </p:nvPicPr>
        <p:blipFill>
          <a:blip r:embed="rId8" r:link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149725"/>
            <a:ext cx="8636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430" name="Rectangle 14"/>
          <p:cNvSpPr>
            <a:spLocks noChangeArrowheads="1"/>
          </p:cNvSpPr>
          <p:nvPr/>
        </p:nvSpPr>
        <p:spPr bwMode="auto">
          <a:xfrm>
            <a:off x="468313" y="4987925"/>
            <a:ext cx="5222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1200"/>
              <a:t>3.24 </a:t>
            </a:r>
          </a:p>
        </p:txBody>
      </p:sp>
      <p:sp>
        <p:nvSpPr>
          <p:cNvPr id="60431" name="Text Box 15"/>
          <p:cNvSpPr txBox="1">
            <a:spLocks noChangeArrowheads="1"/>
          </p:cNvSpPr>
          <p:nvPr/>
        </p:nvSpPr>
        <p:spPr bwMode="auto">
          <a:xfrm>
            <a:off x="1671638" y="4168775"/>
            <a:ext cx="491013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1"/>
              <a:t>"Ограничение максимальной скорости"</a:t>
            </a:r>
            <a:r>
              <a:rPr lang="ru-RU"/>
              <a:t/>
            </a:r>
            <a:br>
              <a:rPr lang="ru-RU"/>
            </a:br>
            <a:r>
              <a:rPr lang="ru-RU"/>
              <a:t>Запрещается движение со скоростью (км/ч),</a:t>
            </a:r>
            <a:br>
              <a:rPr lang="ru-RU"/>
            </a:br>
            <a:r>
              <a:rPr lang="ru-RU"/>
              <a:t>превышающей указанную на знаке. </a:t>
            </a:r>
          </a:p>
        </p:txBody>
      </p:sp>
      <p:pic>
        <p:nvPicPr>
          <p:cNvPr id="60432" name="Picture 16" descr="C:\Documents and Settings\root\Рабочий стол\запрещающ.files\zn3_5F25.gif"/>
          <p:cNvPicPr>
            <a:picLocks noChangeAspect="1" noChangeArrowheads="1"/>
          </p:cNvPicPr>
          <p:nvPr/>
        </p:nvPicPr>
        <p:blipFill>
          <a:blip r:embed="rId10" r:link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445125"/>
            <a:ext cx="79057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433" name="Rectangle 17"/>
          <p:cNvSpPr>
            <a:spLocks noChangeArrowheads="1"/>
          </p:cNvSpPr>
          <p:nvPr/>
        </p:nvSpPr>
        <p:spPr bwMode="auto">
          <a:xfrm>
            <a:off x="468313" y="6211888"/>
            <a:ext cx="5222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1200"/>
              <a:t>3.25 </a:t>
            </a:r>
          </a:p>
        </p:txBody>
      </p:sp>
      <p:sp>
        <p:nvSpPr>
          <p:cNvPr id="60434" name="Text Box 18"/>
          <p:cNvSpPr txBox="1">
            <a:spLocks noChangeArrowheads="1"/>
          </p:cNvSpPr>
          <p:nvPr/>
        </p:nvSpPr>
        <p:spPr bwMode="auto">
          <a:xfrm>
            <a:off x="1600200" y="5537200"/>
            <a:ext cx="48910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1"/>
              <a:t>"Конец зоны ограничения максимальной</a:t>
            </a:r>
            <a:br>
              <a:rPr lang="ru-RU" b="1"/>
            </a:br>
            <a:r>
              <a:rPr lang="ru-RU" b="1"/>
              <a:t>скорости"</a:t>
            </a:r>
            <a:r>
              <a:rPr 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4" name="Picture 4" descr="C:\Documents and Settings\root\Рабочий стол\запрещающ.files\zn3_26.gif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09550"/>
            <a:ext cx="8636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468313" y="1023938"/>
            <a:ext cx="5746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sz="1200"/>
              <a:t>3.26 </a:t>
            </a: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1455738" y="280988"/>
            <a:ext cx="6316662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1"/>
              <a:t>"Подача звукового сигнала запрещена"</a:t>
            </a:r>
            <a:r>
              <a:rPr lang="ru-RU"/>
              <a:t/>
            </a:r>
            <a:br>
              <a:rPr lang="ru-RU"/>
            </a:br>
            <a:r>
              <a:rPr lang="ru-RU"/>
              <a:t>Запрещается пользоваться звуковыми сигналами,</a:t>
            </a:r>
            <a:br>
              <a:rPr lang="ru-RU"/>
            </a:br>
            <a:r>
              <a:rPr lang="ru-RU"/>
              <a:t>кроме тех случаев, когда сигнал подается для</a:t>
            </a:r>
            <a:br>
              <a:rPr lang="ru-RU"/>
            </a:br>
            <a:r>
              <a:rPr lang="ru-RU"/>
              <a:t>предотвращения дорожно-транспортного происшествия. </a:t>
            </a:r>
          </a:p>
        </p:txBody>
      </p:sp>
      <p:pic>
        <p:nvPicPr>
          <p:cNvPr id="61447" name="Picture 7" descr="C:\Documents and Settings\root\Рабочий стол\запрещающ.files\zn3_27.gif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700213"/>
            <a:ext cx="720725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8" name="Rectangle 8"/>
          <p:cNvSpPr>
            <a:spLocks noChangeArrowheads="1"/>
          </p:cNvSpPr>
          <p:nvPr/>
        </p:nvSpPr>
        <p:spPr bwMode="auto">
          <a:xfrm>
            <a:off x="468313" y="2420938"/>
            <a:ext cx="577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1400"/>
              <a:t>3.27 </a:t>
            </a:r>
          </a:p>
        </p:txBody>
      </p:sp>
      <p:sp>
        <p:nvSpPr>
          <p:cNvPr id="61449" name="Text Box 9"/>
          <p:cNvSpPr txBox="1">
            <a:spLocks noChangeArrowheads="1"/>
          </p:cNvSpPr>
          <p:nvPr/>
        </p:nvSpPr>
        <p:spPr bwMode="auto">
          <a:xfrm>
            <a:off x="1455738" y="1720850"/>
            <a:ext cx="382905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1"/>
              <a:t>"Остановка запрещена"</a:t>
            </a:r>
            <a:r>
              <a:rPr lang="ru-RU"/>
              <a:t/>
            </a:r>
            <a:br>
              <a:rPr lang="ru-RU"/>
            </a:br>
            <a:r>
              <a:rPr lang="ru-RU"/>
              <a:t>Запрещается остановка и стоянка</a:t>
            </a:r>
            <a:br>
              <a:rPr lang="ru-RU"/>
            </a:br>
            <a:r>
              <a:rPr lang="ru-RU"/>
              <a:t>транспортных средств.</a:t>
            </a:r>
            <a:br>
              <a:rPr lang="ru-RU"/>
            </a:br>
            <a:r>
              <a:rPr lang="ru-RU"/>
              <a:t/>
            </a:r>
            <a:br>
              <a:rPr lang="ru-RU"/>
            </a:br>
            <a:r>
              <a:rPr lang="ru-RU"/>
              <a:t/>
            </a:r>
            <a:br>
              <a:rPr lang="ru-RU"/>
            </a:br>
            <a:endParaRPr lang="ru-RU"/>
          </a:p>
        </p:txBody>
      </p:sp>
      <p:pic>
        <p:nvPicPr>
          <p:cNvPr id="61450" name="Picture 10" descr="C:\Documents and Settings\root\Рабочий стол\запрещающ.files\zn3_28.gif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r:link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924175"/>
            <a:ext cx="71913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51" name="Rectangle 11"/>
          <p:cNvSpPr>
            <a:spLocks noChangeArrowheads="1"/>
          </p:cNvSpPr>
          <p:nvPr/>
        </p:nvSpPr>
        <p:spPr bwMode="auto">
          <a:xfrm>
            <a:off x="468313" y="3619500"/>
            <a:ext cx="5222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1200"/>
              <a:t>3.28 </a:t>
            </a:r>
          </a:p>
        </p:txBody>
      </p:sp>
      <p:sp>
        <p:nvSpPr>
          <p:cNvPr id="61452" name="Text Box 12"/>
          <p:cNvSpPr txBox="1">
            <a:spLocks noChangeArrowheads="1"/>
          </p:cNvSpPr>
          <p:nvPr/>
        </p:nvSpPr>
        <p:spPr bwMode="auto">
          <a:xfrm>
            <a:off x="1527175" y="3016250"/>
            <a:ext cx="50847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1"/>
              <a:t>"Стоянка запрещена"</a:t>
            </a:r>
            <a:r>
              <a:rPr lang="ru-RU"/>
              <a:t/>
            </a:r>
            <a:br>
              <a:rPr lang="ru-RU"/>
            </a:br>
            <a:r>
              <a:rPr lang="ru-RU"/>
              <a:t>Запрещается стоянка транспортных средств. </a:t>
            </a:r>
          </a:p>
        </p:txBody>
      </p:sp>
      <p:pic>
        <p:nvPicPr>
          <p:cNvPr id="61453" name="Picture 13" descr="C:\Documents and Settings\root\Рабочий стол\запрещающ.files\zn3_29.gif"/>
          <p:cNvPicPr>
            <a:picLocks noChangeAspect="1" noChangeArrowheads="1"/>
          </p:cNvPicPr>
          <p:nvPr/>
        </p:nvPicPr>
        <p:blipFill>
          <a:blip r:embed="rId10" r:link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76700"/>
            <a:ext cx="71913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54" name="Rectangle 14"/>
          <p:cNvSpPr>
            <a:spLocks noChangeArrowheads="1"/>
          </p:cNvSpPr>
          <p:nvPr/>
        </p:nvSpPr>
        <p:spPr bwMode="auto">
          <a:xfrm>
            <a:off x="468313" y="4797425"/>
            <a:ext cx="5222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1200"/>
              <a:t>3.29 </a:t>
            </a:r>
          </a:p>
        </p:txBody>
      </p:sp>
      <p:sp>
        <p:nvSpPr>
          <p:cNvPr id="61455" name="Text Box 15"/>
          <p:cNvSpPr txBox="1">
            <a:spLocks noChangeArrowheads="1"/>
          </p:cNvSpPr>
          <p:nvPr/>
        </p:nvSpPr>
        <p:spPr bwMode="auto">
          <a:xfrm>
            <a:off x="1619250" y="4149725"/>
            <a:ext cx="406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1"/>
              <a:t>"Стоянка запрещена по нечетным</a:t>
            </a:r>
            <a:br>
              <a:rPr lang="ru-RU" b="1"/>
            </a:br>
            <a:r>
              <a:rPr lang="ru-RU" b="1"/>
              <a:t>числам месяца"</a:t>
            </a:r>
            <a:r>
              <a:rPr lang="ru-RU"/>
              <a:t> </a:t>
            </a:r>
          </a:p>
        </p:txBody>
      </p:sp>
      <p:pic>
        <p:nvPicPr>
          <p:cNvPr id="61456" name="Picture 16" descr="C:\Documents and Settings\root\Рабочий стол\запрещающ.files\zn3_30.gif"/>
          <p:cNvPicPr>
            <a:picLocks noChangeAspect="1" noChangeArrowheads="1"/>
          </p:cNvPicPr>
          <p:nvPr/>
        </p:nvPicPr>
        <p:blipFill>
          <a:blip r:embed="rId12" r:link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157788"/>
            <a:ext cx="719137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57" name="Rectangle 17"/>
          <p:cNvSpPr>
            <a:spLocks noChangeArrowheads="1"/>
          </p:cNvSpPr>
          <p:nvPr/>
        </p:nvSpPr>
        <p:spPr bwMode="auto">
          <a:xfrm>
            <a:off x="468313" y="5995988"/>
            <a:ext cx="5222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1200"/>
              <a:t>3.30 </a:t>
            </a:r>
          </a:p>
        </p:txBody>
      </p:sp>
      <p:sp>
        <p:nvSpPr>
          <p:cNvPr id="61458" name="Text Box 18"/>
          <p:cNvSpPr txBox="1">
            <a:spLocks noChangeArrowheads="1"/>
          </p:cNvSpPr>
          <p:nvPr/>
        </p:nvSpPr>
        <p:spPr bwMode="auto">
          <a:xfrm>
            <a:off x="1547813" y="5157788"/>
            <a:ext cx="37988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1"/>
              <a:t>"Стоянка запрещена по четным</a:t>
            </a:r>
            <a:br>
              <a:rPr lang="ru-RU" b="1"/>
            </a:br>
            <a:r>
              <a:rPr lang="ru-RU" b="1"/>
              <a:t>числам месяца"</a:t>
            </a:r>
            <a:r>
              <a:rPr lang="ru-RU"/>
              <a:t> </a:t>
            </a:r>
          </a:p>
        </p:txBody>
      </p:sp>
      <p:sp>
        <p:nvSpPr>
          <p:cNvPr id="61459" name="Text Box 19"/>
          <p:cNvSpPr txBox="1">
            <a:spLocks noChangeArrowheads="1"/>
          </p:cNvSpPr>
          <p:nvPr/>
        </p:nvSpPr>
        <p:spPr bwMode="auto">
          <a:xfrm>
            <a:off x="1187450" y="5992813"/>
            <a:ext cx="7591425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1400"/>
              <a:t>При одновременном применении знаков 3.29 и 3.30 на </a:t>
            </a:r>
          </a:p>
          <a:p>
            <a:r>
              <a:rPr lang="ru-RU" sz="1400"/>
              <a:t>противоположных сторонах проезжей части разрешается</a:t>
            </a:r>
          </a:p>
          <a:p>
            <a:r>
              <a:rPr lang="ru-RU" sz="1400"/>
              <a:t> стоянка на обеих сторонах проезжей части с 19 часов до 21 часа (время перестановки).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8" name="Picture 4" descr="C:\Documents and Settings\root\Рабочий стол\запрещающ.files\zn3_31.gif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33375"/>
            <a:ext cx="865188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469" name="Rectangle 5"/>
          <p:cNvSpPr>
            <a:spLocks noChangeArrowheads="1"/>
          </p:cNvSpPr>
          <p:nvPr/>
        </p:nvSpPr>
        <p:spPr bwMode="auto">
          <a:xfrm>
            <a:off x="395288" y="1196975"/>
            <a:ext cx="5222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1200"/>
              <a:t>3.31 </a:t>
            </a:r>
          </a:p>
        </p:txBody>
      </p:sp>
      <p:sp>
        <p:nvSpPr>
          <p:cNvPr id="62470" name="Text Box 6"/>
          <p:cNvSpPr txBox="1">
            <a:spLocks noChangeArrowheads="1"/>
          </p:cNvSpPr>
          <p:nvPr/>
        </p:nvSpPr>
        <p:spPr bwMode="auto">
          <a:xfrm>
            <a:off x="1476375" y="260350"/>
            <a:ext cx="5408613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1"/>
              <a:t>"Конец зоны всех ограничений"</a:t>
            </a:r>
            <a:r>
              <a:rPr lang="ru-RU"/>
              <a:t/>
            </a:r>
            <a:br>
              <a:rPr lang="ru-RU"/>
            </a:br>
            <a:r>
              <a:rPr lang="ru-RU"/>
              <a:t>Обозначение конца зоны действия</a:t>
            </a:r>
            <a:br>
              <a:rPr lang="ru-RU"/>
            </a:br>
            <a:r>
              <a:rPr lang="ru-RU"/>
              <a:t>одновременно нескольких знаков из следующих:</a:t>
            </a:r>
            <a:br>
              <a:rPr lang="ru-RU"/>
            </a:br>
            <a:r>
              <a:rPr lang="ru-RU"/>
              <a:t>3.16, 3.20, 3.22, 3.24, 3.26-3.30.</a:t>
            </a:r>
            <a:br>
              <a:rPr lang="ru-RU"/>
            </a:br>
            <a:r>
              <a:rPr lang="ru-RU"/>
              <a:t/>
            </a:r>
            <a:br>
              <a:rPr lang="ru-RU"/>
            </a:br>
            <a:endParaRPr lang="ru-RU"/>
          </a:p>
        </p:txBody>
      </p:sp>
      <p:pic>
        <p:nvPicPr>
          <p:cNvPr id="62471" name="Picture 7" descr="C:\Documents and Settings\root\Рабочий стол\запрещающ.files\zn3_32.gif"/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989138"/>
            <a:ext cx="86518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472" name="Rectangle 8"/>
          <p:cNvSpPr>
            <a:spLocks noChangeArrowheads="1"/>
          </p:cNvSpPr>
          <p:nvPr/>
        </p:nvSpPr>
        <p:spPr bwMode="auto">
          <a:xfrm>
            <a:off x="395288" y="2924175"/>
            <a:ext cx="5222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1200"/>
              <a:t>3.32 </a:t>
            </a:r>
          </a:p>
        </p:txBody>
      </p:sp>
      <p:sp>
        <p:nvSpPr>
          <p:cNvPr id="62473" name="Text Box 9"/>
          <p:cNvSpPr txBox="1">
            <a:spLocks noChangeArrowheads="1"/>
          </p:cNvSpPr>
          <p:nvPr/>
        </p:nvSpPr>
        <p:spPr bwMode="auto">
          <a:xfrm>
            <a:off x="1403350" y="1700213"/>
            <a:ext cx="5527675" cy="146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1"/>
              <a:t>"Движение транспортных средств с</a:t>
            </a:r>
            <a:br>
              <a:rPr lang="ru-RU" b="1"/>
            </a:br>
            <a:r>
              <a:rPr lang="ru-RU" b="1"/>
              <a:t>опасными грузами запрещено"</a:t>
            </a:r>
            <a:r>
              <a:rPr lang="ru-RU"/>
              <a:t/>
            </a:r>
            <a:br>
              <a:rPr lang="ru-RU"/>
            </a:br>
            <a:r>
              <a:rPr lang="ru-RU"/>
              <a:t>Запрещается движение транспортных средств, </a:t>
            </a:r>
            <a:br>
              <a:rPr lang="ru-RU"/>
            </a:br>
            <a:r>
              <a:rPr lang="ru-RU"/>
              <a:t>оборудованных опознавательными знаками </a:t>
            </a:r>
            <a:br>
              <a:rPr lang="ru-RU"/>
            </a:br>
            <a:r>
              <a:rPr lang="ru-RU"/>
              <a:t>(информационными табличками) "Опасный груз". </a:t>
            </a:r>
          </a:p>
        </p:txBody>
      </p:sp>
      <p:pic>
        <p:nvPicPr>
          <p:cNvPr id="62474" name="Picture 10" descr="C:\Documents and Settings\root\Рабочий стол\запрещающ.files\zn3_33.gif"/>
          <p:cNvPicPr>
            <a:picLocks noChangeAspect="1" noChangeArrowheads="1"/>
          </p:cNvPicPr>
          <p:nvPr/>
        </p:nvPicPr>
        <p:blipFill>
          <a:blip r:embed="rId6" r:link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221163"/>
            <a:ext cx="8636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475" name="Rectangle 11"/>
          <p:cNvSpPr>
            <a:spLocks noChangeArrowheads="1"/>
          </p:cNvSpPr>
          <p:nvPr/>
        </p:nvSpPr>
        <p:spPr bwMode="auto">
          <a:xfrm>
            <a:off x="468313" y="5157788"/>
            <a:ext cx="5222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1200"/>
              <a:t>3.33 </a:t>
            </a:r>
          </a:p>
        </p:txBody>
      </p:sp>
      <p:sp>
        <p:nvSpPr>
          <p:cNvPr id="62476" name="Text Box 12"/>
          <p:cNvSpPr txBox="1">
            <a:spLocks noChangeArrowheads="1"/>
          </p:cNvSpPr>
          <p:nvPr/>
        </p:nvSpPr>
        <p:spPr bwMode="auto">
          <a:xfrm>
            <a:off x="1547813" y="3284538"/>
            <a:ext cx="5567362" cy="338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1"/>
              <a:t>"Движение транспортных средств с</a:t>
            </a:r>
            <a:br>
              <a:rPr lang="ru-RU" b="1"/>
            </a:br>
            <a:r>
              <a:rPr lang="ru-RU" b="1"/>
              <a:t>взрывчатыми и легковоспламеняющимися</a:t>
            </a:r>
            <a:br>
              <a:rPr lang="ru-RU" b="1"/>
            </a:br>
            <a:r>
              <a:rPr lang="ru-RU" b="1"/>
              <a:t>грузами запрещено"</a:t>
            </a:r>
            <a:r>
              <a:rPr lang="ru-RU"/>
              <a:t/>
            </a:r>
            <a:br>
              <a:rPr lang="ru-RU"/>
            </a:br>
            <a:r>
              <a:rPr lang="ru-RU"/>
              <a:t>Запрещается движение транспортных средств, </a:t>
            </a:r>
            <a:br>
              <a:rPr lang="ru-RU"/>
            </a:br>
            <a:r>
              <a:rPr lang="ru-RU"/>
              <a:t>осуществляющих перевозку взрывчатых веществ</a:t>
            </a:r>
            <a:br>
              <a:rPr lang="ru-RU"/>
            </a:br>
            <a:r>
              <a:rPr lang="ru-RU"/>
              <a:t>и изделий, а также других опасных грузов, </a:t>
            </a:r>
            <a:br>
              <a:rPr lang="ru-RU"/>
            </a:br>
            <a:r>
              <a:rPr lang="ru-RU"/>
              <a:t>подлежащих маркировке как </a:t>
            </a:r>
            <a:br>
              <a:rPr lang="ru-RU"/>
            </a:br>
            <a:r>
              <a:rPr lang="ru-RU"/>
              <a:t>легковоспламеняющиеся, кроме случаев </a:t>
            </a:r>
            <a:br>
              <a:rPr lang="ru-RU"/>
            </a:br>
            <a:r>
              <a:rPr lang="ru-RU"/>
              <a:t>перевозки указанных опасных веществ и изделий </a:t>
            </a:r>
            <a:br>
              <a:rPr lang="ru-RU"/>
            </a:br>
            <a:r>
              <a:rPr lang="ru-RU"/>
              <a:t>в ограниченном количестве, определяемом</a:t>
            </a:r>
            <a:br>
              <a:rPr lang="ru-RU"/>
            </a:br>
            <a:r>
              <a:rPr lang="ru-RU"/>
              <a:t>в порядке, установленном специальными </a:t>
            </a:r>
            <a:br>
              <a:rPr lang="ru-RU"/>
            </a:br>
            <a:r>
              <a:rPr lang="ru-RU"/>
              <a:t>правилами перевозки.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0" y="476250"/>
            <a:ext cx="9272588" cy="503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/>
              <a:t>Знаки 3.2 - 3.9, 3.32 и 3.33 запрещают движение соответствующих видов </a:t>
            </a:r>
          </a:p>
          <a:p>
            <a:r>
              <a:rPr lang="ru-RU"/>
              <a:t>транспортных средств в обоих направлениях.</a:t>
            </a:r>
          </a:p>
          <a:p>
            <a:r>
              <a:rPr lang="ru-RU"/>
              <a:t>Действие знаков не распространяется:</a:t>
            </a:r>
            <a:br>
              <a:rPr lang="ru-RU"/>
            </a:br>
            <a:r>
              <a:rPr lang="ru-RU"/>
              <a:t>3.1 - 3.3, 3.18.1, 3.18.2, 3.19, 3.27 - на маршрутные транспортные средства;</a:t>
            </a:r>
          </a:p>
          <a:p>
            <a:r>
              <a:rPr lang="ru-RU"/>
              <a:t>3.2 - 3.8 - на транспортные средства организаций федеральной почтовой связи,</a:t>
            </a:r>
          </a:p>
          <a:p>
            <a:r>
              <a:rPr lang="ru-RU"/>
              <a:t> имеющие на боковой поверхности белую диагональную полосу на синем фоне, </a:t>
            </a:r>
          </a:p>
          <a:p>
            <a:r>
              <a:rPr lang="ru-RU"/>
              <a:t>и транспортные средства, которые обслуживают предприятия, находящиеся в</a:t>
            </a:r>
          </a:p>
          <a:p>
            <a:r>
              <a:rPr lang="ru-RU"/>
              <a:t> обозначенной зоне, а также обслуживают граждан или принадлежат гражданам, </a:t>
            </a:r>
          </a:p>
          <a:p>
            <a:r>
              <a:rPr lang="ru-RU"/>
              <a:t>проживающим или работающим в обозначенной зоне. В этих случаях</a:t>
            </a:r>
          </a:p>
          <a:p>
            <a:r>
              <a:rPr lang="ru-RU"/>
              <a:t>транспортные </a:t>
            </a:r>
          </a:p>
          <a:p>
            <a:r>
              <a:rPr lang="ru-RU"/>
              <a:t>средства должны въезжать в обозначенную зону и выезжать из нее на </a:t>
            </a:r>
          </a:p>
          <a:p>
            <a:r>
              <a:rPr lang="ru-RU"/>
              <a:t>ближайшем к месту назначения перекрестке;</a:t>
            </a:r>
          </a:p>
          <a:p>
            <a:r>
              <a:rPr lang="ru-RU"/>
              <a:t>3.28 - 3.30 - на транспортные средства организаций федеральной почтовой связи,</a:t>
            </a:r>
          </a:p>
          <a:p>
            <a:r>
              <a:rPr lang="ru-RU"/>
              <a:t>имеющие на боковой поверхности белую диагональную полосу на синем фоне,</a:t>
            </a:r>
          </a:p>
          <a:p>
            <a:r>
              <a:rPr lang="ru-RU"/>
              <a:t> а также на такси с включенным таксометром;</a:t>
            </a:r>
            <a:br>
              <a:rPr lang="ru-RU"/>
            </a:br>
            <a:r>
              <a:rPr lang="ru-RU"/>
              <a:t>(в ред. Постановления Правительства РФ от 21.04.2000 N 370)</a:t>
            </a:r>
          </a:p>
          <a:p>
            <a:r>
              <a:rPr lang="ru-RU"/>
              <a:t>3.2, 3.3, 3.28 - 3.30 - на транспортные средства, управляемые инвалидами</a:t>
            </a:r>
          </a:p>
          <a:p>
            <a:r>
              <a:rPr lang="ru-RU"/>
              <a:t> I и II групп или перевозящие таких инвалидов.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323850" y="260350"/>
            <a:ext cx="8355013" cy="531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/>
              <a:t>Действие знаков 3.18.1, 3.18.2 распространяется на пересечение проезжих</a:t>
            </a:r>
          </a:p>
          <a:p>
            <a:r>
              <a:rPr lang="ru-RU"/>
              <a:t> частей, перед которыми установлен знак.</a:t>
            </a:r>
          </a:p>
          <a:p>
            <a:r>
              <a:rPr lang="ru-RU"/>
              <a:t>Зона действия знаков 3.16, 3.20, 3.22, 3.24, 3.26 - 3.30 распространяется от</a:t>
            </a:r>
          </a:p>
          <a:p>
            <a:r>
              <a:rPr lang="ru-RU"/>
              <a:t> места установки знака до ближайшего перекрестка за ним, а в населенных </a:t>
            </a:r>
          </a:p>
          <a:p>
            <a:r>
              <a:rPr lang="ru-RU"/>
              <a:t>пунктах при отсутствии перекрестка - до конца населенного пункта.</a:t>
            </a:r>
          </a:p>
          <a:p>
            <a:r>
              <a:rPr lang="ru-RU"/>
              <a:t> Действие знаков не прерывается в местах выезда с прилегающих к дороге </a:t>
            </a:r>
          </a:p>
          <a:p>
            <a:r>
              <a:rPr lang="ru-RU"/>
              <a:t>территорий и в местах пересечения (примыкания) с полевыми, лесными и </a:t>
            </a:r>
          </a:p>
          <a:p>
            <a:r>
              <a:rPr lang="ru-RU"/>
              <a:t>другими второстепенными дорогами, перед которыми не установлены </a:t>
            </a:r>
          </a:p>
          <a:p>
            <a:r>
              <a:rPr lang="ru-RU"/>
              <a:t>соответствующие знаки.</a:t>
            </a:r>
          </a:p>
          <a:p>
            <a:r>
              <a:rPr lang="ru-RU"/>
              <a:t>Действие знака 3.24, установленного перед населенным пунктом,</a:t>
            </a:r>
          </a:p>
          <a:p>
            <a:r>
              <a:rPr lang="ru-RU"/>
              <a:t> обозначенным знаком 5.23.1 или 5.23.2, распространяется до этого знака.</a:t>
            </a:r>
          </a:p>
          <a:p>
            <a:r>
              <a:rPr lang="ru-RU"/>
              <a:t>Зона действия знаков может быть уменьшена:</a:t>
            </a:r>
            <a:br>
              <a:rPr lang="ru-RU"/>
            </a:br>
            <a:r>
              <a:rPr lang="ru-RU"/>
              <a:t>для знаков 3.16 и 3.26 применением таблички 8.2.1;</a:t>
            </a:r>
            <a:br>
              <a:rPr lang="ru-RU"/>
            </a:br>
            <a:r>
              <a:rPr lang="ru-RU"/>
              <a:t>для знаков 3.20, 3.22, 3.24 установкой в конце зоны их действия </a:t>
            </a:r>
          </a:p>
          <a:p>
            <a:r>
              <a:rPr lang="ru-RU"/>
              <a:t>соответственно знаков 3.21, 3.23, 3.25 или применением таблички 8.2.1. </a:t>
            </a:r>
          </a:p>
          <a:p>
            <a:r>
              <a:rPr lang="ru-RU"/>
              <a:t>Зона действия знака 3.24 может быть уменьшена установкой знака 3.24 </a:t>
            </a:r>
          </a:p>
          <a:p>
            <a:r>
              <a:rPr lang="ru-RU"/>
              <a:t>с другим значением максимальной скорости движения;</a:t>
            </a:r>
            <a:br>
              <a:rPr lang="ru-RU"/>
            </a:br>
            <a:r>
              <a:rPr lang="ru-RU"/>
              <a:t/>
            </a:r>
            <a:br>
              <a:rPr lang="ru-RU"/>
            </a:br>
            <a:endParaRPr lang="ru-RU"/>
          </a:p>
        </p:txBody>
      </p:sp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320675" y="4941888"/>
            <a:ext cx="8823325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/>
              <a:t>для знаков 3.27 - 3.30 установкой в конце зоны их действия повторных знаков </a:t>
            </a:r>
          </a:p>
          <a:p>
            <a:r>
              <a:rPr lang="ru-RU"/>
              <a:t>3.27 - 3.30 с табличкой 8.2.3 или применением таблички 8.2.2. Знак 3.27 может</a:t>
            </a:r>
          </a:p>
          <a:p>
            <a:r>
              <a:rPr lang="ru-RU"/>
              <a:t> быть применен совместно с разметкой 1.4, а знак 3.28 - с разметкой 1.10, при</a:t>
            </a:r>
          </a:p>
          <a:p>
            <a:r>
              <a:rPr lang="ru-RU"/>
              <a:t> этом зона действия знаков определяется протяженностью линии разметки.</a:t>
            </a:r>
            <a:br>
              <a:rPr lang="ru-RU"/>
            </a:br>
            <a:r>
              <a:rPr lang="ru-RU"/>
              <a:t>Действие знаков 3.10, 3.27 - 3.30 распространяется только на ту сторону дороги,</a:t>
            </a:r>
          </a:p>
          <a:p>
            <a:r>
              <a:rPr lang="ru-RU"/>
              <a:t> на которой они установлены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</p:spPr>
        <p:txBody>
          <a:bodyPr/>
          <a:lstStyle/>
          <a:p>
            <a:r>
              <a:rPr lang="ru-RU" sz="4000" b="1" i="1"/>
              <a:t>4. Предписывающие знаки</a:t>
            </a:r>
            <a:br>
              <a:rPr lang="ru-RU" sz="4000" b="1" i="1"/>
            </a:br>
            <a:endParaRPr lang="ru-RU" sz="4000" b="1" i="1"/>
          </a:p>
        </p:txBody>
      </p:sp>
      <p:pic>
        <p:nvPicPr>
          <p:cNvPr id="65542" name="Picture 6" descr="C:\Documents and Settings\root\Рабочий стол\предписывающие.files\zn4_1_1.gif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836613"/>
            <a:ext cx="865187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543" name="Rectangle 7"/>
          <p:cNvSpPr>
            <a:spLocks noChangeArrowheads="1"/>
          </p:cNvSpPr>
          <p:nvPr/>
        </p:nvSpPr>
        <p:spPr bwMode="auto">
          <a:xfrm>
            <a:off x="539750" y="1628775"/>
            <a:ext cx="565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1200"/>
              <a:t>4.1.1 </a:t>
            </a:r>
          </a:p>
        </p:txBody>
      </p:sp>
      <p:sp>
        <p:nvSpPr>
          <p:cNvPr id="65544" name="Text Box 8"/>
          <p:cNvSpPr txBox="1">
            <a:spLocks noChangeArrowheads="1"/>
          </p:cNvSpPr>
          <p:nvPr/>
        </p:nvSpPr>
        <p:spPr bwMode="auto">
          <a:xfrm>
            <a:off x="1692275" y="908050"/>
            <a:ext cx="23256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1"/>
              <a:t>"Движение прямо"</a:t>
            </a:r>
            <a:r>
              <a:rPr lang="ru-RU"/>
              <a:t/>
            </a:r>
            <a:br>
              <a:rPr lang="ru-RU"/>
            </a:br>
            <a:r>
              <a:rPr lang="ru-RU"/>
              <a:t>  </a:t>
            </a:r>
          </a:p>
        </p:txBody>
      </p:sp>
      <p:pic>
        <p:nvPicPr>
          <p:cNvPr id="65545" name="Picture 9" descr="C:\Documents and Settings\root\Рабочий стол\предписывающие.files\zn4_1_2.gif"/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916113"/>
            <a:ext cx="719137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546" name="Rectangle 10"/>
          <p:cNvSpPr>
            <a:spLocks noChangeArrowheads="1"/>
          </p:cNvSpPr>
          <p:nvPr/>
        </p:nvSpPr>
        <p:spPr bwMode="auto">
          <a:xfrm>
            <a:off x="539750" y="2708275"/>
            <a:ext cx="565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1200"/>
              <a:t>4.1.2 </a:t>
            </a:r>
          </a:p>
        </p:txBody>
      </p:sp>
      <p:sp>
        <p:nvSpPr>
          <p:cNvPr id="65547" name="Text Box 11"/>
          <p:cNvSpPr txBox="1">
            <a:spLocks noChangeArrowheads="1"/>
          </p:cNvSpPr>
          <p:nvPr/>
        </p:nvSpPr>
        <p:spPr bwMode="auto">
          <a:xfrm>
            <a:off x="1619250" y="1989138"/>
            <a:ext cx="26003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b="1"/>
              <a:t>"Движение направо"</a:t>
            </a:r>
            <a:r>
              <a:rPr lang="ru-RU"/>
              <a:t> </a:t>
            </a:r>
          </a:p>
        </p:txBody>
      </p:sp>
      <p:pic>
        <p:nvPicPr>
          <p:cNvPr id="65548" name="Picture 12" descr="C:\Documents and Settings\root\Рабочий стол\предписывающие.files\zn4_1_3.gif"/>
          <p:cNvPicPr>
            <a:picLocks noChangeAspect="1" noChangeArrowheads="1"/>
          </p:cNvPicPr>
          <p:nvPr/>
        </p:nvPicPr>
        <p:blipFill>
          <a:blip r:embed="rId6" r:link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924175"/>
            <a:ext cx="71913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549" name="Rectangle 13"/>
          <p:cNvSpPr>
            <a:spLocks noChangeArrowheads="1"/>
          </p:cNvSpPr>
          <p:nvPr/>
        </p:nvSpPr>
        <p:spPr bwMode="auto">
          <a:xfrm>
            <a:off x="539750" y="3644900"/>
            <a:ext cx="6477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sz="1200"/>
              <a:t>4.1.3 </a:t>
            </a:r>
          </a:p>
        </p:txBody>
      </p:sp>
      <p:sp>
        <p:nvSpPr>
          <p:cNvPr id="65550" name="Text Box 14"/>
          <p:cNvSpPr txBox="1">
            <a:spLocks noChangeArrowheads="1"/>
          </p:cNvSpPr>
          <p:nvPr/>
        </p:nvSpPr>
        <p:spPr bwMode="auto">
          <a:xfrm>
            <a:off x="1619250" y="3068638"/>
            <a:ext cx="2378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b="1"/>
              <a:t>"Движение налево</a:t>
            </a:r>
            <a:r>
              <a:rPr lang="ru-RU"/>
              <a:t> </a:t>
            </a:r>
          </a:p>
        </p:txBody>
      </p:sp>
      <p:pic>
        <p:nvPicPr>
          <p:cNvPr id="65551" name="Picture 15" descr="C:\Documents and Settings\root\Рабочий стол\предписывающие.files\zn4_1_4.gif"/>
          <p:cNvPicPr>
            <a:picLocks noChangeAspect="1" noChangeArrowheads="1"/>
          </p:cNvPicPr>
          <p:nvPr/>
        </p:nvPicPr>
        <p:blipFill>
          <a:blip r:embed="rId8" r:link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933825"/>
            <a:ext cx="71913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552" name="Rectangle 16"/>
          <p:cNvSpPr>
            <a:spLocks noChangeArrowheads="1"/>
          </p:cNvSpPr>
          <p:nvPr/>
        </p:nvSpPr>
        <p:spPr bwMode="auto">
          <a:xfrm>
            <a:off x="539750" y="4652963"/>
            <a:ext cx="5651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1200"/>
              <a:t>4.1.4 </a:t>
            </a:r>
          </a:p>
        </p:txBody>
      </p:sp>
      <p:sp>
        <p:nvSpPr>
          <p:cNvPr id="65553" name="Text Box 17"/>
          <p:cNvSpPr txBox="1">
            <a:spLocks noChangeArrowheads="1"/>
          </p:cNvSpPr>
          <p:nvPr/>
        </p:nvSpPr>
        <p:spPr bwMode="auto">
          <a:xfrm>
            <a:off x="1547813" y="3933825"/>
            <a:ext cx="383063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1"/>
              <a:t>"Движение прямо или направо"</a:t>
            </a:r>
            <a:r>
              <a:rPr lang="ru-RU"/>
              <a:t/>
            </a:r>
            <a:br>
              <a:rPr lang="ru-RU"/>
            </a:br>
            <a:r>
              <a:rPr lang="ru-RU"/>
              <a:t/>
            </a:r>
            <a:br>
              <a:rPr lang="ru-RU"/>
            </a:br>
            <a:endParaRPr lang="ru-RU"/>
          </a:p>
        </p:txBody>
      </p:sp>
      <p:pic>
        <p:nvPicPr>
          <p:cNvPr id="65554" name="Picture 18" descr="C:\Documents and Settings\root\Рабочий стол\предписывающие.files\zn4_1_5.gif"/>
          <p:cNvPicPr>
            <a:picLocks noChangeAspect="1" noChangeArrowheads="1"/>
          </p:cNvPicPr>
          <p:nvPr/>
        </p:nvPicPr>
        <p:blipFill>
          <a:blip r:embed="rId10" r:link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941888"/>
            <a:ext cx="6477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555" name="Rectangle 19"/>
          <p:cNvSpPr>
            <a:spLocks noChangeArrowheads="1"/>
          </p:cNvSpPr>
          <p:nvPr/>
        </p:nvSpPr>
        <p:spPr bwMode="auto">
          <a:xfrm>
            <a:off x="611188" y="5589588"/>
            <a:ext cx="5651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1200"/>
              <a:t>4.1.5 </a:t>
            </a:r>
          </a:p>
        </p:txBody>
      </p:sp>
      <p:sp>
        <p:nvSpPr>
          <p:cNvPr id="65557" name="Text Box 21"/>
          <p:cNvSpPr txBox="1">
            <a:spLocks noChangeArrowheads="1"/>
          </p:cNvSpPr>
          <p:nvPr/>
        </p:nvSpPr>
        <p:spPr bwMode="auto">
          <a:xfrm>
            <a:off x="1547813" y="4941888"/>
            <a:ext cx="36972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1"/>
              <a:t>"Движение прямо или налево"</a:t>
            </a:r>
            <a:r>
              <a:rPr lang="ru-RU"/>
              <a:t/>
            </a:r>
            <a:br>
              <a:rPr lang="ru-RU"/>
            </a:br>
            <a:r>
              <a:rPr lang="ru-RU"/>
              <a:t>  </a:t>
            </a:r>
          </a:p>
        </p:txBody>
      </p:sp>
      <p:pic>
        <p:nvPicPr>
          <p:cNvPr id="65558" name="Picture 22" descr="C:\Documents and Settings\root\Рабочий стол\предписывающие.files\zn4_1_6.gif"/>
          <p:cNvPicPr>
            <a:picLocks noChangeAspect="1" noChangeArrowheads="1"/>
          </p:cNvPicPr>
          <p:nvPr/>
        </p:nvPicPr>
        <p:blipFill>
          <a:blip r:embed="rId12" r:link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5805488"/>
            <a:ext cx="6477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560" name="Text Box 24"/>
          <p:cNvSpPr txBox="1">
            <a:spLocks noChangeArrowheads="1"/>
          </p:cNvSpPr>
          <p:nvPr/>
        </p:nvSpPr>
        <p:spPr bwMode="auto">
          <a:xfrm>
            <a:off x="1671638" y="5824538"/>
            <a:ext cx="38830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1"/>
              <a:t>"Движение направо или налево</a:t>
            </a:r>
            <a:r>
              <a:rPr lang="ru-RU"/>
              <a:t> </a:t>
            </a:r>
          </a:p>
        </p:txBody>
      </p:sp>
      <p:sp>
        <p:nvSpPr>
          <p:cNvPr id="65561" name="Rectangle 25"/>
          <p:cNvSpPr>
            <a:spLocks noChangeArrowheads="1"/>
          </p:cNvSpPr>
          <p:nvPr/>
        </p:nvSpPr>
        <p:spPr bwMode="auto">
          <a:xfrm>
            <a:off x="539750" y="6583363"/>
            <a:ext cx="5651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1200"/>
              <a:t>4.1.6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-84138" y="1460500"/>
            <a:ext cx="9313863" cy="39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/>
              <a:t>Разрешается движение только в направлениях, указанных на знаках</a:t>
            </a:r>
            <a:br>
              <a:rPr lang="ru-RU"/>
            </a:br>
            <a:r>
              <a:rPr lang="ru-RU"/>
              <a:t>стрелками. Знаки, разрешающие поворот налево, разрешают и разворот</a:t>
            </a:r>
            <a:br>
              <a:rPr lang="ru-RU"/>
            </a:br>
            <a:r>
              <a:rPr lang="ru-RU"/>
              <a:t>(могут быть применены знаки 4.1.1 - 4.1.6 с конфигурацией стрелок,</a:t>
            </a:r>
            <a:br>
              <a:rPr lang="ru-RU"/>
            </a:br>
            <a:r>
              <a:rPr lang="ru-RU"/>
              <a:t>соответствующей требуемым направлениям движения на конкретном пересечении). </a:t>
            </a:r>
            <a:br>
              <a:rPr lang="ru-RU"/>
            </a:br>
            <a:r>
              <a:rPr lang="ru-RU"/>
              <a:t>Действие знаков 4.1.1 - 4.1.6 не распространяется</a:t>
            </a:r>
            <a:br>
              <a:rPr lang="ru-RU"/>
            </a:br>
            <a:r>
              <a:rPr lang="ru-RU"/>
              <a:t>на маршрутные транспортные средства. </a:t>
            </a:r>
            <a:br>
              <a:rPr lang="ru-RU"/>
            </a:br>
            <a:r>
              <a:rPr lang="ru-RU"/>
              <a:t>Действие знаков 4.1.1 - 4.1.6 распространяется</a:t>
            </a:r>
            <a:br>
              <a:rPr lang="ru-RU"/>
            </a:br>
            <a:r>
              <a:rPr lang="ru-RU"/>
              <a:t>на пересечение проезжих частей, перед которым установлен знак. </a:t>
            </a:r>
            <a:br>
              <a:rPr lang="ru-RU"/>
            </a:br>
            <a:r>
              <a:rPr lang="ru-RU"/>
              <a:t>Действие знака 4.1.1, установленного в начале участка дороги,</a:t>
            </a:r>
            <a:br>
              <a:rPr lang="ru-RU"/>
            </a:br>
            <a:r>
              <a:rPr lang="ru-RU"/>
              <a:t>распространяется до ближайшего перекрестка. Знак не запрещает</a:t>
            </a:r>
            <a:br>
              <a:rPr lang="ru-RU"/>
            </a:br>
            <a:r>
              <a:rPr lang="ru-RU"/>
              <a:t>поворот направо во дворы и на другие прилегающие к дороге территории.</a:t>
            </a:r>
            <a:br>
              <a:rPr lang="ru-RU"/>
            </a:br>
            <a:r>
              <a:rPr lang="ru-RU"/>
              <a:t/>
            </a:r>
            <a:br>
              <a:rPr lang="ru-RU"/>
            </a:br>
            <a:r>
              <a:rPr lang="ru-RU"/>
              <a:t/>
            </a:r>
            <a:br>
              <a:rPr lang="ru-RU"/>
            </a:b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6" name="Picture 4" descr="C:\Documents and Settings\root\Рабочий стол\предписывающие.files\zn4_2_1.gif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80988"/>
            <a:ext cx="792163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7" name="Rectangle 5"/>
          <p:cNvSpPr>
            <a:spLocks noChangeArrowheads="1"/>
          </p:cNvSpPr>
          <p:nvPr/>
        </p:nvSpPr>
        <p:spPr bwMode="auto">
          <a:xfrm>
            <a:off x="395288" y="1027113"/>
            <a:ext cx="5651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1200"/>
              <a:t>4.2.1 </a:t>
            </a:r>
          </a:p>
        </p:txBody>
      </p:sp>
      <p:sp>
        <p:nvSpPr>
          <p:cNvPr id="69638" name="Text Box 6"/>
          <p:cNvSpPr txBox="1">
            <a:spLocks noChangeArrowheads="1"/>
          </p:cNvSpPr>
          <p:nvPr/>
        </p:nvSpPr>
        <p:spPr bwMode="auto">
          <a:xfrm>
            <a:off x="1384300" y="352425"/>
            <a:ext cx="26717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1"/>
              <a:t>"Объезд препятствия</a:t>
            </a:r>
            <a:br>
              <a:rPr lang="ru-RU" b="1"/>
            </a:br>
            <a:r>
              <a:rPr lang="ru-RU" b="1"/>
              <a:t>справа"</a:t>
            </a:r>
            <a:r>
              <a:rPr lang="ru-RU"/>
              <a:t> </a:t>
            </a:r>
          </a:p>
        </p:txBody>
      </p:sp>
      <p:pic>
        <p:nvPicPr>
          <p:cNvPr id="69639" name="Picture 7" descr="C:\Documents and Settings\root\Рабочий стол\предписывающие.files\zn4_2_2.gif"/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341438"/>
            <a:ext cx="792163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40" name="Rectangle 8"/>
          <p:cNvSpPr>
            <a:spLocks noChangeArrowheads="1"/>
          </p:cNvSpPr>
          <p:nvPr/>
        </p:nvSpPr>
        <p:spPr bwMode="auto">
          <a:xfrm>
            <a:off x="323850" y="2060575"/>
            <a:ext cx="565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1200"/>
              <a:t>4.2.2 </a:t>
            </a:r>
          </a:p>
        </p:txBody>
      </p:sp>
      <p:sp>
        <p:nvSpPr>
          <p:cNvPr id="69641" name="Text Box 9"/>
          <p:cNvSpPr txBox="1">
            <a:spLocks noChangeArrowheads="1"/>
          </p:cNvSpPr>
          <p:nvPr/>
        </p:nvSpPr>
        <p:spPr bwMode="auto">
          <a:xfrm>
            <a:off x="1384300" y="1431925"/>
            <a:ext cx="26717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1"/>
              <a:t>"Объезд препятствия</a:t>
            </a:r>
            <a:br>
              <a:rPr lang="ru-RU" b="1"/>
            </a:br>
            <a:r>
              <a:rPr lang="ru-RU" b="1"/>
              <a:t>слева"</a:t>
            </a:r>
            <a:r>
              <a:rPr lang="ru-RU"/>
              <a:t> </a:t>
            </a:r>
          </a:p>
        </p:txBody>
      </p:sp>
      <p:pic>
        <p:nvPicPr>
          <p:cNvPr id="69642" name="Picture 10" descr="C:\Documents and Settings\root\Рабочий стол\предписывающие.files\zn4_2_3.gif"/>
          <p:cNvPicPr>
            <a:picLocks noChangeAspect="1" noChangeArrowheads="1"/>
          </p:cNvPicPr>
          <p:nvPr/>
        </p:nvPicPr>
        <p:blipFill>
          <a:blip r:embed="rId6" r:link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492375"/>
            <a:ext cx="792163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43" name="Text Box 11"/>
          <p:cNvSpPr txBox="1">
            <a:spLocks noChangeArrowheads="1"/>
          </p:cNvSpPr>
          <p:nvPr/>
        </p:nvSpPr>
        <p:spPr bwMode="auto">
          <a:xfrm>
            <a:off x="1455738" y="2513013"/>
            <a:ext cx="26717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1"/>
              <a:t>"Объезд препятствия</a:t>
            </a:r>
            <a:br>
              <a:rPr lang="ru-RU" b="1"/>
            </a:br>
            <a:r>
              <a:rPr lang="ru-RU" b="1"/>
              <a:t>справа или слева</a:t>
            </a:r>
            <a:r>
              <a:rPr lang="ru-RU"/>
              <a:t> </a:t>
            </a:r>
          </a:p>
        </p:txBody>
      </p:sp>
      <p:sp>
        <p:nvSpPr>
          <p:cNvPr id="69644" name="Text Box 12"/>
          <p:cNvSpPr txBox="1">
            <a:spLocks noChangeArrowheads="1"/>
          </p:cNvSpPr>
          <p:nvPr/>
        </p:nvSpPr>
        <p:spPr bwMode="auto">
          <a:xfrm>
            <a:off x="4192588" y="1431925"/>
            <a:ext cx="46196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/>
              <a:t>Объезд разрешается только со стороны, </a:t>
            </a:r>
          </a:p>
          <a:p>
            <a:r>
              <a:rPr lang="ru-RU"/>
              <a:t>указанной стрелкой.</a:t>
            </a:r>
            <a:br>
              <a:rPr lang="ru-RU"/>
            </a:br>
            <a:r>
              <a:rPr lang="ru-RU"/>
              <a:t/>
            </a:r>
            <a:br>
              <a:rPr lang="ru-RU"/>
            </a:br>
            <a:endParaRPr lang="ru-RU"/>
          </a:p>
        </p:txBody>
      </p:sp>
      <p:sp>
        <p:nvSpPr>
          <p:cNvPr id="69645" name="Text Box 13"/>
          <p:cNvSpPr txBox="1">
            <a:spLocks noChangeArrowheads="1"/>
          </p:cNvSpPr>
          <p:nvPr/>
        </p:nvSpPr>
        <p:spPr bwMode="auto">
          <a:xfrm>
            <a:off x="4284663" y="2565400"/>
            <a:ext cx="434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/>
              <a:t>Объезд разрешается с любой стороны</a:t>
            </a:r>
          </a:p>
        </p:txBody>
      </p:sp>
      <p:pic>
        <p:nvPicPr>
          <p:cNvPr id="69646" name="Picture 14" descr="C:\Documents and Settings\root\Рабочий стол\предписывающие.files\zn4_3.gif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9" r:link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717925"/>
            <a:ext cx="719138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47" name="Rectangle 15"/>
          <p:cNvSpPr>
            <a:spLocks noChangeArrowheads="1"/>
          </p:cNvSpPr>
          <p:nvPr/>
        </p:nvSpPr>
        <p:spPr bwMode="auto">
          <a:xfrm>
            <a:off x="323850" y="3279775"/>
            <a:ext cx="522288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1200"/>
              <a:t>4.2.3</a:t>
            </a:r>
            <a:br>
              <a:rPr lang="ru-RU" sz="1200"/>
            </a:br>
            <a:r>
              <a:rPr lang="ru-RU" sz="1200"/>
              <a:t/>
            </a:r>
            <a:br>
              <a:rPr lang="ru-RU" sz="1200"/>
            </a:br>
            <a:endParaRPr lang="ru-RU" sz="1200"/>
          </a:p>
        </p:txBody>
      </p:sp>
      <p:sp>
        <p:nvSpPr>
          <p:cNvPr id="69648" name="Rectangle 16"/>
          <p:cNvSpPr>
            <a:spLocks noChangeArrowheads="1"/>
          </p:cNvSpPr>
          <p:nvPr/>
        </p:nvSpPr>
        <p:spPr bwMode="auto">
          <a:xfrm>
            <a:off x="395288" y="4411663"/>
            <a:ext cx="4381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1200"/>
              <a:t>4.3 </a:t>
            </a:r>
          </a:p>
        </p:txBody>
      </p:sp>
      <p:sp>
        <p:nvSpPr>
          <p:cNvPr id="69649" name="Text Box 17"/>
          <p:cNvSpPr txBox="1">
            <a:spLocks noChangeArrowheads="1"/>
          </p:cNvSpPr>
          <p:nvPr/>
        </p:nvSpPr>
        <p:spPr bwMode="auto">
          <a:xfrm>
            <a:off x="1455738" y="3736975"/>
            <a:ext cx="68373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1"/>
              <a:t>"Круговое движение"</a:t>
            </a:r>
            <a:r>
              <a:rPr lang="ru-RU"/>
              <a:t/>
            </a:r>
            <a:br>
              <a:rPr lang="ru-RU"/>
            </a:br>
            <a:r>
              <a:rPr lang="ru-RU"/>
              <a:t>Разрешается движение в указанном стрелками направлении. </a:t>
            </a:r>
          </a:p>
        </p:txBody>
      </p:sp>
      <p:pic>
        <p:nvPicPr>
          <p:cNvPr id="69650" name="Picture 18" descr="C:\Documents and Settings\root\Рабочий стол\предписывающие.files\zn4_5.gif"/>
          <p:cNvPicPr>
            <a:picLocks noChangeAspect="1" noChangeArrowheads="1"/>
          </p:cNvPicPr>
          <p:nvPr/>
        </p:nvPicPr>
        <p:blipFill>
          <a:blip r:embed="rId11" r:link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013325"/>
            <a:ext cx="7207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51" name="Rectangle 19"/>
          <p:cNvSpPr>
            <a:spLocks noChangeArrowheads="1"/>
          </p:cNvSpPr>
          <p:nvPr/>
        </p:nvSpPr>
        <p:spPr bwMode="auto">
          <a:xfrm>
            <a:off x="468313" y="5876925"/>
            <a:ext cx="438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1200"/>
              <a:t>4.4 </a:t>
            </a:r>
          </a:p>
        </p:txBody>
      </p:sp>
      <p:sp>
        <p:nvSpPr>
          <p:cNvPr id="69652" name="Text Box 20"/>
          <p:cNvSpPr txBox="1">
            <a:spLocks noChangeArrowheads="1"/>
          </p:cNvSpPr>
          <p:nvPr/>
        </p:nvSpPr>
        <p:spPr bwMode="auto">
          <a:xfrm>
            <a:off x="1384300" y="4816475"/>
            <a:ext cx="5241925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1"/>
              <a:t>"Велосипедная дорожка"</a:t>
            </a:r>
            <a:r>
              <a:rPr lang="ru-RU"/>
              <a:t/>
            </a:r>
            <a:br>
              <a:rPr lang="ru-RU"/>
            </a:br>
            <a:r>
              <a:rPr lang="ru-RU"/>
              <a:t>Разрешается движение только на велосипедах</a:t>
            </a:r>
            <a:br>
              <a:rPr lang="ru-RU"/>
            </a:br>
            <a:r>
              <a:rPr lang="ru-RU"/>
              <a:t>и мопедах. По велосипедной дорожке могут</a:t>
            </a:r>
            <a:br>
              <a:rPr lang="ru-RU"/>
            </a:br>
            <a:r>
              <a:rPr lang="ru-RU"/>
              <a:t>двигаться также пешеходы (при отсутствии</a:t>
            </a:r>
            <a:br>
              <a:rPr lang="ru-RU"/>
            </a:br>
            <a:r>
              <a:rPr lang="ru-RU"/>
              <a:t>тротуара или пешеходной дорожки).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60" name="Picture 4" descr="C:\Documents and Settings\root\Рабочий стол\предписывающие.files\zn4_6.gif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47638"/>
            <a:ext cx="8636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661" name="Rectangle 5"/>
          <p:cNvSpPr>
            <a:spLocks noChangeArrowheads="1"/>
          </p:cNvSpPr>
          <p:nvPr/>
        </p:nvSpPr>
        <p:spPr bwMode="auto">
          <a:xfrm>
            <a:off x="611188" y="981075"/>
            <a:ext cx="438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1200"/>
              <a:t>4.5 </a:t>
            </a:r>
          </a:p>
        </p:txBody>
      </p:sp>
      <p:sp>
        <p:nvSpPr>
          <p:cNvPr id="70662" name="Text Box 6"/>
          <p:cNvSpPr txBox="1">
            <a:spLocks noChangeArrowheads="1"/>
          </p:cNvSpPr>
          <p:nvPr/>
        </p:nvSpPr>
        <p:spPr bwMode="auto">
          <a:xfrm>
            <a:off x="1816100" y="280988"/>
            <a:ext cx="483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1"/>
              <a:t>"Пешеходная дорожка"</a:t>
            </a:r>
            <a:r>
              <a:rPr lang="ru-RU"/>
              <a:t/>
            </a:r>
            <a:br>
              <a:rPr lang="ru-RU"/>
            </a:br>
            <a:r>
              <a:rPr lang="ru-RU"/>
              <a:t>Разрешается движение только пешеходам </a:t>
            </a:r>
          </a:p>
        </p:txBody>
      </p:sp>
      <p:sp>
        <p:nvSpPr>
          <p:cNvPr id="70663" name="Rectangle 7"/>
          <p:cNvSpPr>
            <a:spLocks noChangeArrowheads="1"/>
          </p:cNvSpPr>
          <p:nvPr/>
        </p:nvSpPr>
        <p:spPr bwMode="auto">
          <a:xfrm>
            <a:off x="2155825" y="32448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70664" name="Picture 8" descr="C:\Documents and Settings\root\Рабочий стол\предписывающие.files\zn4_7.gif"/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557338"/>
            <a:ext cx="79057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665" name="Rectangle 9"/>
          <p:cNvSpPr>
            <a:spLocks noChangeArrowheads="1"/>
          </p:cNvSpPr>
          <p:nvPr/>
        </p:nvSpPr>
        <p:spPr bwMode="auto">
          <a:xfrm>
            <a:off x="611188" y="2349500"/>
            <a:ext cx="438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sz="1200"/>
              <a:t>4.6 </a:t>
            </a:r>
          </a:p>
        </p:txBody>
      </p:sp>
      <p:sp>
        <p:nvSpPr>
          <p:cNvPr id="70666" name="Text Box 10"/>
          <p:cNvSpPr txBox="1">
            <a:spLocks noChangeArrowheads="1"/>
          </p:cNvSpPr>
          <p:nvPr/>
        </p:nvSpPr>
        <p:spPr bwMode="auto">
          <a:xfrm>
            <a:off x="1743075" y="1431925"/>
            <a:ext cx="480695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1"/>
              <a:t>"Ограничение минимальной скорости"</a:t>
            </a:r>
            <a:r>
              <a:rPr lang="ru-RU"/>
              <a:t/>
            </a:r>
            <a:br>
              <a:rPr lang="ru-RU"/>
            </a:br>
            <a:r>
              <a:rPr lang="ru-RU"/>
              <a:t>Разрешается движение только с указанной</a:t>
            </a:r>
            <a:br>
              <a:rPr lang="ru-RU"/>
            </a:br>
            <a:r>
              <a:rPr lang="ru-RU"/>
              <a:t>или большей скоростью (км/ч).</a:t>
            </a:r>
            <a:br>
              <a:rPr lang="ru-RU"/>
            </a:br>
            <a:r>
              <a:rPr lang="ru-RU"/>
              <a:t/>
            </a:r>
            <a:br>
              <a:rPr lang="ru-RU"/>
            </a:br>
            <a:endParaRPr lang="ru-RU"/>
          </a:p>
        </p:txBody>
      </p:sp>
      <p:pic>
        <p:nvPicPr>
          <p:cNvPr id="70667" name="Picture 11" descr="C:\Documents and Settings\root\Рабочий стол\предписывающие.files\zn4_8.gif"/>
          <p:cNvPicPr>
            <a:picLocks noChangeAspect="1" noChangeArrowheads="1"/>
          </p:cNvPicPr>
          <p:nvPr/>
        </p:nvPicPr>
        <p:blipFill>
          <a:blip r:embed="rId6" r:link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636838"/>
            <a:ext cx="79057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668" name="Rectangle 12"/>
          <p:cNvSpPr>
            <a:spLocks noChangeArrowheads="1"/>
          </p:cNvSpPr>
          <p:nvPr/>
        </p:nvSpPr>
        <p:spPr bwMode="auto">
          <a:xfrm>
            <a:off x="539750" y="3429000"/>
            <a:ext cx="438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sz="1200"/>
              <a:t>4.7 </a:t>
            </a:r>
          </a:p>
        </p:txBody>
      </p:sp>
      <p:sp>
        <p:nvSpPr>
          <p:cNvPr id="70669" name="Text Box 13"/>
          <p:cNvSpPr txBox="1">
            <a:spLocks noChangeArrowheads="1"/>
          </p:cNvSpPr>
          <p:nvPr/>
        </p:nvSpPr>
        <p:spPr bwMode="auto">
          <a:xfrm>
            <a:off x="1692275" y="2781300"/>
            <a:ext cx="31464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1"/>
              <a:t>"Конец зоны ограничения</a:t>
            </a:r>
            <a:br>
              <a:rPr lang="ru-RU" b="1"/>
            </a:br>
            <a:r>
              <a:rPr lang="ru-RU" b="1"/>
              <a:t> минимальной скорости"</a:t>
            </a:r>
            <a:r>
              <a:rPr lang="ru-RU"/>
              <a:t> </a:t>
            </a:r>
          </a:p>
        </p:txBody>
      </p:sp>
      <p:pic>
        <p:nvPicPr>
          <p:cNvPr id="70670" name="Picture 14" descr="C:\Documents and Settings\root\Рабочий стол\предписывающие.files\zn4_9_1.gif"/>
          <p:cNvPicPr>
            <a:picLocks noChangeAspect="1" noChangeArrowheads="1"/>
          </p:cNvPicPr>
          <p:nvPr/>
        </p:nvPicPr>
        <p:blipFill>
          <a:blip r:embed="rId8" r:link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716338"/>
            <a:ext cx="663575" cy="84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671" name="Rectangle 15"/>
          <p:cNvSpPr>
            <a:spLocks noChangeArrowheads="1"/>
          </p:cNvSpPr>
          <p:nvPr/>
        </p:nvSpPr>
        <p:spPr bwMode="auto">
          <a:xfrm>
            <a:off x="539750" y="4508500"/>
            <a:ext cx="565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1200"/>
              <a:t>4.8.1 </a:t>
            </a:r>
          </a:p>
        </p:txBody>
      </p:sp>
      <p:pic>
        <p:nvPicPr>
          <p:cNvPr id="70672" name="Picture 16" descr="C:\Documents and Settings\root\Рабочий стол\предписывающие.files\zn4_9_2.gif"/>
          <p:cNvPicPr>
            <a:picLocks noChangeAspect="1" noChangeArrowheads="1"/>
          </p:cNvPicPr>
          <p:nvPr/>
        </p:nvPicPr>
        <p:blipFill>
          <a:blip r:embed="rId10" r:link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868863"/>
            <a:ext cx="608012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673" name="Rectangle 17"/>
          <p:cNvSpPr>
            <a:spLocks noChangeArrowheads="1"/>
          </p:cNvSpPr>
          <p:nvPr/>
        </p:nvSpPr>
        <p:spPr bwMode="auto">
          <a:xfrm>
            <a:off x="468313" y="5589588"/>
            <a:ext cx="5651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1200"/>
              <a:t>4.8.2 </a:t>
            </a:r>
          </a:p>
        </p:txBody>
      </p:sp>
      <p:pic>
        <p:nvPicPr>
          <p:cNvPr id="70674" name="Picture 18" descr="C:\Documents and Settings\root\Рабочий стол\предписывающие.files\zn4_9_3.gif"/>
          <p:cNvPicPr>
            <a:picLocks noChangeAspect="1" noChangeArrowheads="1"/>
          </p:cNvPicPr>
          <p:nvPr/>
        </p:nvPicPr>
        <p:blipFill>
          <a:blip r:embed="rId12" r:link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188" y="5805488"/>
            <a:ext cx="558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675" name="Rectangle 19"/>
          <p:cNvSpPr>
            <a:spLocks noChangeArrowheads="1"/>
          </p:cNvSpPr>
          <p:nvPr/>
        </p:nvSpPr>
        <p:spPr bwMode="auto">
          <a:xfrm>
            <a:off x="468313" y="6583363"/>
            <a:ext cx="5651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1200"/>
              <a:t>4.8.3 </a:t>
            </a:r>
          </a:p>
        </p:txBody>
      </p:sp>
      <p:sp>
        <p:nvSpPr>
          <p:cNvPr id="70676" name="Text Box 20"/>
          <p:cNvSpPr txBox="1">
            <a:spLocks noChangeArrowheads="1"/>
          </p:cNvSpPr>
          <p:nvPr/>
        </p:nvSpPr>
        <p:spPr bwMode="auto">
          <a:xfrm>
            <a:off x="1692275" y="3644900"/>
            <a:ext cx="619760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1"/>
              <a:t>"Направление движения транспортных средств </a:t>
            </a:r>
            <a:endParaRPr lang="en-US" b="1"/>
          </a:p>
          <a:p>
            <a:r>
              <a:rPr lang="ru-RU" b="1"/>
              <a:t>с опасными грузами"</a:t>
            </a:r>
            <a:r>
              <a:rPr lang="ru-RU"/>
              <a:t/>
            </a:r>
            <a:br>
              <a:rPr lang="ru-RU"/>
            </a:br>
            <a:r>
              <a:rPr lang="ru-RU"/>
              <a:t>Движение транспортных средств, оборудованных</a:t>
            </a:r>
            <a:endParaRPr lang="en-US"/>
          </a:p>
          <a:p>
            <a:r>
              <a:rPr lang="ru-RU"/>
              <a:t> опознавательными</a:t>
            </a:r>
            <a:r>
              <a:rPr lang="en-US"/>
              <a:t> </a:t>
            </a:r>
            <a:r>
              <a:rPr lang="ru-RU"/>
              <a:t>знаками "Опасный груз",</a:t>
            </a:r>
            <a:endParaRPr lang="en-US"/>
          </a:p>
          <a:p>
            <a:r>
              <a:rPr lang="ru-RU"/>
              <a:t> разрешается только в направлении, указанном в знаке:</a:t>
            </a:r>
            <a:br>
              <a:rPr lang="ru-RU"/>
            </a:br>
            <a:r>
              <a:rPr lang="ru-RU"/>
              <a:t>4.8.1 - налево </a:t>
            </a:r>
            <a:br>
              <a:rPr lang="ru-RU"/>
            </a:br>
            <a:r>
              <a:rPr lang="ru-RU"/>
              <a:t>4.8.2 - прямо   </a:t>
            </a:r>
            <a:br>
              <a:rPr lang="ru-RU"/>
            </a:br>
            <a:r>
              <a:rPr lang="ru-RU"/>
              <a:t>4.8.3 - направо</a:t>
            </a:r>
            <a:br>
              <a:rPr lang="ru-RU"/>
            </a:br>
            <a:r>
              <a:rPr lang="ru-RU"/>
              <a:t/>
            </a:r>
            <a:br>
              <a:rPr lang="ru-RU"/>
            </a:b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260350"/>
            <a:ext cx="8302625" cy="1655763"/>
          </a:xfrm>
        </p:spPr>
        <p:txBody>
          <a:bodyPr/>
          <a:lstStyle/>
          <a:p>
            <a:pPr>
              <a:lnSpc>
                <a:spcPct val="50000"/>
              </a:lnSpc>
            </a:pPr>
            <a:r>
              <a:rPr lang="ru-RU" sz="4000"/>
              <a:t> </a:t>
            </a:r>
            <a:r>
              <a:rPr lang="ru-RU" sz="2800"/>
              <a:t>5. Знаки особых</a:t>
            </a:r>
            <a:r>
              <a:rPr lang="en-US" sz="2800"/>
              <a:t> </a:t>
            </a:r>
            <a:r>
              <a:rPr lang="ru-RU" sz="2800"/>
              <a:t>предписаний</a:t>
            </a:r>
            <a:r>
              <a:rPr lang="en-US" sz="4000"/>
              <a:t/>
            </a:r>
            <a:br>
              <a:rPr lang="en-US" sz="4000"/>
            </a:br>
            <a:r>
              <a:rPr lang="ru-RU" sz="1600"/>
              <a:t>Знаки особых</a:t>
            </a:r>
            <a:r>
              <a:rPr lang="ru-RU" sz="4000"/>
              <a:t> </a:t>
            </a:r>
            <a:r>
              <a:rPr lang="ru-RU" sz="1800"/>
              <a:t>предписаний вводят или отменяют определенные режимы движения.</a:t>
            </a:r>
            <a:r>
              <a:rPr lang="ru-RU" sz="4000"/>
              <a:t>  </a:t>
            </a:r>
          </a:p>
        </p:txBody>
      </p:sp>
      <p:pic>
        <p:nvPicPr>
          <p:cNvPr id="71686" name="Picture 6" descr="zn5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916113"/>
            <a:ext cx="641350" cy="855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755650" y="2781300"/>
            <a:ext cx="438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1200"/>
              <a:t>5.1 </a:t>
            </a:r>
          </a:p>
        </p:txBody>
      </p:sp>
      <p:pic>
        <p:nvPicPr>
          <p:cNvPr id="71688" name="Picture 8" descr="zn5_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3068638"/>
            <a:ext cx="588962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689" name="Rectangle 9"/>
          <p:cNvSpPr>
            <a:spLocks noChangeArrowheads="1"/>
          </p:cNvSpPr>
          <p:nvPr/>
        </p:nvSpPr>
        <p:spPr bwMode="auto">
          <a:xfrm>
            <a:off x="755650" y="3860800"/>
            <a:ext cx="438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1200"/>
              <a:t>5.2 </a:t>
            </a:r>
          </a:p>
        </p:txBody>
      </p:sp>
      <p:pic>
        <p:nvPicPr>
          <p:cNvPr id="71690" name="Picture 10" descr="zn5_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4149725"/>
            <a:ext cx="6477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691" name="Picture 11" descr="zn5_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5445125"/>
            <a:ext cx="641350" cy="85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693" name="Rectangle 13"/>
          <p:cNvSpPr>
            <a:spLocks noChangeArrowheads="1"/>
          </p:cNvSpPr>
          <p:nvPr/>
        </p:nvSpPr>
        <p:spPr bwMode="auto">
          <a:xfrm>
            <a:off x="827088" y="5013325"/>
            <a:ext cx="438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1200"/>
              <a:t>5.3 </a:t>
            </a:r>
          </a:p>
        </p:txBody>
      </p:sp>
      <p:sp>
        <p:nvSpPr>
          <p:cNvPr id="71694" name="Rectangle 14"/>
          <p:cNvSpPr>
            <a:spLocks noChangeArrowheads="1"/>
          </p:cNvSpPr>
          <p:nvPr/>
        </p:nvSpPr>
        <p:spPr bwMode="auto">
          <a:xfrm>
            <a:off x="755650" y="6308725"/>
            <a:ext cx="438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1200"/>
              <a:t>5.4 </a:t>
            </a:r>
          </a:p>
        </p:txBody>
      </p:sp>
      <p:sp>
        <p:nvSpPr>
          <p:cNvPr id="71695" name="Text Box 15"/>
          <p:cNvSpPr txBox="1">
            <a:spLocks noChangeArrowheads="1"/>
          </p:cNvSpPr>
          <p:nvPr/>
        </p:nvSpPr>
        <p:spPr bwMode="auto">
          <a:xfrm>
            <a:off x="1908175" y="1628775"/>
            <a:ext cx="64770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1"/>
              <a:t>"Автомагистраль"</a:t>
            </a:r>
            <a:r>
              <a:rPr lang="ru-RU"/>
              <a:t/>
            </a:r>
            <a:br>
              <a:rPr lang="ru-RU"/>
            </a:br>
            <a:r>
              <a:rPr lang="ru-RU"/>
              <a:t>Дорога, на которой действуют требования</a:t>
            </a:r>
            <a:br>
              <a:rPr lang="ru-RU"/>
            </a:br>
            <a:r>
              <a:rPr lang="ru-RU"/>
              <a:t>Правил дорожного движения Российской Федерации, </a:t>
            </a:r>
            <a:br>
              <a:rPr lang="ru-RU"/>
            </a:br>
            <a:r>
              <a:rPr lang="ru-RU"/>
              <a:t>устанавливающие порядок движения по автомагистралям.</a:t>
            </a:r>
            <a:br>
              <a:rPr lang="ru-RU"/>
            </a:br>
            <a:r>
              <a:rPr lang="ru-RU"/>
              <a:t/>
            </a:r>
            <a:br>
              <a:rPr lang="ru-RU"/>
            </a:br>
            <a:endParaRPr lang="ru-RU"/>
          </a:p>
        </p:txBody>
      </p:sp>
      <p:sp>
        <p:nvSpPr>
          <p:cNvPr id="71696" name="Text Box 16"/>
          <p:cNvSpPr txBox="1">
            <a:spLocks noChangeArrowheads="1"/>
          </p:cNvSpPr>
          <p:nvPr/>
        </p:nvSpPr>
        <p:spPr bwMode="auto">
          <a:xfrm>
            <a:off x="1979613" y="3213100"/>
            <a:ext cx="30591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1"/>
              <a:t>"Конец автомагистрали"</a:t>
            </a:r>
            <a:r>
              <a:rPr lang="ru-RU"/>
              <a:t> </a:t>
            </a:r>
          </a:p>
        </p:txBody>
      </p:sp>
      <p:sp>
        <p:nvSpPr>
          <p:cNvPr id="71697" name="Text Box 17"/>
          <p:cNvSpPr txBox="1">
            <a:spLocks noChangeArrowheads="1"/>
          </p:cNvSpPr>
          <p:nvPr/>
        </p:nvSpPr>
        <p:spPr bwMode="auto">
          <a:xfrm>
            <a:off x="1979613" y="4005263"/>
            <a:ext cx="6865937" cy="146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1"/>
              <a:t>"Дорога для автомобилей"</a:t>
            </a:r>
            <a:r>
              <a:rPr lang="ru-RU"/>
              <a:t/>
            </a:r>
            <a:br>
              <a:rPr lang="ru-RU"/>
            </a:br>
            <a:r>
              <a:rPr lang="ru-RU"/>
              <a:t>Дорога, предназначенная для движения только автомобилей, </a:t>
            </a:r>
            <a:endParaRPr lang="en-US"/>
          </a:p>
          <a:p>
            <a:r>
              <a:rPr lang="ru-RU"/>
              <a:t>автобусов и мотоциклов.</a:t>
            </a:r>
            <a:br>
              <a:rPr lang="ru-RU"/>
            </a:br>
            <a:r>
              <a:rPr lang="ru-RU"/>
              <a:t/>
            </a:r>
            <a:br>
              <a:rPr lang="ru-RU"/>
            </a:br>
            <a:endParaRPr lang="ru-RU"/>
          </a:p>
        </p:txBody>
      </p:sp>
      <p:sp>
        <p:nvSpPr>
          <p:cNvPr id="71698" name="Text Box 18"/>
          <p:cNvSpPr txBox="1">
            <a:spLocks noChangeArrowheads="1"/>
          </p:cNvSpPr>
          <p:nvPr/>
        </p:nvSpPr>
        <p:spPr bwMode="auto">
          <a:xfrm>
            <a:off x="2051050" y="5589588"/>
            <a:ext cx="39798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b="1"/>
              <a:t>"Конец дороги для автомобилей</a:t>
            </a:r>
            <a:r>
              <a:rPr 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0" y="2933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323850" y="765175"/>
            <a:ext cx="184150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800">
                <a:cs typeface="Times New Roman" pitchFamily="18" charset="0"/>
              </a:rPr>
              <a:t/>
            </a:r>
            <a:br>
              <a:rPr lang="ru-RU" sz="800">
                <a:cs typeface="Times New Roman" pitchFamily="18" charset="0"/>
              </a:rPr>
            </a:br>
            <a:r>
              <a:rPr lang="ru-RU" sz="800">
                <a:cs typeface="Times New Roman" pitchFamily="18" charset="0"/>
              </a:rPr>
              <a:t/>
            </a:r>
            <a:br>
              <a:rPr lang="ru-RU" sz="800">
                <a:cs typeface="Times New Roman" pitchFamily="18" charset="0"/>
              </a:rPr>
            </a:br>
            <a:endParaRPr lang="ru-RU"/>
          </a:p>
        </p:txBody>
      </p:sp>
      <p:pic>
        <p:nvPicPr>
          <p:cNvPr id="33799" name="Picture 7" descr="C:\Documents and Settings\root\Мои документы\вфк\ПДД\Дорожные знаки Предупреждающие знаки  Vodish_Ru.files\1.4.1.gif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76250"/>
            <a:ext cx="427038" cy="81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800" name="Picture 8" descr="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628775"/>
            <a:ext cx="3778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1" name="Picture 9" descr="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36838"/>
            <a:ext cx="350838" cy="66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2" name="Picture 10" descr="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573463"/>
            <a:ext cx="3778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3" name="Picture 11" descr="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797425"/>
            <a:ext cx="35242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4" name="Picture 12" descr="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949950"/>
            <a:ext cx="350838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806" name="Text Box 14"/>
          <p:cNvSpPr txBox="1">
            <a:spLocks noChangeArrowheads="1"/>
          </p:cNvSpPr>
          <p:nvPr/>
        </p:nvSpPr>
        <p:spPr bwMode="auto">
          <a:xfrm>
            <a:off x="1238250" y="2997200"/>
            <a:ext cx="79057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000">
                <a:latin typeface="Tahoma" charset="0"/>
              </a:rPr>
              <a:t>«</a:t>
            </a:r>
            <a:r>
              <a:rPr lang="ru-RU" sz="2000" b="1">
                <a:latin typeface="Tahoma" charset="0"/>
              </a:rPr>
              <a:t>Приближение к железнодорожному переезду</a:t>
            </a:r>
            <a:r>
              <a:rPr lang="ru-RU" sz="2000">
                <a:latin typeface="Tahoma" charset="0"/>
              </a:rPr>
              <a:t>»</a:t>
            </a:r>
            <a:r>
              <a:rPr lang="ru-RU">
                <a:latin typeface="Tahoma" charset="0"/>
              </a:rPr>
              <a:t> </a:t>
            </a:r>
          </a:p>
          <a:p>
            <a:r>
              <a:rPr lang="ru-RU">
                <a:latin typeface="Tahoma" charset="0"/>
              </a:rPr>
              <a:t>Дополнительное предупреждение о приближении к железнодорожному </a:t>
            </a:r>
          </a:p>
          <a:p>
            <a:r>
              <a:rPr lang="ru-RU">
                <a:latin typeface="Tahoma" charset="0"/>
              </a:rPr>
              <a:t>переезду вне населенных пунктов. </a:t>
            </a:r>
          </a:p>
        </p:txBody>
      </p:sp>
      <p:sp>
        <p:nvSpPr>
          <p:cNvPr id="33807" name="Text Box 15"/>
          <p:cNvSpPr txBox="1">
            <a:spLocks noChangeArrowheads="1"/>
          </p:cNvSpPr>
          <p:nvPr/>
        </p:nvSpPr>
        <p:spPr bwMode="auto">
          <a:xfrm>
            <a:off x="231775" y="1211263"/>
            <a:ext cx="6302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>
                <a:latin typeface="Tahoma" charset="0"/>
              </a:rPr>
              <a:t>1.41</a:t>
            </a:r>
          </a:p>
        </p:txBody>
      </p:sp>
      <p:sp>
        <p:nvSpPr>
          <p:cNvPr id="33808" name="Text Box 16"/>
          <p:cNvSpPr txBox="1">
            <a:spLocks noChangeArrowheads="1"/>
          </p:cNvSpPr>
          <p:nvPr/>
        </p:nvSpPr>
        <p:spPr bwMode="auto">
          <a:xfrm>
            <a:off x="179388" y="2276475"/>
            <a:ext cx="7000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>
                <a:latin typeface="Tahoma" charset="0"/>
              </a:rPr>
              <a:t>1.4.2</a:t>
            </a:r>
          </a:p>
        </p:txBody>
      </p:sp>
      <p:sp>
        <p:nvSpPr>
          <p:cNvPr id="33809" name="Text Box 17"/>
          <p:cNvSpPr txBox="1">
            <a:spLocks noChangeArrowheads="1"/>
          </p:cNvSpPr>
          <p:nvPr/>
        </p:nvSpPr>
        <p:spPr bwMode="auto">
          <a:xfrm>
            <a:off x="179388" y="3284538"/>
            <a:ext cx="7000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>
                <a:latin typeface="Tahoma" charset="0"/>
              </a:rPr>
              <a:t>1.4.3</a:t>
            </a:r>
          </a:p>
        </p:txBody>
      </p:sp>
      <p:sp>
        <p:nvSpPr>
          <p:cNvPr id="33810" name="Text Box 18"/>
          <p:cNvSpPr txBox="1">
            <a:spLocks noChangeArrowheads="1"/>
          </p:cNvSpPr>
          <p:nvPr/>
        </p:nvSpPr>
        <p:spPr bwMode="auto">
          <a:xfrm>
            <a:off x="231775" y="4308475"/>
            <a:ext cx="7000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>
                <a:latin typeface="Tahoma" charset="0"/>
              </a:rPr>
              <a:t>1.4.4</a:t>
            </a:r>
          </a:p>
        </p:txBody>
      </p:sp>
      <p:sp>
        <p:nvSpPr>
          <p:cNvPr id="33811" name="Text Box 19"/>
          <p:cNvSpPr txBox="1">
            <a:spLocks noChangeArrowheads="1"/>
          </p:cNvSpPr>
          <p:nvPr/>
        </p:nvSpPr>
        <p:spPr bwMode="auto">
          <a:xfrm>
            <a:off x="158750" y="5461000"/>
            <a:ext cx="7000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>
                <a:latin typeface="Tahoma" charset="0"/>
              </a:rPr>
              <a:t>1.4.5</a:t>
            </a:r>
          </a:p>
        </p:txBody>
      </p:sp>
      <p:sp>
        <p:nvSpPr>
          <p:cNvPr id="33812" name="Text Box 20"/>
          <p:cNvSpPr txBox="1">
            <a:spLocks noChangeArrowheads="1"/>
          </p:cNvSpPr>
          <p:nvPr/>
        </p:nvSpPr>
        <p:spPr bwMode="auto">
          <a:xfrm>
            <a:off x="231775" y="6584950"/>
            <a:ext cx="7000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>
                <a:latin typeface="Tahoma" charset="0"/>
              </a:rPr>
              <a:t>1.4.6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2" name="Picture 4" descr="zn5_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04813"/>
            <a:ext cx="8636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733" name="Rectangle 5"/>
          <p:cNvSpPr>
            <a:spLocks noChangeArrowheads="1"/>
          </p:cNvSpPr>
          <p:nvPr/>
        </p:nvSpPr>
        <p:spPr bwMode="auto">
          <a:xfrm>
            <a:off x="468313" y="1268413"/>
            <a:ext cx="4381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1200"/>
              <a:t>5.5 </a:t>
            </a:r>
          </a:p>
        </p:txBody>
      </p:sp>
      <p:sp>
        <p:nvSpPr>
          <p:cNvPr id="73734" name="Text Box 6"/>
          <p:cNvSpPr txBox="1">
            <a:spLocks noChangeArrowheads="1"/>
          </p:cNvSpPr>
          <p:nvPr/>
        </p:nvSpPr>
        <p:spPr bwMode="auto">
          <a:xfrm>
            <a:off x="1692275" y="620713"/>
            <a:ext cx="46863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1"/>
              <a:t>"Дорога с односторонним движением"</a:t>
            </a:r>
            <a:r>
              <a:rPr lang="ru-RU"/>
              <a:t> </a:t>
            </a:r>
          </a:p>
        </p:txBody>
      </p:sp>
      <p:pic>
        <p:nvPicPr>
          <p:cNvPr id="73735" name="Picture 7" descr="zn5_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628775"/>
            <a:ext cx="850900" cy="89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736" name="Text Box 8"/>
          <p:cNvSpPr txBox="1">
            <a:spLocks noChangeArrowheads="1"/>
          </p:cNvSpPr>
          <p:nvPr/>
        </p:nvSpPr>
        <p:spPr bwMode="auto">
          <a:xfrm>
            <a:off x="539750" y="2565400"/>
            <a:ext cx="438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1200"/>
              <a:t>5.6 </a:t>
            </a:r>
          </a:p>
        </p:txBody>
      </p:sp>
      <p:sp>
        <p:nvSpPr>
          <p:cNvPr id="73737" name="Text Box 9"/>
          <p:cNvSpPr txBox="1">
            <a:spLocks noChangeArrowheads="1"/>
          </p:cNvSpPr>
          <p:nvPr/>
        </p:nvSpPr>
        <p:spPr bwMode="auto">
          <a:xfrm>
            <a:off x="1692275" y="1773238"/>
            <a:ext cx="39036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1"/>
              <a:t>"Конец дороги с односторонним</a:t>
            </a:r>
            <a:br>
              <a:rPr lang="ru-RU" b="1"/>
            </a:br>
            <a:r>
              <a:rPr lang="ru-RU" b="1"/>
              <a:t>движением</a:t>
            </a:r>
            <a:r>
              <a:rPr lang="ru-RU"/>
              <a:t> </a:t>
            </a:r>
          </a:p>
        </p:txBody>
      </p:sp>
      <p:pic>
        <p:nvPicPr>
          <p:cNvPr id="73738" name="Picture 10" descr="zn5_7_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938463"/>
            <a:ext cx="100806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39" name="Picture 11" descr="zn5_7_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716338"/>
            <a:ext cx="1008063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740" name="Rectangle 12"/>
          <p:cNvSpPr>
            <a:spLocks noChangeArrowheads="1"/>
          </p:cNvSpPr>
          <p:nvPr/>
        </p:nvSpPr>
        <p:spPr bwMode="auto">
          <a:xfrm>
            <a:off x="468313" y="3213100"/>
            <a:ext cx="565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1200"/>
              <a:t>5.7.1 </a:t>
            </a:r>
          </a:p>
        </p:txBody>
      </p:sp>
      <p:sp>
        <p:nvSpPr>
          <p:cNvPr id="73741" name="Rectangle 13"/>
          <p:cNvSpPr>
            <a:spLocks noChangeArrowheads="1"/>
          </p:cNvSpPr>
          <p:nvPr/>
        </p:nvSpPr>
        <p:spPr bwMode="auto">
          <a:xfrm>
            <a:off x="468313" y="4005263"/>
            <a:ext cx="5651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1200"/>
              <a:t>5.7.2 </a:t>
            </a:r>
          </a:p>
        </p:txBody>
      </p:sp>
      <p:sp>
        <p:nvSpPr>
          <p:cNvPr id="73742" name="Text Box 14"/>
          <p:cNvSpPr txBox="1">
            <a:spLocks noChangeArrowheads="1"/>
          </p:cNvSpPr>
          <p:nvPr/>
        </p:nvSpPr>
        <p:spPr bwMode="auto">
          <a:xfrm>
            <a:off x="1752600" y="3141663"/>
            <a:ext cx="7391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1"/>
              <a:t>"Выезд на дорогу с односторонним движением"</a:t>
            </a:r>
            <a:r>
              <a:rPr lang="ru-RU"/>
              <a:t/>
            </a:r>
            <a:br>
              <a:rPr lang="ru-RU"/>
            </a:br>
            <a:r>
              <a:rPr lang="ru-RU"/>
              <a:t>Выезд на дорогу или проезжую часть с односторонним движением </a:t>
            </a:r>
          </a:p>
        </p:txBody>
      </p:sp>
      <p:pic>
        <p:nvPicPr>
          <p:cNvPr id="73743" name="Picture 15" descr="zn5_8_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313238"/>
            <a:ext cx="792162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744" name="Rectangle 16"/>
          <p:cNvSpPr>
            <a:spLocks noChangeArrowheads="1"/>
          </p:cNvSpPr>
          <p:nvPr/>
        </p:nvSpPr>
        <p:spPr bwMode="auto">
          <a:xfrm>
            <a:off x="611188" y="5157788"/>
            <a:ext cx="4381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1200"/>
              <a:t>5.8 </a:t>
            </a:r>
          </a:p>
        </p:txBody>
      </p:sp>
      <p:sp>
        <p:nvSpPr>
          <p:cNvPr id="73745" name="Text Box 17"/>
          <p:cNvSpPr txBox="1">
            <a:spLocks noChangeArrowheads="1"/>
          </p:cNvSpPr>
          <p:nvPr/>
        </p:nvSpPr>
        <p:spPr bwMode="auto">
          <a:xfrm>
            <a:off x="1763713" y="4149725"/>
            <a:ext cx="56610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1"/>
              <a:t>"Реверсивное движение"</a:t>
            </a:r>
            <a:endParaRPr lang="ru-RU"/>
          </a:p>
          <a:p>
            <a:r>
              <a:rPr lang="ru-RU"/>
              <a:t>Начало участка дороги, на котором на одной или </a:t>
            </a:r>
            <a:br>
              <a:rPr lang="ru-RU"/>
            </a:br>
            <a:r>
              <a:rPr lang="ru-RU"/>
              <a:t>нескольких полосах направление движения может </a:t>
            </a:r>
            <a:br>
              <a:rPr lang="ru-RU"/>
            </a:br>
            <a:r>
              <a:rPr lang="ru-RU"/>
              <a:t>изменяться на противоположное. </a:t>
            </a:r>
          </a:p>
        </p:txBody>
      </p:sp>
      <p:pic>
        <p:nvPicPr>
          <p:cNvPr id="73746" name="Picture 18" descr="zn5_9_n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538788"/>
            <a:ext cx="792162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747" name="Rectangle 19"/>
          <p:cNvSpPr>
            <a:spLocks noChangeArrowheads="1"/>
          </p:cNvSpPr>
          <p:nvPr/>
        </p:nvSpPr>
        <p:spPr bwMode="auto">
          <a:xfrm>
            <a:off x="611188" y="6308725"/>
            <a:ext cx="438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1200"/>
              <a:t>5.9 </a:t>
            </a:r>
          </a:p>
        </p:txBody>
      </p:sp>
      <p:sp>
        <p:nvSpPr>
          <p:cNvPr id="73749" name="Text Box 21"/>
          <p:cNvSpPr txBox="1">
            <a:spLocks noChangeArrowheads="1"/>
          </p:cNvSpPr>
          <p:nvPr/>
        </p:nvSpPr>
        <p:spPr bwMode="auto">
          <a:xfrm>
            <a:off x="1763713" y="5734050"/>
            <a:ext cx="40020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1"/>
              <a:t>"Конец реверсивного движения"</a:t>
            </a:r>
            <a:r>
              <a:rPr 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6" name="Picture 4" descr="zn5_10_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04813"/>
            <a:ext cx="935038" cy="93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757" name="Rectangle 5"/>
          <p:cNvSpPr>
            <a:spLocks noChangeArrowheads="1"/>
          </p:cNvSpPr>
          <p:nvPr/>
        </p:nvSpPr>
        <p:spPr bwMode="auto">
          <a:xfrm>
            <a:off x="539750" y="1341438"/>
            <a:ext cx="5222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1200"/>
              <a:t>5.10 </a:t>
            </a:r>
          </a:p>
        </p:txBody>
      </p:sp>
      <p:sp>
        <p:nvSpPr>
          <p:cNvPr id="74758" name="Text Box 6"/>
          <p:cNvSpPr txBox="1">
            <a:spLocks noChangeArrowheads="1"/>
          </p:cNvSpPr>
          <p:nvPr/>
        </p:nvSpPr>
        <p:spPr bwMode="auto">
          <a:xfrm>
            <a:off x="1600200" y="496888"/>
            <a:ext cx="5584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1"/>
              <a:t>"Выезд на дорогу с реверсивным движением"</a:t>
            </a:r>
            <a:r>
              <a:rPr lang="ru-RU"/>
              <a:t> </a:t>
            </a:r>
          </a:p>
        </p:txBody>
      </p:sp>
      <p:pic>
        <p:nvPicPr>
          <p:cNvPr id="74759" name="Picture 7" descr="zn5_10_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989138"/>
            <a:ext cx="935038" cy="93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760" name="Rectangle 8"/>
          <p:cNvSpPr>
            <a:spLocks noChangeArrowheads="1"/>
          </p:cNvSpPr>
          <p:nvPr/>
        </p:nvSpPr>
        <p:spPr bwMode="auto">
          <a:xfrm>
            <a:off x="539750" y="2997200"/>
            <a:ext cx="5222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1200"/>
              <a:t>5.11 </a:t>
            </a:r>
          </a:p>
        </p:txBody>
      </p:sp>
      <p:sp>
        <p:nvSpPr>
          <p:cNvPr id="74761" name="Text Box 9"/>
          <p:cNvSpPr txBox="1">
            <a:spLocks noChangeArrowheads="1"/>
          </p:cNvSpPr>
          <p:nvPr/>
        </p:nvSpPr>
        <p:spPr bwMode="auto">
          <a:xfrm>
            <a:off x="1600200" y="1720850"/>
            <a:ext cx="5519738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1"/>
              <a:t>"Дорога с полосой для маршрутных</a:t>
            </a:r>
            <a:br>
              <a:rPr lang="ru-RU" b="1"/>
            </a:br>
            <a:r>
              <a:rPr lang="ru-RU" b="1"/>
              <a:t>транспортных средств"</a:t>
            </a:r>
            <a:endParaRPr lang="ru-RU"/>
          </a:p>
          <a:p>
            <a:r>
              <a:rPr lang="ru-RU"/>
              <a:t>Дорога, по которой движение маршрутных</a:t>
            </a:r>
            <a:br>
              <a:rPr lang="ru-RU"/>
            </a:br>
            <a:r>
              <a:rPr lang="ru-RU"/>
              <a:t>транспортных средств осуществляется</a:t>
            </a:r>
            <a:br>
              <a:rPr lang="ru-RU"/>
            </a:br>
            <a:r>
              <a:rPr lang="ru-RU"/>
              <a:t>по специально выделенной полосе</a:t>
            </a:r>
            <a:br>
              <a:rPr lang="ru-RU"/>
            </a:br>
            <a:r>
              <a:rPr lang="ru-RU"/>
              <a:t>навстречу общему потоку транспортных средств. </a:t>
            </a:r>
          </a:p>
        </p:txBody>
      </p:sp>
      <p:pic>
        <p:nvPicPr>
          <p:cNvPr id="74762" name="Picture 10" descr="zn5_10_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644900"/>
            <a:ext cx="8636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763" name="Rectangle 11"/>
          <p:cNvSpPr>
            <a:spLocks noChangeArrowheads="1"/>
          </p:cNvSpPr>
          <p:nvPr/>
        </p:nvSpPr>
        <p:spPr bwMode="auto">
          <a:xfrm>
            <a:off x="539750" y="4508500"/>
            <a:ext cx="5222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1200"/>
              <a:t>5.12 </a:t>
            </a:r>
          </a:p>
        </p:txBody>
      </p:sp>
      <p:sp>
        <p:nvSpPr>
          <p:cNvPr id="74764" name="Text Box 12"/>
          <p:cNvSpPr txBox="1">
            <a:spLocks noChangeArrowheads="1"/>
          </p:cNvSpPr>
          <p:nvPr/>
        </p:nvSpPr>
        <p:spPr bwMode="auto">
          <a:xfrm>
            <a:off x="1671638" y="3665538"/>
            <a:ext cx="3360737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1"/>
              <a:t>"Конец дороги</a:t>
            </a:r>
            <a:br>
              <a:rPr lang="ru-RU" b="1"/>
            </a:br>
            <a:r>
              <a:rPr lang="ru-RU" b="1"/>
              <a:t>с полосой для маршрутных</a:t>
            </a:r>
            <a:br>
              <a:rPr lang="ru-RU" b="1"/>
            </a:br>
            <a:r>
              <a:rPr lang="ru-RU" b="1"/>
              <a:t>транспортных средств"</a:t>
            </a:r>
            <a:r>
              <a:rPr lang="ru-RU"/>
              <a:t> </a:t>
            </a:r>
          </a:p>
        </p:txBody>
      </p:sp>
      <p:sp>
        <p:nvSpPr>
          <p:cNvPr id="74767" name="Rectangle 15"/>
          <p:cNvSpPr>
            <a:spLocks noChangeArrowheads="1"/>
          </p:cNvSpPr>
          <p:nvPr/>
        </p:nvSpPr>
        <p:spPr bwMode="auto">
          <a:xfrm>
            <a:off x="0" y="32432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endParaRPr lang="ru-RU"/>
          </a:p>
        </p:txBody>
      </p:sp>
      <p:sp>
        <p:nvSpPr>
          <p:cNvPr id="74769" name="Rectangle 17"/>
          <p:cNvSpPr>
            <a:spLocks noChangeArrowheads="1"/>
          </p:cNvSpPr>
          <p:nvPr/>
        </p:nvSpPr>
        <p:spPr bwMode="auto">
          <a:xfrm>
            <a:off x="0" y="32432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endParaRPr lang="ru-RU"/>
          </a:p>
        </p:txBody>
      </p:sp>
      <p:pic>
        <p:nvPicPr>
          <p:cNvPr id="74780" name="Picture 28" descr="zn5_10_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941888"/>
            <a:ext cx="1008063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781" name="Picture 29" descr="zn5_10_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4951413"/>
            <a:ext cx="100965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782" name="Rectangle 30"/>
          <p:cNvSpPr>
            <a:spLocks noChangeArrowheads="1"/>
          </p:cNvSpPr>
          <p:nvPr/>
        </p:nvSpPr>
        <p:spPr bwMode="auto">
          <a:xfrm>
            <a:off x="395288" y="5949950"/>
            <a:ext cx="6492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1200"/>
              <a:t>5.13.1 </a:t>
            </a:r>
          </a:p>
        </p:txBody>
      </p:sp>
      <p:sp>
        <p:nvSpPr>
          <p:cNvPr id="74783" name="Rectangle 31"/>
          <p:cNvSpPr>
            <a:spLocks noChangeArrowheads="1"/>
          </p:cNvSpPr>
          <p:nvPr/>
        </p:nvSpPr>
        <p:spPr bwMode="auto">
          <a:xfrm>
            <a:off x="1331913" y="5949950"/>
            <a:ext cx="6492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1200"/>
              <a:t>5.13.2 </a:t>
            </a:r>
          </a:p>
        </p:txBody>
      </p:sp>
      <p:sp>
        <p:nvSpPr>
          <p:cNvPr id="74785" name="Text Box 33"/>
          <p:cNvSpPr txBox="1">
            <a:spLocks noChangeArrowheads="1"/>
          </p:cNvSpPr>
          <p:nvPr/>
        </p:nvSpPr>
        <p:spPr bwMode="auto">
          <a:xfrm>
            <a:off x="2608263" y="4960938"/>
            <a:ext cx="3360737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1"/>
              <a:t>"Выезд на дорогу</a:t>
            </a:r>
            <a:br>
              <a:rPr lang="ru-RU" b="1"/>
            </a:br>
            <a:r>
              <a:rPr lang="ru-RU" b="1"/>
              <a:t>с полосой для маршрутных</a:t>
            </a:r>
            <a:br>
              <a:rPr lang="ru-RU" b="1"/>
            </a:br>
            <a:r>
              <a:rPr lang="ru-RU" b="1"/>
              <a:t>транспортных средств</a:t>
            </a:r>
            <a:r>
              <a:rPr 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80" name="Picture 4" descr="zn5_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412875"/>
            <a:ext cx="1008062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81" name="Rectangle 5"/>
          <p:cNvSpPr>
            <a:spLocks noChangeArrowheads="1"/>
          </p:cNvSpPr>
          <p:nvPr/>
        </p:nvSpPr>
        <p:spPr bwMode="auto">
          <a:xfrm>
            <a:off x="611188" y="2708275"/>
            <a:ext cx="5222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1200"/>
              <a:t>5.14 </a:t>
            </a:r>
          </a:p>
        </p:txBody>
      </p:sp>
      <p:sp>
        <p:nvSpPr>
          <p:cNvPr id="75782" name="Text Box 6"/>
          <p:cNvSpPr txBox="1">
            <a:spLocks noChangeArrowheads="1"/>
          </p:cNvSpPr>
          <p:nvPr/>
        </p:nvSpPr>
        <p:spPr bwMode="auto">
          <a:xfrm>
            <a:off x="1887538" y="857250"/>
            <a:ext cx="5049837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1"/>
              <a:t>"Полоса для маршрутных</a:t>
            </a:r>
            <a:br>
              <a:rPr lang="ru-RU" b="1"/>
            </a:br>
            <a:r>
              <a:rPr lang="ru-RU" b="1"/>
              <a:t>транспортных средств"</a:t>
            </a:r>
            <a:r>
              <a:rPr lang="ru-RU"/>
              <a:t/>
            </a:r>
            <a:br>
              <a:rPr lang="ru-RU"/>
            </a:br>
            <a:r>
              <a:rPr lang="ru-RU"/>
              <a:t>Дорога, по которой движение</a:t>
            </a:r>
            <a:br>
              <a:rPr lang="ru-RU"/>
            </a:br>
            <a:r>
              <a:rPr lang="ru-RU"/>
              <a:t>маршрутных транспортных средств</a:t>
            </a:r>
            <a:br>
              <a:rPr lang="ru-RU"/>
            </a:br>
            <a:r>
              <a:rPr lang="ru-RU"/>
              <a:t>осуществляется по специально выделенной</a:t>
            </a:r>
            <a:br>
              <a:rPr lang="ru-RU"/>
            </a:br>
            <a:r>
              <a:rPr lang="ru-RU"/>
              <a:t>полосе навстречу общему потоку</a:t>
            </a:r>
            <a:br>
              <a:rPr lang="ru-RU"/>
            </a:br>
            <a:r>
              <a:rPr lang="ru-RU"/>
              <a:t>транспортных средств.</a:t>
            </a:r>
          </a:p>
          <a:p>
            <a:r>
              <a:rPr lang="ru-RU"/>
              <a:t>Действие знака распространяется на полосу,</a:t>
            </a:r>
            <a:br>
              <a:rPr lang="ru-RU"/>
            </a:br>
            <a:r>
              <a:rPr lang="ru-RU"/>
              <a:t>над которой он расположен. Действие знака, </a:t>
            </a:r>
            <a:br>
              <a:rPr lang="ru-RU"/>
            </a:br>
            <a:r>
              <a:rPr lang="ru-RU"/>
              <a:t>установленного справа от дороги, </a:t>
            </a:r>
          </a:p>
        </p:txBody>
      </p:sp>
      <p:sp>
        <p:nvSpPr>
          <p:cNvPr id="75783" name="Text Box 7"/>
          <p:cNvSpPr txBox="1">
            <a:spLocks noChangeArrowheads="1"/>
          </p:cNvSpPr>
          <p:nvPr/>
        </p:nvSpPr>
        <p:spPr bwMode="auto">
          <a:xfrm>
            <a:off x="1887538" y="3592513"/>
            <a:ext cx="4157662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/>
              <a:t>распространяется на правую полосу.</a:t>
            </a:r>
            <a:br>
              <a:rPr lang="ru-RU"/>
            </a:br>
            <a:r>
              <a:rPr lang="ru-RU"/>
              <a:t/>
            </a:r>
            <a:br>
              <a:rPr lang="ru-RU"/>
            </a:br>
            <a:r>
              <a:rPr lang="ru-RU"/>
              <a:t/>
            </a:r>
            <a:br>
              <a:rPr lang="ru-RU"/>
            </a:br>
            <a:endParaRPr lang="ru-RU"/>
          </a:p>
        </p:txBody>
      </p:sp>
      <p:pic>
        <p:nvPicPr>
          <p:cNvPr id="75784" name="Picture 8" descr="zn5_8_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294188"/>
            <a:ext cx="1081087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85" name="Rectangle 9"/>
          <p:cNvSpPr>
            <a:spLocks noChangeArrowheads="1"/>
          </p:cNvSpPr>
          <p:nvPr/>
        </p:nvSpPr>
        <p:spPr bwMode="auto">
          <a:xfrm>
            <a:off x="611188" y="4868863"/>
            <a:ext cx="6492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1200"/>
              <a:t>5.15.1 </a:t>
            </a:r>
          </a:p>
        </p:txBody>
      </p:sp>
      <p:sp>
        <p:nvSpPr>
          <p:cNvPr id="75786" name="Text Box 10"/>
          <p:cNvSpPr txBox="1">
            <a:spLocks noChangeArrowheads="1"/>
          </p:cNvSpPr>
          <p:nvPr/>
        </p:nvSpPr>
        <p:spPr bwMode="auto">
          <a:xfrm>
            <a:off x="1816100" y="4313238"/>
            <a:ext cx="4706938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1"/>
              <a:t>"Направления движения по полосам"</a:t>
            </a:r>
            <a:r>
              <a:rPr lang="ru-RU"/>
              <a:t/>
            </a:r>
            <a:br>
              <a:rPr lang="ru-RU"/>
            </a:br>
            <a:r>
              <a:rPr lang="ru-RU"/>
              <a:t>Число полос и разрешенные направления</a:t>
            </a:r>
            <a:br>
              <a:rPr lang="ru-RU"/>
            </a:br>
            <a:r>
              <a:rPr lang="ru-RU"/>
              <a:t>движения на каждой из них. </a:t>
            </a:r>
          </a:p>
        </p:txBody>
      </p:sp>
      <p:pic>
        <p:nvPicPr>
          <p:cNvPr id="75787" name="Picture 11" descr="zn5_8_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5445125"/>
            <a:ext cx="8858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88" name="Rectangle 12"/>
          <p:cNvSpPr>
            <a:spLocks noChangeArrowheads="1"/>
          </p:cNvSpPr>
          <p:nvPr/>
        </p:nvSpPr>
        <p:spPr bwMode="auto">
          <a:xfrm>
            <a:off x="468313" y="6237288"/>
            <a:ext cx="6492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1200"/>
              <a:t>5.15.2 </a:t>
            </a:r>
          </a:p>
        </p:txBody>
      </p:sp>
      <p:sp>
        <p:nvSpPr>
          <p:cNvPr id="75789" name="Text Box 13"/>
          <p:cNvSpPr txBox="1">
            <a:spLocks noChangeArrowheads="1"/>
          </p:cNvSpPr>
          <p:nvPr/>
        </p:nvSpPr>
        <p:spPr bwMode="auto">
          <a:xfrm>
            <a:off x="1887538" y="5465763"/>
            <a:ext cx="4505325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1"/>
              <a:t>"Направления движения по полосам"</a:t>
            </a:r>
            <a:r>
              <a:rPr lang="ru-RU"/>
              <a:t/>
            </a:r>
            <a:br>
              <a:rPr lang="ru-RU"/>
            </a:br>
            <a:r>
              <a:rPr lang="ru-RU"/>
              <a:t>Разрешенные направления</a:t>
            </a:r>
            <a:br>
              <a:rPr lang="ru-RU"/>
            </a:br>
            <a:r>
              <a:rPr lang="ru-RU"/>
              <a:t>движения по полосе.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663575" y="496888"/>
            <a:ext cx="8061325" cy="2563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/>
              <a:t>Знаки 5.15.1 и 5.15.2, разрешающие поворот налево из крайней левой</a:t>
            </a:r>
            <a:endParaRPr lang="en-US"/>
          </a:p>
          <a:p>
            <a:r>
              <a:rPr lang="ru-RU"/>
              <a:t>полосы,разрешают и разворот из этой полосы.</a:t>
            </a:r>
            <a:br>
              <a:rPr lang="ru-RU"/>
            </a:br>
            <a:r>
              <a:rPr lang="ru-RU"/>
              <a:t>Действие знаков 5.15.1 и 5.15.2 не распространяется на маршрутные </a:t>
            </a:r>
            <a:endParaRPr lang="en-US"/>
          </a:p>
          <a:p>
            <a:r>
              <a:rPr lang="ru-RU"/>
              <a:t>транспортные средства.</a:t>
            </a:r>
            <a:br>
              <a:rPr lang="ru-RU"/>
            </a:br>
            <a:r>
              <a:rPr lang="ru-RU"/>
              <a:t>Действие знаков 5.15.1 и 5.15.2, установленных перед перекрестком, </a:t>
            </a:r>
            <a:endParaRPr lang="en-US"/>
          </a:p>
          <a:p>
            <a:r>
              <a:rPr lang="ru-RU"/>
              <a:t>распространяется на весь перекресток, если другие знаки 5.15.1 и 5.15.2,</a:t>
            </a:r>
            <a:endParaRPr lang="en-US"/>
          </a:p>
          <a:p>
            <a:r>
              <a:rPr lang="ru-RU"/>
              <a:t> установленные на нем, не дают иных указаний.</a:t>
            </a:r>
            <a:br>
              <a:rPr lang="ru-RU"/>
            </a:br>
            <a:r>
              <a:rPr lang="ru-RU"/>
              <a:t/>
            </a:r>
            <a:br>
              <a:rPr lang="ru-RU"/>
            </a:br>
            <a:endParaRPr lang="ru-RU"/>
          </a:p>
        </p:txBody>
      </p:sp>
      <p:pic>
        <p:nvPicPr>
          <p:cNvPr id="76805" name="Picture 5" descr="zn5_8_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500438"/>
            <a:ext cx="1081087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806" name="Rectangle 6"/>
          <p:cNvSpPr>
            <a:spLocks noChangeArrowheads="1"/>
          </p:cNvSpPr>
          <p:nvPr/>
        </p:nvSpPr>
        <p:spPr bwMode="auto">
          <a:xfrm>
            <a:off x="539750" y="4292600"/>
            <a:ext cx="6492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1200"/>
              <a:t>5.15.3 </a:t>
            </a:r>
          </a:p>
        </p:txBody>
      </p:sp>
      <p:sp>
        <p:nvSpPr>
          <p:cNvPr id="76807" name="Text Box 7"/>
          <p:cNvSpPr txBox="1">
            <a:spLocks noChangeArrowheads="1"/>
          </p:cNvSpPr>
          <p:nvPr/>
        </p:nvSpPr>
        <p:spPr bwMode="auto">
          <a:xfrm>
            <a:off x="1887538" y="2873375"/>
            <a:ext cx="6716712" cy="366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b="1"/>
              <a:t>"Начало полосы"</a:t>
            </a:r>
            <a:r>
              <a:rPr lang="ru-RU"/>
              <a:t/>
            </a:r>
            <a:br>
              <a:rPr lang="ru-RU"/>
            </a:br>
            <a:r>
              <a:rPr lang="ru-RU"/>
              <a:t>Начало дополнительной полосы на подъеме</a:t>
            </a:r>
            <a:br>
              <a:rPr lang="ru-RU"/>
            </a:br>
            <a:r>
              <a:rPr lang="ru-RU"/>
              <a:t>или полосы торможения.</a:t>
            </a:r>
            <a:br>
              <a:rPr lang="ru-RU"/>
            </a:br>
            <a:r>
              <a:rPr lang="ru-RU"/>
              <a:t>Если на знаке, установленном перед</a:t>
            </a:r>
            <a:br>
              <a:rPr lang="ru-RU"/>
            </a:br>
            <a:r>
              <a:rPr lang="ru-RU"/>
              <a:t>дополнительной полосой, изображен</a:t>
            </a:r>
            <a:br>
              <a:rPr lang="ru-RU"/>
            </a:br>
            <a:r>
              <a:rPr lang="ru-RU"/>
              <a:t>знак </a:t>
            </a:r>
            <a:r>
              <a:rPr lang="ru-RU">
                <a:hlinkClick r:id="rId3"/>
              </a:rPr>
              <a:t>4.7</a:t>
            </a:r>
            <a:r>
              <a:rPr lang="ru-RU"/>
              <a:t> "Ограничение минимальной скорости",</a:t>
            </a:r>
            <a:br>
              <a:rPr lang="ru-RU"/>
            </a:br>
            <a:r>
              <a:rPr lang="ru-RU"/>
              <a:t>то водитель транспортного средства, который</a:t>
            </a:r>
            <a:br>
              <a:rPr lang="ru-RU"/>
            </a:br>
            <a:r>
              <a:rPr lang="ru-RU"/>
              <a:t>не может продолжать движения по основной</a:t>
            </a:r>
            <a:br>
              <a:rPr lang="ru-RU"/>
            </a:br>
            <a:r>
              <a:rPr lang="ru-RU"/>
              <a:t>полосе с указанной или большей скоростью,</a:t>
            </a:r>
            <a:br>
              <a:rPr lang="ru-RU"/>
            </a:br>
            <a:r>
              <a:rPr lang="ru-RU"/>
              <a:t>должен перестроиться на дополнительную полосу.</a:t>
            </a:r>
            <a:br>
              <a:rPr lang="ru-RU"/>
            </a:br>
            <a:r>
              <a:rPr lang="ru-RU"/>
              <a:t/>
            </a:r>
            <a:br>
              <a:rPr lang="ru-RU"/>
            </a:br>
            <a:r>
              <a:rPr lang="ru-RU"/>
              <a:t/>
            </a:r>
            <a:br>
              <a:rPr lang="ru-RU"/>
            </a:b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8" name="Picture 4" descr="zn5_8_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865188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9" name="Rectangle 5"/>
          <p:cNvSpPr>
            <a:spLocks noChangeArrowheads="1"/>
          </p:cNvSpPr>
          <p:nvPr/>
        </p:nvSpPr>
        <p:spPr bwMode="auto">
          <a:xfrm>
            <a:off x="323850" y="1125538"/>
            <a:ext cx="6492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1200"/>
              <a:t>5.15.4 </a:t>
            </a:r>
          </a:p>
        </p:txBody>
      </p:sp>
      <p:sp>
        <p:nvSpPr>
          <p:cNvPr id="77830" name="Text Box 6"/>
          <p:cNvSpPr txBox="1">
            <a:spLocks noChangeArrowheads="1"/>
          </p:cNvSpPr>
          <p:nvPr/>
        </p:nvSpPr>
        <p:spPr bwMode="auto">
          <a:xfrm>
            <a:off x="1403350" y="188913"/>
            <a:ext cx="4541838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1"/>
              <a:t>"Начало полосы"</a:t>
            </a:r>
            <a:r>
              <a:rPr lang="ru-RU"/>
              <a:t/>
            </a:r>
            <a:br>
              <a:rPr lang="ru-RU"/>
            </a:br>
            <a:r>
              <a:rPr lang="ru-RU"/>
              <a:t>Начало участка средней полосы</a:t>
            </a:r>
            <a:br>
              <a:rPr lang="ru-RU"/>
            </a:br>
            <a:r>
              <a:rPr lang="ru-RU"/>
              <a:t>трехполосной дороги, предназначенного</a:t>
            </a:r>
            <a:br>
              <a:rPr lang="ru-RU"/>
            </a:br>
            <a:r>
              <a:rPr lang="ru-RU"/>
              <a:t>для движения в данном направлении </a:t>
            </a:r>
          </a:p>
        </p:txBody>
      </p:sp>
      <p:pic>
        <p:nvPicPr>
          <p:cNvPr id="77831" name="Picture 7" descr="zn5_8_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700213"/>
            <a:ext cx="792163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33" name="Rectangle 9"/>
          <p:cNvSpPr>
            <a:spLocks noChangeArrowheads="1"/>
          </p:cNvSpPr>
          <p:nvPr/>
        </p:nvSpPr>
        <p:spPr bwMode="auto">
          <a:xfrm>
            <a:off x="323850" y="2492375"/>
            <a:ext cx="6492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1200"/>
              <a:t>5.15.6 </a:t>
            </a:r>
          </a:p>
        </p:txBody>
      </p:sp>
      <p:sp>
        <p:nvSpPr>
          <p:cNvPr id="77834" name="Text Box 10"/>
          <p:cNvSpPr txBox="1">
            <a:spLocks noChangeArrowheads="1"/>
          </p:cNvSpPr>
          <p:nvPr/>
        </p:nvSpPr>
        <p:spPr bwMode="auto">
          <a:xfrm>
            <a:off x="1403350" y="1628775"/>
            <a:ext cx="4859338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1"/>
              <a:t>"Конец полосы"</a:t>
            </a:r>
            <a:r>
              <a:rPr lang="ru-RU"/>
              <a:t/>
            </a:r>
            <a:br>
              <a:rPr lang="ru-RU"/>
            </a:br>
            <a:r>
              <a:rPr lang="ru-RU"/>
              <a:t>Конец участка средней полосы</a:t>
            </a:r>
            <a:br>
              <a:rPr lang="ru-RU"/>
            </a:br>
            <a:r>
              <a:rPr lang="ru-RU"/>
              <a:t>на трехполосной дороге, предназначенного</a:t>
            </a:r>
            <a:br>
              <a:rPr lang="ru-RU"/>
            </a:br>
            <a:r>
              <a:rPr lang="ru-RU"/>
              <a:t>для движения в данном направлении.</a:t>
            </a:r>
            <a:br>
              <a:rPr lang="ru-RU"/>
            </a:br>
            <a:r>
              <a:rPr lang="ru-RU"/>
              <a:t/>
            </a:r>
            <a:br>
              <a:rPr lang="ru-RU"/>
            </a:br>
            <a:r>
              <a:rPr lang="ru-RU"/>
              <a:t>  </a:t>
            </a:r>
          </a:p>
        </p:txBody>
      </p:sp>
      <p:pic>
        <p:nvPicPr>
          <p:cNvPr id="77835" name="Picture 11" descr="zn5_8_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924175"/>
            <a:ext cx="868363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36" name="Rectangle 12"/>
          <p:cNvSpPr>
            <a:spLocks noChangeArrowheads="1"/>
          </p:cNvSpPr>
          <p:nvPr/>
        </p:nvSpPr>
        <p:spPr bwMode="auto">
          <a:xfrm>
            <a:off x="323850" y="3860800"/>
            <a:ext cx="6492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1200"/>
              <a:t>5.15.7 </a:t>
            </a:r>
          </a:p>
        </p:txBody>
      </p:sp>
      <p:sp>
        <p:nvSpPr>
          <p:cNvPr id="77837" name="Text Box 13"/>
          <p:cNvSpPr txBox="1">
            <a:spLocks noChangeArrowheads="1"/>
          </p:cNvSpPr>
          <p:nvPr/>
        </p:nvSpPr>
        <p:spPr bwMode="auto">
          <a:xfrm>
            <a:off x="1384300" y="3089275"/>
            <a:ext cx="4454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1"/>
              <a:t>"Направление движения по полосам</a:t>
            </a:r>
            <a:r>
              <a:rPr lang="ru-RU"/>
              <a:t> </a:t>
            </a:r>
          </a:p>
        </p:txBody>
      </p:sp>
      <p:pic>
        <p:nvPicPr>
          <p:cNvPr id="77838" name="Picture 14" descr="zn5_8_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292600"/>
            <a:ext cx="93662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39" name="Rectangle 15"/>
          <p:cNvSpPr>
            <a:spLocks noChangeArrowheads="1"/>
          </p:cNvSpPr>
          <p:nvPr/>
        </p:nvSpPr>
        <p:spPr bwMode="auto">
          <a:xfrm>
            <a:off x="395288" y="4797425"/>
            <a:ext cx="6064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ru-RU" sz="1200"/>
              <a:t>5.15.8</a:t>
            </a:r>
          </a:p>
        </p:txBody>
      </p:sp>
      <p:sp>
        <p:nvSpPr>
          <p:cNvPr id="77840" name="Text Box 16"/>
          <p:cNvSpPr txBox="1">
            <a:spLocks noChangeArrowheads="1"/>
          </p:cNvSpPr>
          <p:nvPr/>
        </p:nvSpPr>
        <p:spPr bwMode="auto">
          <a:xfrm>
            <a:off x="1476375" y="4005263"/>
            <a:ext cx="73469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1"/>
              <a:t>"Число полос"</a:t>
            </a:r>
            <a:r>
              <a:rPr lang="ru-RU"/>
              <a:t/>
            </a:r>
            <a:br>
              <a:rPr lang="ru-RU"/>
            </a:br>
            <a:r>
              <a:rPr lang="ru-RU"/>
              <a:t>Указывает число полос движения и режимы движения по полосам.</a:t>
            </a:r>
            <a:endParaRPr lang="en-US"/>
          </a:p>
          <a:p>
            <a:r>
              <a:rPr lang="ru-RU"/>
              <a:t> Водитель обязан выполнять требования знаков, нанесенных </a:t>
            </a:r>
            <a:endParaRPr lang="en-US"/>
          </a:p>
          <a:p>
            <a:r>
              <a:rPr lang="ru-RU"/>
              <a:t>на стрелки. </a:t>
            </a:r>
          </a:p>
        </p:txBody>
      </p:sp>
      <p:sp>
        <p:nvSpPr>
          <p:cNvPr id="77841" name="Text Box 17"/>
          <p:cNvSpPr txBox="1">
            <a:spLocks noChangeArrowheads="1"/>
          </p:cNvSpPr>
          <p:nvPr/>
        </p:nvSpPr>
        <p:spPr bwMode="auto">
          <a:xfrm>
            <a:off x="250825" y="5157788"/>
            <a:ext cx="8213725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/>
              <a:t>Если на знаке 5.15.7 изображен знак, запрещающий движение каким-либо </a:t>
            </a:r>
            <a:endParaRPr lang="en-US"/>
          </a:p>
          <a:p>
            <a:r>
              <a:rPr lang="ru-RU"/>
              <a:t>транспортным средствам, то движение этих транспортных средств по </a:t>
            </a:r>
            <a:endParaRPr lang="en-US"/>
          </a:p>
          <a:p>
            <a:r>
              <a:rPr lang="ru-RU"/>
              <a:t>соответствующей полосе запрещается.</a:t>
            </a:r>
            <a:br>
              <a:rPr lang="ru-RU"/>
            </a:br>
            <a:r>
              <a:rPr lang="ru-RU"/>
              <a:t>Знаки 5.15.7 с соответствующим числом стрелок могут применяться на </a:t>
            </a:r>
            <a:endParaRPr lang="en-US"/>
          </a:p>
          <a:p>
            <a:r>
              <a:rPr lang="ru-RU"/>
              <a:t>дорогах с четырьмя и более полосами.</a:t>
            </a:r>
            <a:br>
              <a:rPr lang="ru-RU"/>
            </a:br>
            <a:r>
              <a:rPr lang="ru-RU"/>
              <a:t> 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</p:spPr>
        <p:txBody>
          <a:bodyPr/>
          <a:lstStyle/>
          <a:p>
            <a:r>
              <a:rPr lang="ru-RU" sz="4000" b="1"/>
              <a:t>: 6. Информационные знаки</a:t>
            </a:r>
            <a:br>
              <a:rPr lang="ru-RU" sz="4000" b="1"/>
            </a:br>
            <a:endParaRPr lang="ru-RU" sz="4000" b="1"/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600200"/>
            <a:ext cx="8229600" cy="21859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/>
              <a:t>Информационные знаки информируют о расположении населенных пунктов и других объектов,</a:t>
            </a:r>
            <a:br>
              <a:rPr lang="ru-RU" sz="2800"/>
            </a:br>
            <a:r>
              <a:rPr lang="ru-RU" sz="2800"/>
              <a:t>а также об установленных или о рекомендуемых режимах движения.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8" name="Picture 4" descr="zn3_24"/>
          <p:cNvPicPr>
            <a:picLocks noChangeAspect="1" noChangeArrowheads="1"/>
          </p:cNvPicPr>
          <p:nvPr>
            <p:ph type="body" idx="4294967295"/>
          </p:nvPr>
        </p:nvPicPr>
        <p:blipFill>
          <a:blip r:embed="rId2">
            <a:lum contras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10800000" flipH="1" flipV="1">
            <a:off x="395288" y="260350"/>
            <a:ext cx="1439862" cy="1439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2949" name="Text Box 5"/>
          <p:cNvSpPr txBox="1">
            <a:spLocks noChangeArrowheads="1"/>
          </p:cNvSpPr>
          <p:nvPr/>
        </p:nvSpPr>
        <p:spPr bwMode="auto">
          <a:xfrm>
            <a:off x="2268538" y="549275"/>
            <a:ext cx="55038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1"/>
              <a:t>"Общие ограничения максимальной скорости</a:t>
            </a:r>
            <a:r>
              <a:rPr lang="ru-RU"/>
              <a:t> </a:t>
            </a:r>
          </a:p>
        </p:txBody>
      </p:sp>
      <p:pic>
        <p:nvPicPr>
          <p:cNvPr id="82950" name="Picture 6" descr="zn5_18"/>
          <p:cNvPicPr>
            <a:picLocks noChangeAspect="1" noChangeArrowheads="1"/>
          </p:cNvPicPr>
          <p:nvPr/>
        </p:nvPicPr>
        <p:blipFill>
          <a:blip r:embed="rId3">
            <a:lum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2133600"/>
            <a:ext cx="115252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951" name="Text Box 7"/>
          <p:cNvSpPr txBox="1">
            <a:spLocks noChangeArrowheads="1"/>
          </p:cNvSpPr>
          <p:nvPr/>
        </p:nvSpPr>
        <p:spPr bwMode="auto">
          <a:xfrm>
            <a:off x="2411413" y="2205038"/>
            <a:ext cx="3257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b="1"/>
              <a:t>"Рекомендуемая скорость</a:t>
            </a:r>
            <a:r>
              <a:rPr lang="ru-RU"/>
              <a:t> </a:t>
            </a:r>
          </a:p>
        </p:txBody>
      </p:sp>
      <p:sp>
        <p:nvSpPr>
          <p:cNvPr id="82952" name="Text Box 8"/>
          <p:cNvSpPr txBox="1">
            <a:spLocks noChangeArrowheads="1"/>
          </p:cNvSpPr>
          <p:nvPr/>
        </p:nvSpPr>
        <p:spPr bwMode="auto">
          <a:xfrm>
            <a:off x="2051050" y="2636838"/>
            <a:ext cx="5360988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/>
              <a:t>Скорость, с которой рекомендуется движение</a:t>
            </a:r>
            <a:br>
              <a:rPr lang="ru-RU"/>
            </a:br>
            <a:r>
              <a:rPr lang="ru-RU"/>
              <a:t>на данном участке дороги. Зона действия знака </a:t>
            </a:r>
            <a:br>
              <a:rPr lang="ru-RU"/>
            </a:br>
            <a:r>
              <a:rPr lang="ru-RU"/>
              <a:t>распространяется до ближайшего перекрестка,</a:t>
            </a:r>
            <a:br>
              <a:rPr lang="ru-RU"/>
            </a:br>
            <a:r>
              <a:rPr lang="ru-RU"/>
              <a:t>а при применении знака 6.2 совместно с</a:t>
            </a:r>
          </a:p>
          <a:p>
            <a:r>
              <a:rPr lang="ru-RU"/>
              <a:t>предупреждающим знаком определяется </a:t>
            </a:r>
            <a:br>
              <a:rPr lang="ru-RU"/>
            </a:br>
            <a:r>
              <a:rPr lang="ru-RU"/>
              <a:t>протяженностью опасного участка. </a:t>
            </a:r>
          </a:p>
        </p:txBody>
      </p:sp>
      <p:pic>
        <p:nvPicPr>
          <p:cNvPr id="82953" name="Picture 9" descr="zn5_15"/>
          <p:cNvPicPr>
            <a:picLocks noChangeAspect="1" noChangeArrowheads="1"/>
          </p:cNvPicPr>
          <p:nvPr/>
        </p:nvPicPr>
        <p:blipFill>
          <a:blip r:embed="rId4">
            <a:lum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437063"/>
            <a:ext cx="1150937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954" name="Text Box 10"/>
          <p:cNvSpPr txBox="1">
            <a:spLocks noChangeArrowheads="1"/>
          </p:cNvSpPr>
          <p:nvPr/>
        </p:nvSpPr>
        <p:spPr bwMode="auto">
          <a:xfrm>
            <a:off x="2124075" y="4868863"/>
            <a:ext cx="2130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1"/>
              <a:t>"Место стоянки"</a:t>
            </a:r>
            <a:r>
              <a:rPr lang="ru-RU"/>
              <a:t> </a:t>
            </a:r>
          </a:p>
        </p:txBody>
      </p:sp>
      <p:pic>
        <p:nvPicPr>
          <p:cNvPr id="82955" name="Picture 11" descr="pdd_257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>
            <a:lum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07" t="76715" r="-632" b="18153"/>
          <a:stretch>
            <a:fillRect/>
          </a:stretch>
        </p:blipFill>
        <p:spPr bwMode="auto">
          <a:xfrm>
            <a:off x="0" y="5822950"/>
            <a:ext cx="2016125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956" name="Text Box 12"/>
          <p:cNvSpPr txBox="1">
            <a:spLocks noChangeArrowheads="1"/>
          </p:cNvSpPr>
          <p:nvPr/>
        </p:nvSpPr>
        <p:spPr bwMode="auto">
          <a:xfrm>
            <a:off x="2392363" y="6040438"/>
            <a:ext cx="15144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1"/>
              <a:t>Стоп-линия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72" name="Picture 4" descr="zn5_16_1"/>
          <p:cNvPicPr>
            <a:picLocks noChangeAspect="1" noChangeArrowheads="1"/>
          </p:cNvPicPr>
          <p:nvPr/>
        </p:nvPicPr>
        <p:blipFill>
          <a:blip r:embed="rId2">
            <a:lum contras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33375"/>
            <a:ext cx="115252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73" name="Text Box 5"/>
          <p:cNvSpPr txBox="1">
            <a:spLocks noChangeArrowheads="1"/>
          </p:cNvSpPr>
          <p:nvPr/>
        </p:nvSpPr>
        <p:spPr bwMode="auto">
          <a:xfrm>
            <a:off x="4284663" y="692150"/>
            <a:ext cx="2965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1"/>
              <a:t>"Пешеходный переход"</a:t>
            </a:r>
            <a:r>
              <a:rPr lang="ru-RU"/>
              <a:t> </a:t>
            </a:r>
          </a:p>
        </p:txBody>
      </p:sp>
      <p:pic>
        <p:nvPicPr>
          <p:cNvPr id="83974" name="Picture 6" descr="zn5_16_2"/>
          <p:cNvPicPr>
            <a:picLocks noChangeAspect="1" noChangeArrowheads="1"/>
          </p:cNvPicPr>
          <p:nvPr/>
        </p:nvPicPr>
        <p:blipFill>
          <a:blip r:embed="rId3">
            <a:lum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333375"/>
            <a:ext cx="115252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975" name="Picture 7" descr="zn5_17_1"/>
          <p:cNvPicPr>
            <a:picLocks noChangeAspect="1" noChangeArrowheads="1"/>
          </p:cNvPicPr>
          <p:nvPr/>
        </p:nvPicPr>
        <p:blipFill>
          <a:blip r:embed="rId4">
            <a:lum contras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712913"/>
            <a:ext cx="1223962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976" name="Picture 8" descr="zn5_17_2"/>
          <p:cNvPicPr>
            <a:picLocks noChangeAspect="1" noChangeArrowheads="1"/>
          </p:cNvPicPr>
          <p:nvPr/>
        </p:nvPicPr>
        <p:blipFill>
          <a:blip r:embed="rId5">
            <a:lum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1773238"/>
            <a:ext cx="115252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77" name="Text Box 9"/>
          <p:cNvSpPr txBox="1">
            <a:spLocks noChangeArrowheads="1"/>
          </p:cNvSpPr>
          <p:nvPr/>
        </p:nvSpPr>
        <p:spPr bwMode="auto">
          <a:xfrm>
            <a:off x="3903663" y="2081213"/>
            <a:ext cx="42735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1"/>
              <a:t>"Подземный пешеходный переход"</a:t>
            </a:r>
            <a:r>
              <a:rPr lang="ru-RU"/>
              <a:t/>
            </a:r>
            <a:br>
              <a:rPr lang="ru-RU"/>
            </a:br>
            <a:r>
              <a:rPr lang="ru-RU"/>
              <a:t/>
            </a:r>
            <a:br>
              <a:rPr lang="ru-RU"/>
            </a:br>
            <a:endParaRPr lang="ru-RU"/>
          </a:p>
        </p:txBody>
      </p:sp>
      <p:pic>
        <p:nvPicPr>
          <p:cNvPr id="83978" name="Picture 10" descr="zn5_17_3"/>
          <p:cNvPicPr>
            <a:picLocks noChangeAspect="1" noChangeArrowheads="1"/>
          </p:cNvPicPr>
          <p:nvPr/>
        </p:nvPicPr>
        <p:blipFill>
          <a:blip r:embed="rId6">
            <a:lum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3284538"/>
            <a:ext cx="1296987" cy="120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979" name="Picture 11" descr="zn5_17_4"/>
          <p:cNvPicPr>
            <a:picLocks noChangeAspect="1" noChangeArrowheads="1"/>
          </p:cNvPicPr>
          <p:nvPr/>
        </p:nvPicPr>
        <p:blipFill>
          <a:blip r:embed="rId7">
            <a:lum contras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3284538"/>
            <a:ext cx="1223963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80" name="Text Box 12"/>
          <p:cNvSpPr txBox="1">
            <a:spLocks noChangeArrowheads="1"/>
          </p:cNvSpPr>
          <p:nvPr/>
        </p:nvSpPr>
        <p:spPr bwMode="auto">
          <a:xfrm>
            <a:off x="3687763" y="3592513"/>
            <a:ext cx="4324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1"/>
              <a:t>"Надземный пешеходный переход"</a:t>
            </a:r>
            <a:r>
              <a:rPr lang="ru-RU"/>
              <a:t> </a:t>
            </a:r>
          </a:p>
        </p:txBody>
      </p:sp>
      <p:pic>
        <p:nvPicPr>
          <p:cNvPr id="83981" name="Picture 13" descr="zn5_19_1"/>
          <p:cNvPicPr>
            <a:picLocks noChangeAspect="1" noChangeArrowheads="1"/>
          </p:cNvPicPr>
          <p:nvPr/>
        </p:nvPicPr>
        <p:blipFill>
          <a:blip r:embed="rId8">
            <a:lum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795838"/>
            <a:ext cx="1225550" cy="122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982" name="Picture 14" descr="zn5_19_2"/>
          <p:cNvPicPr>
            <a:picLocks noChangeAspect="1" noChangeArrowheads="1"/>
          </p:cNvPicPr>
          <p:nvPr/>
        </p:nvPicPr>
        <p:blipFill>
          <a:blip r:embed="rId9">
            <a:lum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4797425"/>
            <a:ext cx="1223963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983" name="Picture 15" descr="zn5_19_3"/>
          <p:cNvPicPr>
            <a:picLocks noChangeAspect="1" noChangeArrowheads="1"/>
          </p:cNvPicPr>
          <p:nvPr/>
        </p:nvPicPr>
        <p:blipFill>
          <a:blip r:embed="rId10">
            <a:lum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4797425"/>
            <a:ext cx="1223962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84" name="Text Box 16"/>
          <p:cNvSpPr txBox="1">
            <a:spLocks noChangeArrowheads="1"/>
          </p:cNvSpPr>
          <p:nvPr/>
        </p:nvSpPr>
        <p:spPr bwMode="auto">
          <a:xfrm>
            <a:off x="5056188" y="5176838"/>
            <a:ext cx="3557587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1"/>
              <a:t>"Тупик"</a:t>
            </a:r>
            <a:r>
              <a:rPr lang="ru-RU"/>
              <a:t/>
            </a:r>
            <a:br>
              <a:rPr lang="ru-RU"/>
            </a:br>
            <a:r>
              <a:rPr lang="ru-RU"/>
              <a:t>Дорога, не имеющая сквозного </a:t>
            </a:r>
          </a:p>
          <a:p>
            <a:r>
              <a:rPr lang="ru-RU"/>
              <a:t>проезда.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/>
              <a:t>7. Знаки сервиса</a:t>
            </a:r>
            <a:br>
              <a:rPr lang="ru-RU" sz="4000" b="1"/>
            </a:br>
            <a:endParaRPr lang="ru-RU" sz="4000" b="1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Знаки сервиса информируют о расположении соответствующих объектов.</a:t>
            </a:r>
            <a:br>
              <a:rPr lang="ru-RU"/>
            </a:br>
            <a:r>
              <a:rPr lang="ru-RU"/>
              <a:t/>
            </a:r>
            <a:br>
              <a:rPr lang="ru-RU"/>
            </a:b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4" name="Picture 4" descr="zn6_1"/>
          <p:cNvPicPr>
            <a:picLocks noChangeAspect="1" noChangeArrowheads="1"/>
          </p:cNvPicPr>
          <p:nvPr>
            <p:ph type="body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4213" y="188913"/>
            <a:ext cx="725487" cy="11525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7045" name="Picture 5" descr="zn6_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484313"/>
            <a:ext cx="723900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046" name="Picture 6" descr="zn6_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2781300"/>
            <a:ext cx="725487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047" name="Picture 7" descr="zn6_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4076700"/>
            <a:ext cx="779462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048" name="Picture 8" descr="zn6_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5589588"/>
            <a:ext cx="688975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049" name="Text Box 9"/>
          <p:cNvSpPr txBox="1">
            <a:spLocks noChangeArrowheads="1"/>
          </p:cNvSpPr>
          <p:nvPr/>
        </p:nvSpPr>
        <p:spPr bwMode="auto">
          <a:xfrm>
            <a:off x="1979613" y="5876925"/>
            <a:ext cx="2168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1"/>
              <a:t>"Питьевая вода"</a:t>
            </a:r>
            <a:r>
              <a:rPr lang="ru-RU"/>
              <a:t> </a:t>
            </a:r>
          </a:p>
        </p:txBody>
      </p:sp>
      <p:sp>
        <p:nvSpPr>
          <p:cNvPr id="87050" name="Text Box 10"/>
          <p:cNvSpPr txBox="1">
            <a:spLocks noChangeArrowheads="1"/>
          </p:cNvSpPr>
          <p:nvPr/>
        </p:nvSpPr>
        <p:spPr bwMode="auto">
          <a:xfrm>
            <a:off x="1671638" y="4456113"/>
            <a:ext cx="52149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1"/>
              <a:t>"Техническое обслуживание автомобилей"</a:t>
            </a:r>
            <a:r>
              <a:rPr lang="ru-RU"/>
              <a:t> </a:t>
            </a:r>
          </a:p>
        </p:txBody>
      </p:sp>
      <p:sp>
        <p:nvSpPr>
          <p:cNvPr id="87051" name="Text Box 11"/>
          <p:cNvSpPr txBox="1">
            <a:spLocks noChangeArrowheads="1"/>
          </p:cNvSpPr>
          <p:nvPr/>
        </p:nvSpPr>
        <p:spPr bwMode="auto">
          <a:xfrm>
            <a:off x="1600200" y="3232150"/>
            <a:ext cx="34655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1"/>
              <a:t>"Автозаправочная станция"</a:t>
            </a:r>
            <a:r>
              <a:rPr lang="ru-RU"/>
              <a:t> </a:t>
            </a:r>
          </a:p>
        </p:txBody>
      </p:sp>
      <p:sp>
        <p:nvSpPr>
          <p:cNvPr id="87052" name="Text Box 12"/>
          <p:cNvSpPr txBox="1">
            <a:spLocks noChangeArrowheads="1"/>
          </p:cNvSpPr>
          <p:nvPr/>
        </p:nvSpPr>
        <p:spPr bwMode="auto">
          <a:xfrm>
            <a:off x="1600200" y="496888"/>
            <a:ext cx="45862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1"/>
              <a:t>"Пункт первой медицинской помощи"</a:t>
            </a:r>
            <a:r>
              <a:rPr lang="ru-RU"/>
              <a:t> </a:t>
            </a:r>
          </a:p>
        </p:txBody>
      </p:sp>
      <p:sp>
        <p:nvSpPr>
          <p:cNvPr id="87053" name="Text Box 13"/>
          <p:cNvSpPr txBox="1">
            <a:spLocks noChangeArrowheads="1"/>
          </p:cNvSpPr>
          <p:nvPr/>
        </p:nvSpPr>
        <p:spPr bwMode="auto">
          <a:xfrm>
            <a:off x="1743075" y="1720850"/>
            <a:ext cx="16017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1"/>
              <a:t>"Больница"</a:t>
            </a:r>
            <a:r>
              <a:rPr 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0" y="3070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34820" name="Picture 4" descr="C:\Documents and Settings\root\Мои документы\вфк\ПДД\Дорожные знаки Предупреждающие знаки  Vodish_Ru.files\1.5.gif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60350"/>
            <a:ext cx="971550" cy="84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395288" y="1095375"/>
            <a:ext cx="4556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800">
                <a:latin typeface="Tahoma" charset="0"/>
                <a:ea typeface="Times New Roman" pitchFamily="18" charset="0"/>
                <a:cs typeface="Tahoma" charset="0"/>
              </a:rPr>
              <a:t/>
            </a:r>
            <a:br>
              <a:rPr lang="ru-RU" sz="800">
                <a:latin typeface="Tahoma" charset="0"/>
                <a:ea typeface="Times New Roman" pitchFamily="18" charset="0"/>
                <a:cs typeface="Tahoma" charset="0"/>
              </a:rPr>
            </a:br>
            <a:r>
              <a:rPr lang="ru-RU" sz="1200" b="1">
                <a:latin typeface="Tahoma" charset="0"/>
                <a:ea typeface="Times New Roman" pitchFamily="18" charset="0"/>
                <a:cs typeface="Tahoma" charset="0"/>
              </a:rPr>
              <a:t>1.5</a:t>
            </a:r>
            <a:r>
              <a:rPr lang="ru-RU" sz="800" b="1">
                <a:latin typeface="Tahoma" charset="0"/>
                <a:ea typeface="Times New Roman" pitchFamily="18" charset="0"/>
                <a:cs typeface="Tahoma" charset="0"/>
              </a:rPr>
              <a:t> </a:t>
            </a:r>
            <a:endParaRPr lang="ru-RU" b="1">
              <a:ea typeface="Times New Roman" pitchFamily="18" charset="0"/>
              <a:cs typeface="Tahoma" charset="0"/>
            </a:endParaRP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0" y="3070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34823" name="Picture 7" descr="C:\Documents and Settings\root\Мои документы\вфк\ПДД\Дорожные знаки Предупреждающие знаки  Vodish_Ru.files\1.6.gif"/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700213"/>
            <a:ext cx="863600" cy="750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447675" y="2513013"/>
            <a:ext cx="4381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1200"/>
              <a:t>1.6 </a:t>
            </a:r>
          </a:p>
        </p:txBody>
      </p:sp>
      <p:sp>
        <p:nvSpPr>
          <p:cNvPr id="34828" name="Rectangle 12"/>
          <p:cNvSpPr>
            <a:spLocks noChangeArrowheads="1"/>
          </p:cNvSpPr>
          <p:nvPr/>
        </p:nvSpPr>
        <p:spPr bwMode="auto">
          <a:xfrm>
            <a:off x="0" y="3070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34827" name="Picture 11" descr="C:\Documents and Settings\root\Мои документы\вфк\ПДД\Дорожные знаки Предупреждающие знаки  Vodish_Ru.files\1.7.gif"/>
          <p:cNvPicPr>
            <a:picLocks noChangeAspect="1" noChangeArrowheads="1"/>
          </p:cNvPicPr>
          <p:nvPr/>
        </p:nvPicPr>
        <p:blipFill>
          <a:blip r:embed="rId6" r:link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924175"/>
            <a:ext cx="863600" cy="750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829" name="Rectangle 13"/>
          <p:cNvSpPr>
            <a:spLocks noChangeArrowheads="1"/>
          </p:cNvSpPr>
          <p:nvPr/>
        </p:nvSpPr>
        <p:spPr bwMode="auto">
          <a:xfrm>
            <a:off x="468313" y="3729038"/>
            <a:ext cx="4429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1200">
                <a:latin typeface="Tahoma" charset="0"/>
                <a:ea typeface="Times New Roman" pitchFamily="18" charset="0"/>
                <a:cs typeface="Tahoma" charset="0"/>
              </a:rPr>
              <a:t/>
            </a:r>
            <a:br>
              <a:rPr lang="ru-RU" sz="1200">
                <a:latin typeface="Tahoma" charset="0"/>
                <a:ea typeface="Times New Roman" pitchFamily="18" charset="0"/>
                <a:cs typeface="Tahoma" charset="0"/>
              </a:rPr>
            </a:br>
            <a:r>
              <a:rPr lang="ru-RU" sz="1200">
                <a:latin typeface="Tahoma" charset="0"/>
                <a:ea typeface="Times New Roman" pitchFamily="18" charset="0"/>
                <a:cs typeface="Tahoma" charset="0"/>
              </a:rPr>
              <a:t>1.7 </a:t>
            </a:r>
            <a:endParaRPr lang="ru-RU" sz="1200">
              <a:ea typeface="Times New Roman" pitchFamily="18" charset="0"/>
              <a:cs typeface="Tahoma" charset="0"/>
            </a:endParaRPr>
          </a:p>
        </p:txBody>
      </p:sp>
      <p:sp>
        <p:nvSpPr>
          <p:cNvPr id="34831" name="Rectangle 15"/>
          <p:cNvSpPr>
            <a:spLocks noChangeArrowheads="1"/>
          </p:cNvSpPr>
          <p:nvPr/>
        </p:nvSpPr>
        <p:spPr bwMode="auto">
          <a:xfrm>
            <a:off x="0" y="3070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34830" name="Picture 14" descr="C:\Documents and Settings\root\Мои документы\вфк\ПДД\Дорожные знаки Предупреждающие знаки  Vodish_Ru.files\1.8.gif"/>
          <p:cNvPicPr>
            <a:picLocks noChangeAspect="1" noChangeArrowheads="1"/>
          </p:cNvPicPr>
          <p:nvPr/>
        </p:nvPicPr>
        <p:blipFill>
          <a:blip r:embed="rId8" r:link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292600"/>
            <a:ext cx="863600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832" name="Rectangle 16"/>
          <p:cNvSpPr>
            <a:spLocks noChangeArrowheads="1"/>
          </p:cNvSpPr>
          <p:nvPr/>
        </p:nvSpPr>
        <p:spPr bwMode="auto">
          <a:xfrm>
            <a:off x="468313" y="5013325"/>
            <a:ext cx="4429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1200">
                <a:latin typeface="Tahoma" charset="0"/>
                <a:ea typeface="Times New Roman" pitchFamily="18" charset="0"/>
                <a:cs typeface="Tahoma" charset="0"/>
              </a:rPr>
              <a:t/>
            </a:r>
            <a:br>
              <a:rPr lang="ru-RU" sz="1200">
                <a:latin typeface="Tahoma" charset="0"/>
                <a:ea typeface="Times New Roman" pitchFamily="18" charset="0"/>
                <a:cs typeface="Tahoma" charset="0"/>
              </a:rPr>
            </a:br>
            <a:r>
              <a:rPr lang="ru-RU" sz="1200">
                <a:latin typeface="Tahoma" charset="0"/>
                <a:ea typeface="Times New Roman" pitchFamily="18" charset="0"/>
                <a:cs typeface="Tahoma" charset="0"/>
              </a:rPr>
              <a:t>1.8 </a:t>
            </a:r>
            <a:endParaRPr lang="ru-RU" sz="1200">
              <a:ea typeface="Times New Roman" pitchFamily="18" charset="0"/>
              <a:cs typeface="Tahoma" charset="0"/>
            </a:endParaRPr>
          </a:p>
        </p:txBody>
      </p:sp>
      <p:sp>
        <p:nvSpPr>
          <p:cNvPr id="34834" name="Rectangle 18"/>
          <p:cNvSpPr>
            <a:spLocks noChangeArrowheads="1"/>
          </p:cNvSpPr>
          <p:nvPr/>
        </p:nvSpPr>
        <p:spPr bwMode="auto">
          <a:xfrm>
            <a:off x="0" y="3070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34833" name="Picture 17" descr="C:\Documents and Settings\root\Мои документы\вфк\ПДД\Дорожные знаки Предупреждающие знаки  Vodish_Ru.files\1.9.gif"/>
          <p:cNvPicPr>
            <a:picLocks noChangeAspect="1" noChangeArrowheads="1"/>
          </p:cNvPicPr>
          <p:nvPr/>
        </p:nvPicPr>
        <p:blipFill>
          <a:blip r:embed="rId10" r:link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568950"/>
            <a:ext cx="792163" cy="688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835" name="Rectangle 19"/>
          <p:cNvSpPr>
            <a:spLocks noChangeArrowheads="1"/>
          </p:cNvSpPr>
          <p:nvPr/>
        </p:nvSpPr>
        <p:spPr bwMode="auto">
          <a:xfrm>
            <a:off x="539750" y="6248400"/>
            <a:ext cx="442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1200">
                <a:latin typeface="Tahoma" charset="0"/>
                <a:ea typeface="Times New Roman" pitchFamily="18" charset="0"/>
                <a:cs typeface="Tahoma" charset="0"/>
              </a:rPr>
              <a:t/>
            </a:r>
            <a:br>
              <a:rPr lang="ru-RU" sz="1200">
                <a:latin typeface="Tahoma" charset="0"/>
                <a:ea typeface="Times New Roman" pitchFamily="18" charset="0"/>
                <a:cs typeface="Tahoma" charset="0"/>
              </a:rPr>
            </a:br>
            <a:r>
              <a:rPr lang="ru-RU" sz="1200">
                <a:latin typeface="Tahoma" charset="0"/>
                <a:ea typeface="Times New Roman" pitchFamily="18" charset="0"/>
                <a:cs typeface="Tahoma" charset="0"/>
              </a:rPr>
              <a:t>1.9 </a:t>
            </a:r>
            <a:endParaRPr lang="ru-RU" sz="1200">
              <a:ea typeface="Times New Roman" pitchFamily="18" charset="0"/>
              <a:cs typeface="Tahoma" charset="0"/>
            </a:endParaRPr>
          </a:p>
        </p:txBody>
      </p:sp>
      <p:sp>
        <p:nvSpPr>
          <p:cNvPr id="34836" name="Text Box 20"/>
          <p:cNvSpPr txBox="1">
            <a:spLocks noChangeArrowheads="1"/>
          </p:cNvSpPr>
          <p:nvPr/>
        </p:nvSpPr>
        <p:spPr bwMode="auto">
          <a:xfrm>
            <a:off x="2103438" y="496888"/>
            <a:ext cx="45100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/>
              <a:t>«</a:t>
            </a:r>
            <a:r>
              <a:rPr lang="ru-RU" b="1"/>
              <a:t>Пересечение с трамвайной линией</a:t>
            </a:r>
            <a:r>
              <a:rPr lang="ru-RU"/>
              <a:t>» </a:t>
            </a:r>
          </a:p>
        </p:txBody>
      </p:sp>
      <p:sp>
        <p:nvSpPr>
          <p:cNvPr id="34838" name="Text Box 22"/>
          <p:cNvSpPr txBox="1">
            <a:spLocks noChangeArrowheads="1"/>
          </p:cNvSpPr>
          <p:nvPr/>
        </p:nvSpPr>
        <p:spPr bwMode="auto">
          <a:xfrm>
            <a:off x="2247900" y="1865313"/>
            <a:ext cx="4425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/>
              <a:t>«</a:t>
            </a:r>
            <a:r>
              <a:rPr lang="ru-RU" b="1"/>
              <a:t>Пересечение равнозначных дорог</a:t>
            </a:r>
            <a:r>
              <a:rPr lang="ru-RU"/>
              <a:t>» </a:t>
            </a:r>
          </a:p>
        </p:txBody>
      </p:sp>
      <p:sp>
        <p:nvSpPr>
          <p:cNvPr id="34839" name="Text Box 23"/>
          <p:cNvSpPr txBox="1">
            <a:spLocks noChangeArrowheads="1"/>
          </p:cNvSpPr>
          <p:nvPr/>
        </p:nvSpPr>
        <p:spPr bwMode="auto">
          <a:xfrm>
            <a:off x="2247900" y="3160713"/>
            <a:ext cx="47132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/>
              <a:t>«</a:t>
            </a:r>
            <a:r>
              <a:rPr lang="ru-RU" b="1"/>
              <a:t>Пересечение с круговым движением</a:t>
            </a:r>
            <a:r>
              <a:rPr lang="ru-RU"/>
              <a:t>» </a:t>
            </a:r>
          </a:p>
        </p:txBody>
      </p:sp>
      <p:sp>
        <p:nvSpPr>
          <p:cNvPr id="34840" name="Text Box 24"/>
          <p:cNvSpPr txBox="1">
            <a:spLocks noChangeArrowheads="1"/>
          </p:cNvSpPr>
          <p:nvPr/>
        </p:nvSpPr>
        <p:spPr bwMode="auto">
          <a:xfrm>
            <a:off x="1979613" y="4292600"/>
            <a:ext cx="5540375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/>
              <a:t>«</a:t>
            </a:r>
            <a:r>
              <a:rPr lang="ru-RU" b="1"/>
              <a:t>Светофорное регулирование</a:t>
            </a:r>
            <a:r>
              <a:rPr lang="ru-RU"/>
              <a:t>» Перекресток, </a:t>
            </a:r>
          </a:p>
          <a:p>
            <a:r>
              <a:rPr lang="ru-RU"/>
              <a:t>пешеходный переход или участок дороги,</a:t>
            </a:r>
          </a:p>
          <a:p>
            <a:r>
              <a:rPr lang="ru-RU"/>
              <a:t> движение на котором регулируется светофором. </a:t>
            </a:r>
          </a:p>
        </p:txBody>
      </p:sp>
      <p:sp>
        <p:nvSpPr>
          <p:cNvPr id="34841" name="Text Box 25"/>
          <p:cNvSpPr txBox="1">
            <a:spLocks noChangeArrowheads="1"/>
          </p:cNvSpPr>
          <p:nvPr/>
        </p:nvSpPr>
        <p:spPr bwMode="auto">
          <a:xfrm>
            <a:off x="1979613" y="5753100"/>
            <a:ext cx="6851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/>
              <a:t>«</a:t>
            </a:r>
            <a:r>
              <a:rPr lang="ru-RU" b="1"/>
              <a:t>Разводной мост</a:t>
            </a:r>
            <a:r>
              <a:rPr lang="ru-RU"/>
              <a:t>» Разводной мост или паромная переправа.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572" name="Picture 4" descr="znaki009"/>
          <p:cNvPicPr>
            <a:picLocks noChangeAspect="1" noChangeArrowheads="1"/>
          </p:cNvPicPr>
          <p:nvPr>
            <p:ph type="body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692150"/>
            <a:ext cx="4951413" cy="56165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9576" name="Rectangle 8"/>
          <p:cNvSpPr>
            <a:spLocks noGrp="1" noChangeArrowheads="1"/>
          </p:cNvSpPr>
          <p:nvPr>
            <p:ph idx="4294967295"/>
          </p:nvPr>
        </p:nvSpPr>
        <p:spPr>
          <a:xfrm>
            <a:off x="4549775" y="476250"/>
            <a:ext cx="4594225" cy="3489325"/>
          </a:xfrm>
        </p:spPr>
        <p:txBody>
          <a:bodyPr/>
          <a:lstStyle/>
          <a:p>
            <a:r>
              <a:rPr lang="ru-RU" sz="1800" b="1"/>
              <a:t>6.1 "Пункт первой медицинской помощи".</a:t>
            </a:r>
            <a:r>
              <a:rPr lang="ru-RU" sz="1800"/>
              <a:t/>
            </a:r>
            <a:br>
              <a:rPr lang="ru-RU" sz="1800"/>
            </a:br>
            <a:r>
              <a:rPr lang="ru-RU" sz="1800" b="1"/>
              <a:t>6.2 "Больница"</a:t>
            </a:r>
            <a:r>
              <a:rPr lang="ru-RU" sz="1800"/>
              <a:t/>
            </a:r>
            <a:br>
              <a:rPr lang="ru-RU" sz="1800"/>
            </a:br>
            <a:r>
              <a:rPr lang="ru-RU" sz="1800" b="1"/>
              <a:t>6.3 "Автозаправочная станция"</a:t>
            </a:r>
            <a:r>
              <a:rPr lang="ru-RU" sz="1800"/>
              <a:t/>
            </a:r>
            <a:br>
              <a:rPr lang="ru-RU" sz="1800"/>
            </a:br>
            <a:r>
              <a:rPr lang="ru-RU" sz="1800" b="1"/>
              <a:t>6.4 "Техническое обслуживание автомобилей"</a:t>
            </a:r>
            <a:r>
              <a:rPr lang="ru-RU" sz="1800"/>
              <a:t/>
            </a:r>
            <a:br>
              <a:rPr lang="ru-RU" sz="1800"/>
            </a:br>
            <a:r>
              <a:rPr lang="ru-RU" sz="1800" b="1"/>
              <a:t>6.5 "Мойка автомобилей"</a:t>
            </a:r>
            <a:r>
              <a:rPr lang="ru-RU" sz="1800"/>
              <a:t/>
            </a:r>
            <a:br>
              <a:rPr lang="ru-RU" sz="1800"/>
            </a:br>
            <a:r>
              <a:rPr lang="ru-RU" sz="1800" b="1"/>
              <a:t>6.6 "Телефон"</a:t>
            </a:r>
            <a:r>
              <a:rPr lang="ru-RU" sz="1800"/>
              <a:t/>
            </a:r>
            <a:br>
              <a:rPr lang="ru-RU" sz="1800"/>
            </a:br>
            <a:r>
              <a:rPr lang="ru-RU" sz="1800" b="1"/>
              <a:t>6.7 "Пункт питания"</a:t>
            </a:r>
            <a:r>
              <a:rPr lang="ru-RU" sz="1800"/>
              <a:t/>
            </a:r>
            <a:br>
              <a:rPr lang="ru-RU" sz="1800"/>
            </a:br>
            <a:r>
              <a:rPr lang="ru-RU" sz="1800" b="1"/>
              <a:t>6.8 "Питьевая вода"</a:t>
            </a:r>
            <a:r>
              <a:rPr lang="ru-RU" sz="1800"/>
              <a:t/>
            </a:r>
            <a:br>
              <a:rPr lang="ru-RU" sz="1800"/>
            </a:br>
            <a:r>
              <a:rPr lang="ru-RU" sz="1800" b="1"/>
              <a:t>6.9 "Гостиница или мотель"</a:t>
            </a:r>
            <a:r>
              <a:rPr lang="ru-RU" sz="1800"/>
              <a:t/>
            </a:r>
            <a:br>
              <a:rPr lang="ru-RU" sz="1800"/>
            </a:br>
            <a:r>
              <a:rPr lang="ru-RU" sz="1800" b="1"/>
              <a:t>6.10 "Кемпинг"</a:t>
            </a:r>
            <a:r>
              <a:rPr lang="ru-RU" sz="1800"/>
              <a:t/>
            </a:r>
            <a:br>
              <a:rPr lang="ru-RU" sz="1800"/>
            </a:br>
            <a:r>
              <a:rPr lang="ru-RU" sz="1800" b="1"/>
              <a:t>6.11 "Место отдыха"</a:t>
            </a:r>
            <a:r>
              <a:rPr lang="ru-RU" sz="1800"/>
              <a:t/>
            </a:r>
            <a:br>
              <a:rPr lang="ru-RU" sz="1800"/>
            </a:br>
            <a:r>
              <a:rPr lang="ru-RU" sz="1800" b="1"/>
              <a:t>6.12 "Пост ГАИ" (Дорожный знак 6.12 на территории Российской Федерации не применяется).</a:t>
            </a:r>
            <a:r>
              <a:rPr lang="ru-RU" sz="1800"/>
              <a:t/>
            </a:r>
            <a:br>
              <a:rPr lang="ru-RU" sz="1800"/>
            </a:br>
            <a:r>
              <a:rPr lang="ru-RU" sz="1800" b="1"/>
              <a:t>6.13 "Пункт контроля международных автомобильных перевозок"</a:t>
            </a:r>
            <a:r>
              <a:rPr lang="ru-RU" sz="1800"/>
              <a:t/>
            </a:r>
            <a:br>
              <a:rPr lang="ru-RU" sz="1800"/>
            </a:br>
            <a:r>
              <a:rPr lang="ru-RU" sz="1800" b="1"/>
              <a:t>6.14 "Пост дорожно-патрульной службы".</a:t>
            </a:r>
            <a:r>
              <a:rPr lang="ru-RU" sz="1800"/>
              <a:t/>
            </a:r>
            <a:br>
              <a:rPr lang="ru-RU" sz="1800"/>
            </a:br>
            <a:r>
              <a:rPr lang="ru-RU"/>
              <a:t/>
            </a:r>
            <a:br>
              <a:rPr lang="ru-RU"/>
            </a:b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</p:spPr>
        <p:txBody>
          <a:bodyPr/>
          <a:lstStyle/>
          <a:p>
            <a:r>
              <a:rPr lang="ru-RU" sz="4000" b="1"/>
              <a:t>: 8. Знаки дополнительной информации (таблички)</a:t>
            </a:r>
            <a:br>
              <a:rPr lang="ru-RU" sz="4000" b="1"/>
            </a:br>
            <a:endParaRPr lang="ru-RU" sz="4000" b="1"/>
          </a:p>
        </p:txBody>
      </p:sp>
      <p:sp>
        <p:nvSpPr>
          <p:cNvPr id="88070" name="Rectangle 6"/>
          <p:cNvSpPr>
            <a:spLocks noGrp="1" noChangeArrowheads="1"/>
          </p:cNvSpPr>
          <p:nvPr>
            <p:ph sz="half" idx="4294967295"/>
          </p:nvPr>
        </p:nvSpPr>
        <p:spPr>
          <a:xfrm>
            <a:off x="0" y="1628775"/>
            <a:ext cx="8229600" cy="2187575"/>
          </a:xfrm>
        </p:spPr>
        <p:txBody>
          <a:bodyPr/>
          <a:lstStyle/>
          <a:p>
            <a:r>
              <a:rPr lang="ru-RU" sz="2800"/>
              <a:t>Знаки дополнительной информации (таблички) уточняют или ограничивают действие знаков, с которыми они применены.</a:t>
            </a:r>
            <a:br>
              <a:rPr lang="ru-RU" sz="2800"/>
            </a:br>
            <a:r>
              <a:rPr lang="ru-RU" sz="2800"/>
              <a:t/>
            </a:r>
            <a:br>
              <a:rPr lang="ru-RU" sz="2800"/>
            </a:br>
            <a:endParaRPr lang="ru-RU" sz="2800"/>
          </a:p>
        </p:txBody>
      </p:sp>
      <p:sp>
        <p:nvSpPr>
          <p:cNvPr id="88069" name="Text Box 5"/>
          <p:cNvSpPr txBox="1">
            <a:spLocks noChangeArrowheads="1"/>
          </p:cNvSpPr>
          <p:nvPr/>
        </p:nvSpPr>
        <p:spPr bwMode="auto">
          <a:xfrm>
            <a:off x="2124075" y="508476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116" name="Picture 4" descr="zn7_5_1"/>
          <p:cNvPicPr>
            <a:picLocks noChangeAspect="1" noChangeArrowheads="1"/>
          </p:cNvPicPr>
          <p:nvPr>
            <p:ph type="body" idx="4294967295"/>
          </p:nvPr>
        </p:nvPicPr>
        <p:blipFill>
          <a:blip r:embed="rId2">
            <a:lum contras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9750" y="765175"/>
            <a:ext cx="1223963" cy="627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0117" name="Text Box 5"/>
          <p:cNvSpPr txBox="1">
            <a:spLocks noChangeArrowheads="1"/>
          </p:cNvSpPr>
          <p:nvPr/>
        </p:nvSpPr>
        <p:spPr bwMode="auto">
          <a:xfrm>
            <a:off x="2339975" y="476250"/>
            <a:ext cx="172085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1"/>
              <a:t>"Субботние,</a:t>
            </a:r>
            <a:br>
              <a:rPr lang="ru-RU" b="1"/>
            </a:br>
            <a:r>
              <a:rPr lang="ru-RU" b="1"/>
              <a:t>и</a:t>
            </a:r>
            <a:br>
              <a:rPr lang="ru-RU" b="1"/>
            </a:br>
            <a:r>
              <a:rPr lang="ru-RU" b="1"/>
              <a:t>праздничные</a:t>
            </a:r>
            <a:br>
              <a:rPr lang="ru-RU" b="1"/>
            </a:br>
            <a:r>
              <a:rPr lang="ru-RU" b="1"/>
              <a:t>  дни"</a:t>
            </a:r>
            <a:r>
              <a:rPr lang="ru-RU"/>
              <a:t> </a:t>
            </a:r>
          </a:p>
          <a:p>
            <a:endParaRPr lang="ru-RU"/>
          </a:p>
        </p:txBody>
      </p:sp>
      <p:pic>
        <p:nvPicPr>
          <p:cNvPr id="90118" name="Picture 6" descr="zn7_5_2"/>
          <p:cNvPicPr>
            <a:picLocks noChangeAspect="1" noChangeArrowheads="1"/>
          </p:cNvPicPr>
          <p:nvPr/>
        </p:nvPicPr>
        <p:blipFill>
          <a:blip r:embed="rId3">
            <a:lum contras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2276475"/>
            <a:ext cx="10795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0119" name="Text Box 7"/>
          <p:cNvSpPr txBox="1">
            <a:spLocks noChangeArrowheads="1"/>
          </p:cNvSpPr>
          <p:nvPr/>
        </p:nvSpPr>
        <p:spPr bwMode="auto">
          <a:xfrm>
            <a:off x="2247900" y="2297113"/>
            <a:ext cx="12541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1"/>
              <a:t>"Рабочие</a:t>
            </a:r>
            <a:br>
              <a:rPr lang="ru-RU" b="1"/>
            </a:br>
            <a:r>
              <a:rPr lang="ru-RU" b="1"/>
              <a:t>  дни"</a:t>
            </a:r>
            <a:r>
              <a:rPr lang="ru-RU"/>
              <a:t> </a:t>
            </a:r>
          </a:p>
        </p:txBody>
      </p:sp>
      <p:pic>
        <p:nvPicPr>
          <p:cNvPr id="90120" name="Picture 8" descr="zn7_5_3"/>
          <p:cNvPicPr>
            <a:picLocks noChangeAspect="1" noChangeArrowheads="1"/>
          </p:cNvPicPr>
          <p:nvPr/>
        </p:nvPicPr>
        <p:blipFill>
          <a:blip r:embed="rId4">
            <a:lum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3429000"/>
            <a:ext cx="1081087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0121" name="Text Box 9"/>
          <p:cNvSpPr txBox="1">
            <a:spLocks noChangeArrowheads="1"/>
          </p:cNvSpPr>
          <p:nvPr/>
        </p:nvSpPr>
        <p:spPr bwMode="auto">
          <a:xfrm>
            <a:off x="2392363" y="3448050"/>
            <a:ext cx="11969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1"/>
              <a:t>"Дни  </a:t>
            </a:r>
            <a:br>
              <a:rPr lang="ru-RU" b="1"/>
            </a:br>
            <a:r>
              <a:rPr lang="ru-RU" b="1"/>
              <a:t>  недели</a:t>
            </a:r>
            <a:r>
              <a:rPr lang="ru-RU"/>
              <a:t> </a:t>
            </a:r>
          </a:p>
        </p:txBody>
      </p:sp>
      <p:pic>
        <p:nvPicPr>
          <p:cNvPr id="90122" name="Picture 10" descr="zn7_13"/>
          <p:cNvPicPr>
            <a:picLocks noChangeAspect="1" noChangeArrowheads="1"/>
          </p:cNvPicPr>
          <p:nvPr/>
        </p:nvPicPr>
        <p:blipFill>
          <a:blip r:embed="rId5">
            <a:lum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4581525"/>
            <a:ext cx="8636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0123" name="Text Box 11"/>
          <p:cNvSpPr txBox="1">
            <a:spLocks noChangeArrowheads="1"/>
          </p:cNvSpPr>
          <p:nvPr/>
        </p:nvSpPr>
        <p:spPr bwMode="auto">
          <a:xfrm>
            <a:off x="2176463" y="4816475"/>
            <a:ext cx="38338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1"/>
              <a:t>"Направление главной дороги"</a:t>
            </a:r>
            <a:r>
              <a:rPr 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000">
                <a:effectLst/>
              </a:rPr>
              <a:t>Запрещается движение</a:t>
            </a:r>
            <a:br>
              <a:rPr lang="ru-RU" sz="2000">
                <a:effectLst/>
              </a:rPr>
            </a:br>
            <a:r>
              <a:rPr lang="ru-RU" sz="2000">
                <a:effectLst/>
              </a:rPr>
              <a:t>без остановки перед стоп-линией,</a:t>
            </a:r>
            <a:br>
              <a:rPr lang="ru-RU" sz="2000">
                <a:effectLst/>
              </a:rPr>
            </a:br>
            <a:r>
              <a:rPr lang="ru-RU" sz="2000">
                <a:effectLst/>
              </a:rPr>
              <a:t>а если ее нет - перед краем пересекаемой проезжей части.</a:t>
            </a:r>
            <a:br>
              <a:rPr lang="ru-RU" sz="2000">
                <a:effectLst/>
              </a:rPr>
            </a:br>
            <a:r>
              <a:rPr lang="ru-RU" sz="2000">
                <a:effectLst/>
              </a:rPr>
              <a:t>Водитель должен уступить дорогу</a:t>
            </a:r>
            <a:br>
              <a:rPr lang="ru-RU" sz="2000">
                <a:effectLst/>
              </a:rPr>
            </a:br>
            <a:r>
              <a:rPr lang="ru-RU" sz="2000">
                <a:effectLst/>
              </a:rPr>
              <a:t>транспортным средствам, движущимся по пересекаемой,</a:t>
            </a:r>
            <a:br>
              <a:rPr lang="ru-RU" sz="2000">
                <a:effectLst/>
              </a:rPr>
            </a:br>
            <a:r>
              <a:rPr lang="ru-RU" sz="2000">
                <a:effectLst/>
              </a:rPr>
              <a:t>а при наличии таблички </a:t>
            </a:r>
            <a:r>
              <a:rPr lang="ru-RU" sz="2000">
                <a:effectLst/>
                <a:hlinkClick r:id="rId2"/>
              </a:rPr>
              <a:t>8.13</a:t>
            </a:r>
            <a:r>
              <a:rPr lang="ru-RU" sz="2000">
                <a:effectLst/>
              </a:rPr>
              <a:t> - по главной дороге. </a:t>
            </a:r>
          </a:p>
          <a:p>
            <a:pPr>
              <a:lnSpc>
                <a:spcPct val="80000"/>
              </a:lnSpc>
            </a:pPr>
            <a:r>
              <a:rPr lang="ru-RU" sz="2000">
                <a:effectLst/>
              </a:rPr>
              <a:t>Знак 2.5 может быть</a:t>
            </a:r>
            <a:br>
              <a:rPr lang="ru-RU" sz="2000">
                <a:effectLst/>
              </a:rPr>
            </a:br>
            <a:r>
              <a:rPr lang="ru-RU" sz="2000">
                <a:effectLst/>
              </a:rPr>
              <a:t>установлен перед железнодорожным</a:t>
            </a:r>
            <a:br>
              <a:rPr lang="ru-RU" sz="2000">
                <a:effectLst/>
              </a:rPr>
            </a:br>
            <a:r>
              <a:rPr lang="ru-RU" sz="2000">
                <a:effectLst/>
              </a:rPr>
              <a:t>переездом или карантинным постом. В этих случаях водитель </a:t>
            </a:r>
          </a:p>
          <a:p>
            <a:pPr>
              <a:lnSpc>
                <a:spcPct val="80000"/>
              </a:lnSpc>
            </a:pPr>
            <a:r>
              <a:rPr lang="ru-RU" sz="2000">
                <a:effectLst/>
              </a:rPr>
              <a:t>должен остановиться перед стоп-линией,</a:t>
            </a:r>
            <a:br>
              <a:rPr lang="ru-RU" sz="2000">
                <a:effectLst/>
              </a:rPr>
            </a:br>
            <a:r>
              <a:rPr lang="ru-RU" sz="2000">
                <a:effectLst/>
              </a:rPr>
              <a:t>а при ее отсутствии - перед знаком.</a:t>
            </a:r>
            <a:br>
              <a:rPr lang="ru-RU" sz="2000">
                <a:effectLst/>
              </a:rPr>
            </a:br>
            <a:endParaRPr lang="ru-RU" sz="2000">
              <a:effectLst/>
            </a:endParaRPr>
          </a:p>
        </p:txBody>
      </p:sp>
      <p:sp>
        <p:nvSpPr>
          <p:cNvPr id="91141" name="Line 5">
            <a:hlinkClick r:id="rId3" action="ppaction://hlinksldjump"/>
          </p:cNvPr>
          <p:cNvSpPr>
            <a:spLocks noChangeShapeType="1"/>
          </p:cNvSpPr>
          <p:nvPr/>
        </p:nvSpPr>
        <p:spPr bwMode="auto">
          <a:xfrm flipH="1">
            <a:off x="1042988" y="6165850"/>
            <a:ext cx="1225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189" name="Picture 5" descr="8-013"/>
          <p:cNvPicPr>
            <a:picLocks noChangeAspect="1" noChangeArrowheads="1"/>
          </p:cNvPicPr>
          <p:nvPr>
            <p:ph/>
          </p:nvPr>
        </p:nvPicPr>
        <p:blipFill>
          <a:blip r:embed="rId2">
            <a:lum contras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492250"/>
            <a:ext cx="9144000" cy="34194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3190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1042987" cy="1042987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9" name="Rectangle 7"/>
          <p:cNvSpPr>
            <a:spLocks noGrp="1" noChangeArrowheads="1"/>
          </p:cNvSpPr>
          <p:nvPr>
            <p:ph type="title"/>
          </p:nvPr>
        </p:nvSpPr>
        <p:spPr>
          <a:xfrm>
            <a:off x="468313" y="692150"/>
            <a:ext cx="8229600" cy="1139825"/>
          </a:xfrm>
        </p:spPr>
        <p:txBody>
          <a:bodyPr/>
          <a:lstStyle/>
          <a:p>
            <a:r>
              <a:rPr lang="ru-RU" sz="2000" b="1">
                <a:solidFill>
                  <a:schemeClr val="tx1"/>
                </a:solidFill>
                <a:effectLst/>
              </a:rPr>
              <a:t>Водитель должен уступить дорогу</a:t>
            </a:r>
            <a:br>
              <a:rPr lang="ru-RU" sz="2000" b="1">
                <a:solidFill>
                  <a:schemeClr val="tx1"/>
                </a:solidFill>
                <a:effectLst/>
              </a:rPr>
            </a:br>
            <a:r>
              <a:rPr lang="ru-RU" sz="2000" b="1">
                <a:solidFill>
                  <a:schemeClr val="tx1"/>
                </a:solidFill>
                <a:effectLst/>
              </a:rPr>
              <a:t>транспортным средствам,</a:t>
            </a:r>
            <a:br>
              <a:rPr lang="ru-RU" sz="2000" b="1">
                <a:solidFill>
                  <a:schemeClr val="tx1"/>
                </a:solidFill>
                <a:effectLst/>
              </a:rPr>
            </a:br>
            <a:r>
              <a:rPr lang="ru-RU" sz="2000" b="1">
                <a:solidFill>
                  <a:schemeClr val="tx1"/>
                </a:solidFill>
                <a:effectLst/>
              </a:rPr>
              <a:t>движущимся по пересекаемой дороге, а при наличии</a:t>
            </a:r>
            <a:br>
              <a:rPr lang="ru-RU" sz="2000" b="1">
                <a:solidFill>
                  <a:schemeClr val="tx1"/>
                </a:solidFill>
                <a:effectLst/>
              </a:rPr>
            </a:br>
            <a:r>
              <a:rPr lang="ru-RU" sz="2000" b="1">
                <a:solidFill>
                  <a:schemeClr val="tx1"/>
                </a:solidFill>
                <a:effectLst/>
              </a:rPr>
              <a:t>таблички </a:t>
            </a:r>
            <a:r>
              <a:rPr lang="ru-RU" sz="2000" b="1">
                <a:solidFill>
                  <a:schemeClr val="tx1"/>
                </a:solidFill>
                <a:effectLst/>
                <a:hlinkClick r:id="rId2"/>
              </a:rPr>
              <a:t>8.13</a:t>
            </a:r>
            <a:r>
              <a:rPr lang="ru-RU" sz="2000" b="1">
                <a:solidFill>
                  <a:schemeClr val="tx1"/>
                </a:solidFill>
                <a:effectLst/>
              </a:rPr>
              <a:t> - по главной</a:t>
            </a:r>
            <a:r>
              <a:rPr lang="ru-RU" sz="4000">
                <a:solidFill>
                  <a:schemeClr val="tx1"/>
                </a:solidFill>
                <a:effectLst/>
              </a:rPr>
              <a:t>.</a:t>
            </a:r>
            <a:br>
              <a:rPr lang="ru-RU" sz="4000">
                <a:solidFill>
                  <a:schemeClr val="tx1"/>
                </a:solidFill>
                <a:effectLst/>
              </a:rPr>
            </a:br>
            <a:endParaRPr lang="ru-RU" sz="4000">
              <a:solidFill>
                <a:schemeClr val="tx1"/>
              </a:solidFill>
              <a:effectLst/>
            </a:endParaRPr>
          </a:p>
        </p:txBody>
      </p:sp>
      <p:pic>
        <p:nvPicPr>
          <p:cNvPr id="95237" name="Picture 5" descr="8-062"/>
          <p:cNvPicPr>
            <a:picLocks noChangeAspect="1" noChangeArrowheads="1"/>
          </p:cNvPicPr>
          <p:nvPr>
            <p:ph idx="1"/>
          </p:nvPr>
        </p:nvPicPr>
        <p:blipFill>
          <a:blip r:embed="rId3">
            <a:lum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9750" y="2354263"/>
            <a:ext cx="8064500" cy="301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5238" name="AutoShape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900113" y="6021388"/>
            <a:ext cx="863600" cy="43180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6" name="Picture 4" descr="13-027"/>
          <p:cNvPicPr>
            <a:picLocks noChangeAspect="1" noChangeArrowheads="1"/>
          </p:cNvPicPr>
          <p:nvPr>
            <p:ph type="body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388" y="2349500"/>
            <a:ext cx="8569325" cy="30686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0357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80288" y="5589588"/>
            <a:ext cx="1042987" cy="1042987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>
                <a:solidFill>
                  <a:schemeClr val="tx1"/>
                </a:solidFill>
                <a:effectLst/>
              </a:rPr>
              <a:t>Запрещается обгон всех транспортных средств </a:t>
            </a:r>
            <a:br>
              <a:rPr lang="ru-RU" sz="4000">
                <a:solidFill>
                  <a:schemeClr val="tx1"/>
                </a:solidFill>
                <a:effectLst/>
              </a:rPr>
            </a:br>
            <a:endParaRPr lang="ru-RU" sz="4000">
              <a:solidFill>
                <a:schemeClr val="tx1"/>
              </a:solidFill>
              <a:effectLst/>
            </a:endParaRPr>
          </a:p>
        </p:txBody>
      </p:sp>
      <p:pic>
        <p:nvPicPr>
          <p:cNvPr id="101380" name="Picture 4" descr="PR1-053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313" y="2327275"/>
            <a:ext cx="8207375" cy="3070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0" name="Rectangle 10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8229600" cy="1139825"/>
          </a:xfrm>
        </p:spPr>
        <p:txBody>
          <a:bodyPr/>
          <a:lstStyle/>
          <a:p>
            <a:r>
              <a:rPr lang="ru-RU" sz="1800" b="1"/>
              <a:t>Табличка </a:t>
            </a:r>
            <a:r>
              <a:rPr lang="en-US" sz="1800" b="1"/>
              <a:t>6</a:t>
            </a:r>
            <a:r>
              <a:rPr lang="ru-RU" sz="1800" b="1"/>
              <a:t>.</a:t>
            </a:r>
            <a:r>
              <a:rPr lang="en-US" sz="1800" b="1"/>
              <a:t>16</a:t>
            </a:r>
            <a:r>
              <a:rPr lang="ru-RU" sz="1800" b="1"/>
              <a:t> "Стоп-линия" указывает место, где необходимо остановиться при запрещающем сигнале светофора (п. 6.13). В данном случае - непосредственно перед светофором.</a:t>
            </a:r>
            <a:r>
              <a:rPr lang="ru-RU" sz="1800"/>
              <a:t> </a:t>
            </a:r>
            <a:endParaRPr lang="ru-RU"/>
          </a:p>
        </p:txBody>
      </p:sp>
      <p:pic>
        <p:nvPicPr>
          <p:cNvPr id="102404" name="Picture 4" descr="000586"/>
          <p:cNvPicPr>
            <a:picLocks noChangeAspect="1" noChangeArrowheads="1"/>
          </p:cNvPicPr>
          <p:nvPr>
            <p:ph type="body"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2074863"/>
            <a:ext cx="9144000" cy="34972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7524" name="Picture 4" descr="pddpj_070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687388"/>
            <a:ext cx="8964613" cy="56054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7525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12088" y="6308725"/>
            <a:ext cx="935037" cy="549275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30527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4036" name="Picture 4" descr="C:\Documents and Settings\root\Мои документы\вфк\ПДД\Дорожные знаки Предупреждающие знаки  Vodish_Ru.files\1.10.gif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39738"/>
            <a:ext cx="720725" cy="623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323850" y="908050"/>
            <a:ext cx="520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1200">
                <a:latin typeface="Tahoma" charset="0"/>
                <a:ea typeface="Times New Roman" pitchFamily="18" charset="0"/>
                <a:cs typeface="Tahoma" charset="0"/>
              </a:rPr>
              <a:t/>
            </a:r>
            <a:br>
              <a:rPr lang="ru-RU" sz="1200">
                <a:latin typeface="Tahoma" charset="0"/>
                <a:ea typeface="Times New Roman" pitchFamily="18" charset="0"/>
                <a:cs typeface="Tahoma" charset="0"/>
              </a:rPr>
            </a:br>
            <a:r>
              <a:rPr lang="ru-RU" sz="1200">
                <a:latin typeface="Tahoma" charset="0"/>
                <a:ea typeface="Times New Roman" pitchFamily="18" charset="0"/>
                <a:cs typeface="Tahoma" charset="0"/>
              </a:rPr>
              <a:t>1.10</a:t>
            </a:r>
            <a:r>
              <a:rPr lang="ru-RU" sz="1200">
                <a:ea typeface="Times New Roman" pitchFamily="18" charset="0"/>
                <a:cs typeface="Tahoma" charset="0"/>
              </a:rPr>
              <a:t> </a:t>
            </a: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1763713" y="476250"/>
            <a:ext cx="6692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/>
              <a:t>«</a:t>
            </a:r>
            <a:r>
              <a:rPr lang="ru-RU" b="1"/>
              <a:t>Выезд на набережную</a:t>
            </a:r>
            <a:r>
              <a:rPr lang="ru-RU"/>
              <a:t>» Выезд на набережную или берег. </a:t>
            </a:r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0" y="30527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4040" name="Picture 8" descr="C:\Documents and Settings\root\Мои документы\вфк\ПДД\Дорожные знаки Предупреждающие знаки  Vodish_Ru.files\1.11.1.gif"/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509713"/>
            <a:ext cx="647700" cy="56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395288" y="2133600"/>
            <a:ext cx="7191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1200"/>
              <a:t>1.1</a:t>
            </a:r>
            <a:r>
              <a:rPr lang="en-US" sz="1200"/>
              <a:t>6</a:t>
            </a:r>
            <a:endParaRPr lang="ru-RU" sz="1200"/>
          </a:p>
        </p:txBody>
      </p:sp>
      <p:sp>
        <p:nvSpPr>
          <p:cNvPr id="44044" name="Text Box 12"/>
          <p:cNvSpPr txBox="1">
            <a:spLocks noChangeArrowheads="1"/>
          </p:cNvSpPr>
          <p:nvPr/>
        </p:nvSpPr>
        <p:spPr bwMode="auto">
          <a:xfrm>
            <a:off x="1763713" y="1557338"/>
            <a:ext cx="64341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/>
              <a:t>«</a:t>
            </a:r>
            <a:r>
              <a:rPr lang="ru-RU" b="1"/>
              <a:t>Опасный поворот</a:t>
            </a:r>
            <a:r>
              <a:rPr lang="ru-RU"/>
              <a:t>» Закругление дороги малого радиуса</a:t>
            </a:r>
            <a:endParaRPr lang="en-US"/>
          </a:p>
          <a:p>
            <a:r>
              <a:rPr lang="ru-RU"/>
              <a:t> или с ограниченной видимостью направо. </a:t>
            </a:r>
          </a:p>
        </p:txBody>
      </p:sp>
      <p:sp>
        <p:nvSpPr>
          <p:cNvPr id="44046" name="Rectangle 14"/>
          <p:cNvSpPr>
            <a:spLocks noChangeArrowheads="1"/>
          </p:cNvSpPr>
          <p:nvPr/>
        </p:nvSpPr>
        <p:spPr bwMode="auto">
          <a:xfrm>
            <a:off x="0" y="3074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4045" name="Picture 13" descr="C:\Documents and Settings\root\Мои документы\вфк\ПДД\Дорожные знаки Предупреждающие знаки  Vodish_Ru.files\1.11.2.gif"/>
          <p:cNvPicPr>
            <a:picLocks noChangeAspect="1" noChangeArrowheads="1"/>
          </p:cNvPicPr>
          <p:nvPr/>
        </p:nvPicPr>
        <p:blipFill>
          <a:blip r:embed="rId6" r:link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528888"/>
            <a:ext cx="719138" cy="623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047" name="Rectangle 15"/>
          <p:cNvSpPr>
            <a:spLocks noChangeArrowheads="1"/>
          </p:cNvSpPr>
          <p:nvPr/>
        </p:nvSpPr>
        <p:spPr bwMode="auto">
          <a:xfrm>
            <a:off x="395288" y="2997200"/>
            <a:ext cx="654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1200">
                <a:latin typeface="Tahoma" charset="0"/>
                <a:ea typeface="Times New Roman" pitchFamily="18" charset="0"/>
                <a:cs typeface="Tahoma" charset="0"/>
              </a:rPr>
              <a:t/>
            </a:r>
            <a:br>
              <a:rPr lang="ru-RU" sz="1200">
                <a:latin typeface="Tahoma" charset="0"/>
                <a:ea typeface="Times New Roman" pitchFamily="18" charset="0"/>
                <a:cs typeface="Tahoma" charset="0"/>
              </a:rPr>
            </a:br>
            <a:r>
              <a:rPr lang="ru-RU" sz="1200">
                <a:latin typeface="Tahoma" charset="0"/>
                <a:ea typeface="Times New Roman" pitchFamily="18" charset="0"/>
                <a:cs typeface="Tahoma" charset="0"/>
              </a:rPr>
              <a:t>1.11.2 </a:t>
            </a:r>
            <a:endParaRPr lang="ru-RU" sz="1200">
              <a:ea typeface="Times New Roman" pitchFamily="18" charset="0"/>
              <a:cs typeface="Tahoma" charset="0"/>
            </a:endParaRPr>
          </a:p>
        </p:txBody>
      </p:sp>
      <p:sp>
        <p:nvSpPr>
          <p:cNvPr id="44048" name="Text Box 16"/>
          <p:cNvSpPr txBox="1">
            <a:spLocks noChangeArrowheads="1"/>
          </p:cNvSpPr>
          <p:nvPr/>
        </p:nvSpPr>
        <p:spPr bwMode="auto">
          <a:xfrm>
            <a:off x="1816100" y="2728913"/>
            <a:ext cx="64341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/>
              <a:t>«</a:t>
            </a:r>
            <a:r>
              <a:rPr lang="ru-RU" b="1"/>
              <a:t>Опасный поворот</a:t>
            </a:r>
            <a:r>
              <a:rPr lang="ru-RU"/>
              <a:t>» Закругление дороги малого радиуса</a:t>
            </a:r>
            <a:endParaRPr lang="en-US"/>
          </a:p>
          <a:p>
            <a:r>
              <a:rPr lang="ru-RU"/>
              <a:t> или с ограниченной видимостью налево. </a:t>
            </a:r>
          </a:p>
        </p:txBody>
      </p:sp>
      <p:sp>
        <p:nvSpPr>
          <p:cNvPr id="44050" name="Rectangle 18"/>
          <p:cNvSpPr>
            <a:spLocks noChangeArrowheads="1"/>
          </p:cNvSpPr>
          <p:nvPr/>
        </p:nvSpPr>
        <p:spPr bwMode="auto">
          <a:xfrm>
            <a:off x="0" y="3074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4049" name="Picture 17" descr="C:\Documents and Settings\root\Мои документы\вфк\ПДД\Дорожные знаки Предупреждающие знаки  Vodish_Ru.files\1.12.1.gif"/>
          <p:cNvPicPr>
            <a:picLocks noChangeAspect="1" noChangeArrowheads="1"/>
          </p:cNvPicPr>
          <p:nvPr/>
        </p:nvPicPr>
        <p:blipFill>
          <a:blip r:embed="rId8" r:link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660775"/>
            <a:ext cx="720725" cy="62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051" name="Rectangle 19"/>
          <p:cNvSpPr>
            <a:spLocks noChangeArrowheads="1"/>
          </p:cNvSpPr>
          <p:nvPr/>
        </p:nvSpPr>
        <p:spPr bwMode="auto">
          <a:xfrm>
            <a:off x="323850" y="4232275"/>
            <a:ext cx="654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1200">
                <a:latin typeface="Tahoma" charset="0"/>
                <a:ea typeface="Times New Roman" pitchFamily="18" charset="0"/>
                <a:cs typeface="Tahoma" charset="0"/>
              </a:rPr>
              <a:t/>
            </a:r>
            <a:br>
              <a:rPr lang="ru-RU" sz="1200">
                <a:latin typeface="Tahoma" charset="0"/>
                <a:ea typeface="Times New Roman" pitchFamily="18" charset="0"/>
                <a:cs typeface="Tahoma" charset="0"/>
              </a:rPr>
            </a:br>
            <a:r>
              <a:rPr lang="ru-RU" sz="1200">
                <a:latin typeface="Tahoma" charset="0"/>
                <a:ea typeface="Times New Roman" pitchFamily="18" charset="0"/>
                <a:cs typeface="Tahoma" charset="0"/>
              </a:rPr>
              <a:t>1.12.1 </a:t>
            </a:r>
            <a:endParaRPr lang="ru-RU" sz="1200">
              <a:ea typeface="Times New Roman" pitchFamily="18" charset="0"/>
              <a:cs typeface="Tahoma" charset="0"/>
            </a:endParaRPr>
          </a:p>
        </p:txBody>
      </p:sp>
      <p:sp>
        <p:nvSpPr>
          <p:cNvPr id="44052" name="Text Box 20"/>
          <p:cNvSpPr txBox="1">
            <a:spLocks noChangeArrowheads="1"/>
          </p:cNvSpPr>
          <p:nvPr/>
        </p:nvSpPr>
        <p:spPr bwMode="auto">
          <a:xfrm>
            <a:off x="1958975" y="3881438"/>
            <a:ext cx="5740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/>
              <a:t>«</a:t>
            </a:r>
            <a:r>
              <a:rPr lang="ru-RU" b="1"/>
              <a:t>Опасные повороты</a:t>
            </a:r>
            <a:r>
              <a:rPr lang="ru-RU"/>
              <a:t>» Участок дороги с опасными </a:t>
            </a:r>
            <a:endParaRPr lang="en-US"/>
          </a:p>
          <a:p>
            <a:r>
              <a:rPr lang="ru-RU"/>
              <a:t>поворотами, с первым поворотом направо. </a:t>
            </a:r>
          </a:p>
        </p:txBody>
      </p:sp>
      <p:sp>
        <p:nvSpPr>
          <p:cNvPr id="44054" name="Rectangle 22"/>
          <p:cNvSpPr>
            <a:spLocks noChangeArrowheads="1"/>
          </p:cNvSpPr>
          <p:nvPr/>
        </p:nvSpPr>
        <p:spPr bwMode="auto">
          <a:xfrm>
            <a:off x="0" y="3074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4053" name="Picture 21" descr="C:\Documents and Settings\root\Мои документы\вфк\ПДД\Дорожные знаки Предупреждающие знаки  Vodish_Ru.files\1.12.2.gif"/>
          <p:cNvPicPr>
            <a:picLocks noChangeAspect="1" noChangeArrowheads="1"/>
          </p:cNvPicPr>
          <p:nvPr/>
        </p:nvPicPr>
        <p:blipFill>
          <a:blip r:embed="rId10" r:link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724400"/>
            <a:ext cx="865188" cy="750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055" name="Rectangle 23"/>
          <p:cNvSpPr>
            <a:spLocks noChangeArrowheads="1"/>
          </p:cNvSpPr>
          <p:nvPr/>
        </p:nvSpPr>
        <p:spPr bwMode="auto">
          <a:xfrm>
            <a:off x="323850" y="5240338"/>
            <a:ext cx="654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1200">
                <a:latin typeface="Tahoma" charset="0"/>
                <a:ea typeface="Times New Roman" pitchFamily="18" charset="0"/>
                <a:cs typeface="Tahoma" charset="0"/>
              </a:rPr>
              <a:t/>
            </a:r>
            <a:br>
              <a:rPr lang="ru-RU" sz="1200">
                <a:latin typeface="Tahoma" charset="0"/>
                <a:ea typeface="Times New Roman" pitchFamily="18" charset="0"/>
                <a:cs typeface="Tahoma" charset="0"/>
              </a:rPr>
            </a:br>
            <a:r>
              <a:rPr lang="ru-RU" sz="1200">
                <a:latin typeface="Tahoma" charset="0"/>
                <a:ea typeface="Times New Roman" pitchFamily="18" charset="0"/>
                <a:cs typeface="Tahoma" charset="0"/>
              </a:rPr>
              <a:t>1.12.2 </a:t>
            </a:r>
            <a:endParaRPr lang="ru-RU" sz="1200">
              <a:ea typeface="Times New Roman" pitchFamily="18" charset="0"/>
              <a:cs typeface="Tahoma" charset="0"/>
            </a:endParaRPr>
          </a:p>
        </p:txBody>
      </p:sp>
      <p:sp>
        <p:nvSpPr>
          <p:cNvPr id="44056" name="Text Box 24"/>
          <p:cNvSpPr txBox="1">
            <a:spLocks noChangeArrowheads="1"/>
          </p:cNvSpPr>
          <p:nvPr/>
        </p:nvSpPr>
        <p:spPr bwMode="auto">
          <a:xfrm>
            <a:off x="1958975" y="4960938"/>
            <a:ext cx="56769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/>
              <a:t>«</a:t>
            </a:r>
            <a:r>
              <a:rPr lang="ru-RU" b="1"/>
              <a:t>Опасные повороты</a:t>
            </a:r>
            <a:r>
              <a:rPr lang="ru-RU"/>
              <a:t>» Участок дороги с опасными</a:t>
            </a:r>
            <a:endParaRPr lang="en-US"/>
          </a:p>
          <a:p>
            <a:r>
              <a:rPr lang="ru-RU"/>
              <a:t>поворотами, с первым поворотом налево </a:t>
            </a:r>
          </a:p>
        </p:txBody>
      </p:sp>
      <p:sp>
        <p:nvSpPr>
          <p:cNvPr id="44058" name="Rectangle 26"/>
          <p:cNvSpPr>
            <a:spLocks noChangeArrowheads="1"/>
          </p:cNvSpPr>
          <p:nvPr/>
        </p:nvSpPr>
        <p:spPr bwMode="auto">
          <a:xfrm>
            <a:off x="0" y="3070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4057" name="Picture 25" descr="C:\Documents and Settings\root\Мои документы\вфк\ПДД\Дорожные знаки Предупреждающие знаки  Vodish_Ru.files\1.13.gif"/>
          <p:cNvPicPr>
            <a:picLocks noChangeAspect="1" noChangeArrowheads="1"/>
          </p:cNvPicPr>
          <p:nvPr/>
        </p:nvPicPr>
        <p:blipFill>
          <a:blip r:embed="rId12" r:link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641975"/>
            <a:ext cx="865188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059" name="Rectangle 27"/>
          <p:cNvSpPr>
            <a:spLocks noChangeArrowheads="1"/>
          </p:cNvSpPr>
          <p:nvPr/>
        </p:nvSpPr>
        <p:spPr bwMode="auto">
          <a:xfrm>
            <a:off x="395288" y="6248400"/>
            <a:ext cx="5254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1200">
                <a:latin typeface="Tahoma" charset="0"/>
                <a:ea typeface="Times New Roman" pitchFamily="18" charset="0"/>
                <a:cs typeface="Tahoma" charset="0"/>
              </a:rPr>
              <a:t/>
            </a:r>
            <a:br>
              <a:rPr lang="ru-RU" sz="1200">
                <a:latin typeface="Tahoma" charset="0"/>
                <a:ea typeface="Times New Roman" pitchFamily="18" charset="0"/>
                <a:cs typeface="Tahoma" charset="0"/>
              </a:rPr>
            </a:br>
            <a:r>
              <a:rPr lang="ru-RU" sz="1200">
                <a:latin typeface="Tahoma" charset="0"/>
                <a:ea typeface="Times New Roman" pitchFamily="18" charset="0"/>
                <a:cs typeface="Tahoma" charset="0"/>
              </a:rPr>
              <a:t>1.13 </a:t>
            </a:r>
            <a:endParaRPr lang="ru-RU" sz="1200">
              <a:ea typeface="Times New Roman" pitchFamily="18" charset="0"/>
              <a:cs typeface="Tahoma" charset="0"/>
            </a:endParaRPr>
          </a:p>
        </p:txBody>
      </p:sp>
      <p:sp>
        <p:nvSpPr>
          <p:cNvPr id="44060" name="Text Box 28"/>
          <p:cNvSpPr txBox="1">
            <a:spLocks noChangeArrowheads="1"/>
          </p:cNvSpPr>
          <p:nvPr/>
        </p:nvSpPr>
        <p:spPr bwMode="auto">
          <a:xfrm>
            <a:off x="2176463" y="6040438"/>
            <a:ext cx="19986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/>
              <a:t>«</a:t>
            </a:r>
            <a:r>
              <a:rPr lang="ru-RU" b="1"/>
              <a:t>Крутой спуск</a:t>
            </a:r>
            <a:r>
              <a:rPr lang="ru-RU"/>
              <a:t>»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550" name="Picture 6" descr="000705"/>
          <p:cNvPicPr>
            <a:picLocks noChangeAspect="1" noChangeArrowheads="1"/>
          </p:cNvPicPr>
          <p:nvPr>
            <p:ph type="body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879600"/>
            <a:ext cx="9144000" cy="34972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8551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900113" y="6237288"/>
            <a:ext cx="863600" cy="360362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308" name="Picture 4" descr="8-062"/>
          <p:cNvPicPr>
            <a:picLocks noChangeAspect="1" noChangeArrowheads="1"/>
          </p:cNvPicPr>
          <p:nvPr>
            <p:ph type="body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958975"/>
            <a:ext cx="9144000" cy="34194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8309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67625" y="6092825"/>
            <a:ext cx="792163" cy="765175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716" name="Picture 4" descr="000032"/>
          <p:cNvPicPr>
            <a:picLocks noChangeAspect="1" noChangeArrowheads="1"/>
          </p:cNvPicPr>
          <p:nvPr>
            <p:ph type="body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412875"/>
            <a:ext cx="9144000" cy="34972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5717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451725" y="5734050"/>
            <a:ext cx="1152525" cy="969963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740" name="Picture 4" descr="000024"/>
          <p:cNvPicPr>
            <a:picLocks noChangeAspect="1" noChangeArrowheads="1"/>
          </p:cNvPicPr>
          <p:nvPr>
            <p:ph type="body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628775"/>
            <a:ext cx="9144000" cy="34972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764" name="Picture 4" descr="00003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25538"/>
            <a:ext cx="9144000" cy="348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788" name="Picture 4" descr="000707"/>
          <p:cNvPicPr>
            <a:picLocks noChangeAspect="1" noChangeArrowheads="1"/>
          </p:cNvPicPr>
          <p:nvPr>
            <p:ph type="body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412875"/>
            <a:ext cx="9144000" cy="34972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8789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4213" y="5734050"/>
            <a:ext cx="1008062" cy="898525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812" name="Picture 4" descr="0007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57338"/>
            <a:ext cx="9144000" cy="348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9813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67625" y="5516563"/>
            <a:ext cx="1042988" cy="1042987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836" name="Picture 4" descr="00058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73238"/>
            <a:ext cx="9144000" cy="348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0837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5876925"/>
            <a:ext cx="792162" cy="981075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0839" name="Text Box 7"/>
          <p:cNvSpPr txBox="1">
            <a:spLocks noChangeArrowheads="1"/>
          </p:cNvSpPr>
          <p:nvPr/>
        </p:nvSpPr>
        <p:spPr bwMode="auto">
          <a:xfrm>
            <a:off x="5919788" y="34480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0" y="3070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5060" name="Picture 4" descr="C:\Documents and Settings\root\Мои документы\вфк\ПДД\Дорожные знаки Предупреждающие знаки  Vodish_Ru.files\1.14.gif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69863"/>
            <a:ext cx="935038" cy="81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539750" y="847725"/>
            <a:ext cx="525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1200">
                <a:latin typeface="Tahoma" charset="0"/>
                <a:ea typeface="Times New Roman" pitchFamily="18" charset="0"/>
                <a:cs typeface="Tahoma" charset="0"/>
              </a:rPr>
              <a:t/>
            </a:r>
            <a:br>
              <a:rPr lang="ru-RU" sz="1200">
                <a:latin typeface="Tahoma" charset="0"/>
                <a:ea typeface="Times New Roman" pitchFamily="18" charset="0"/>
                <a:cs typeface="Tahoma" charset="0"/>
              </a:rPr>
            </a:br>
            <a:r>
              <a:rPr lang="ru-RU" sz="1200">
                <a:latin typeface="Tahoma" charset="0"/>
                <a:ea typeface="Times New Roman" pitchFamily="18" charset="0"/>
                <a:cs typeface="Tahoma" charset="0"/>
              </a:rPr>
              <a:t>1.14 </a:t>
            </a:r>
            <a:endParaRPr lang="ru-RU" sz="1200">
              <a:ea typeface="Times New Roman" pitchFamily="18" charset="0"/>
              <a:cs typeface="Tahoma" charset="0"/>
            </a:endParaRPr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1671638" y="352425"/>
            <a:ext cx="2251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/>
              <a:t>«</a:t>
            </a:r>
            <a:r>
              <a:rPr lang="ru-RU" b="1"/>
              <a:t>Крутой подъем</a:t>
            </a:r>
            <a:r>
              <a:rPr lang="ru-RU"/>
              <a:t>» </a:t>
            </a:r>
          </a:p>
        </p:txBody>
      </p:sp>
      <p:sp>
        <p:nvSpPr>
          <p:cNvPr id="45065" name="Rectangle 9"/>
          <p:cNvSpPr>
            <a:spLocks noChangeArrowheads="1"/>
          </p:cNvSpPr>
          <p:nvPr/>
        </p:nvSpPr>
        <p:spPr bwMode="auto">
          <a:xfrm>
            <a:off x="0" y="3070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5064" name="Picture 8" descr="C:\Documents and Settings\root\Мои документы\вфк\ПДД\Дорожные знаки Предупреждающие знаки  Vodish_Ru.files\1.15.gif"/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466850"/>
            <a:ext cx="935038" cy="81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066" name="Rectangle 10"/>
          <p:cNvSpPr>
            <a:spLocks noChangeArrowheads="1"/>
          </p:cNvSpPr>
          <p:nvPr/>
        </p:nvSpPr>
        <p:spPr bwMode="auto">
          <a:xfrm>
            <a:off x="539750" y="2144713"/>
            <a:ext cx="525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1200">
                <a:latin typeface="Tahoma" charset="0"/>
                <a:ea typeface="Times New Roman" pitchFamily="18" charset="0"/>
                <a:cs typeface="Tahoma" charset="0"/>
              </a:rPr>
              <a:t/>
            </a:r>
            <a:br>
              <a:rPr lang="ru-RU" sz="1200">
                <a:latin typeface="Tahoma" charset="0"/>
                <a:ea typeface="Times New Roman" pitchFamily="18" charset="0"/>
                <a:cs typeface="Tahoma" charset="0"/>
              </a:rPr>
            </a:br>
            <a:r>
              <a:rPr lang="ru-RU" sz="1200">
                <a:latin typeface="Tahoma" charset="0"/>
                <a:ea typeface="Times New Roman" pitchFamily="18" charset="0"/>
                <a:cs typeface="Tahoma" charset="0"/>
              </a:rPr>
              <a:t>1.15 </a:t>
            </a:r>
            <a:endParaRPr lang="ru-RU" sz="1200">
              <a:ea typeface="Times New Roman" pitchFamily="18" charset="0"/>
              <a:cs typeface="Tahoma" charset="0"/>
            </a:endParaRPr>
          </a:p>
        </p:txBody>
      </p:sp>
      <p:sp>
        <p:nvSpPr>
          <p:cNvPr id="45067" name="Text Box 11"/>
          <p:cNvSpPr txBox="1">
            <a:spLocks noChangeArrowheads="1"/>
          </p:cNvSpPr>
          <p:nvPr/>
        </p:nvSpPr>
        <p:spPr bwMode="auto">
          <a:xfrm>
            <a:off x="1816100" y="1647825"/>
            <a:ext cx="58324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/>
              <a:t>«</a:t>
            </a:r>
            <a:r>
              <a:rPr lang="ru-RU" b="1"/>
              <a:t>Скользкая дорога</a:t>
            </a:r>
            <a:r>
              <a:rPr lang="ru-RU"/>
              <a:t>» Участок дороги с повышенной </a:t>
            </a:r>
            <a:endParaRPr lang="en-US"/>
          </a:p>
          <a:p>
            <a:r>
              <a:rPr lang="en-US"/>
              <a:t>c</a:t>
            </a:r>
            <a:r>
              <a:rPr lang="ru-RU"/>
              <a:t>кользкостью проезжей части. </a:t>
            </a:r>
          </a:p>
        </p:txBody>
      </p:sp>
      <p:sp>
        <p:nvSpPr>
          <p:cNvPr id="45071" name="Rectangle 15"/>
          <p:cNvSpPr>
            <a:spLocks noChangeArrowheads="1"/>
          </p:cNvSpPr>
          <p:nvPr/>
        </p:nvSpPr>
        <p:spPr bwMode="auto">
          <a:xfrm>
            <a:off x="2047875" y="2054225"/>
            <a:ext cx="9525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5074" name="Rectangle 18"/>
          <p:cNvSpPr>
            <a:spLocks noChangeArrowheads="1"/>
          </p:cNvSpPr>
          <p:nvPr/>
        </p:nvSpPr>
        <p:spPr bwMode="auto">
          <a:xfrm>
            <a:off x="2047875" y="2054225"/>
            <a:ext cx="9525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5077" name="Rectangle 21"/>
          <p:cNvSpPr>
            <a:spLocks noChangeArrowheads="1"/>
          </p:cNvSpPr>
          <p:nvPr/>
        </p:nvSpPr>
        <p:spPr bwMode="auto">
          <a:xfrm>
            <a:off x="2047875" y="2054225"/>
            <a:ext cx="9525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5094" name="Rectangle 38"/>
          <p:cNvSpPr>
            <a:spLocks noChangeArrowheads="1"/>
          </p:cNvSpPr>
          <p:nvPr/>
        </p:nvSpPr>
        <p:spPr bwMode="auto">
          <a:xfrm>
            <a:off x="0" y="3070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5095" name="Rectangle 39"/>
          <p:cNvSpPr>
            <a:spLocks noChangeArrowheads="1"/>
          </p:cNvSpPr>
          <p:nvPr/>
        </p:nvSpPr>
        <p:spPr bwMode="auto">
          <a:xfrm>
            <a:off x="539750" y="3368675"/>
            <a:ext cx="525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1200">
                <a:latin typeface="Tahoma" charset="0"/>
                <a:ea typeface="Times New Roman" pitchFamily="18" charset="0"/>
                <a:cs typeface="Tahoma" charset="0"/>
              </a:rPr>
              <a:t/>
            </a:r>
            <a:br>
              <a:rPr lang="ru-RU" sz="1200">
                <a:latin typeface="Tahoma" charset="0"/>
                <a:ea typeface="Times New Roman" pitchFamily="18" charset="0"/>
                <a:cs typeface="Tahoma" charset="0"/>
              </a:rPr>
            </a:br>
            <a:r>
              <a:rPr lang="ru-RU" sz="1200">
                <a:latin typeface="Tahoma" charset="0"/>
                <a:ea typeface="Times New Roman" pitchFamily="18" charset="0"/>
                <a:cs typeface="Tahoma" charset="0"/>
              </a:rPr>
              <a:t>1.16 </a:t>
            </a:r>
            <a:endParaRPr lang="ru-RU" sz="1200">
              <a:ea typeface="Times New Roman" pitchFamily="18" charset="0"/>
              <a:cs typeface="Tahoma" charset="0"/>
            </a:endParaRPr>
          </a:p>
        </p:txBody>
      </p:sp>
      <p:pic>
        <p:nvPicPr>
          <p:cNvPr id="45096" name="Picture 40" descr="C:\Documents and Settings\root\Мои документы\вфк\ПДД\Дорожные знаки Предупреждающие знаки  Vodish_Ru.files\1.16.gif"/>
          <p:cNvPicPr>
            <a:picLocks noChangeAspect="1" noChangeArrowheads="1"/>
          </p:cNvPicPr>
          <p:nvPr/>
        </p:nvPicPr>
        <p:blipFill>
          <a:blip r:embed="rId6" r:link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636838"/>
            <a:ext cx="935038" cy="81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097" name="Text Box 41"/>
          <p:cNvSpPr txBox="1">
            <a:spLocks noChangeArrowheads="1"/>
          </p:cNvSpPr>
          <p:nvPr/>
        </p:nvSpPr>
        <p:spPr bwMode="auto">
          <a:xfrm>
            <a:off x="1908175" y="2708275"/>
            <a:ext cx="6208713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/>
              <a:t>«</a:t>
            </a:r>
            <a:r>
              <a:rPr lang="ru-RU" b="1"/>
              <a:t>Неровная дорога</a:t>
            </a:r>
            <a:r>
              <a:rPr lang="ru-RU"/>
              <a:t>» Участок дороги, имеющий</a:t>
            </a:r>
            <a:endParaRPr lang="en-US"/>
          </a:p>
          <a:p>
            <a:r>
              <a:rPr lang="ru-RU"/>
              <a:t> неровности на проезжей части (волнистость, выбоины, </a:t>
            </a:r>
            <a:endParaRPr lang="en-US"/>
          </a:p>
          <a:p>
            <a:r>
              <a:rPr lang="ru-RU"/>
              <a:t>неплавные сопряжения с мостами и тому подобное). </a:t>
            </a:r>
          </a:p>
        </p:txBody>
      </p:sp>
      <p:sp>
        <p:nvSpPr>
          <p:cNvPr id="45099" name="Rectangle 43"/>
          <p:cNvSpPr>
            <a:spLocks noChangeArrowheads="1"/>
          </p:cNvSpPr>
          <p:nvPr/>
        </p:nvSpPr>
        <p:spPr bwMode="auto">
          <a:xfrm>
            <a:off x="0" y="3070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5098" name="Picture 42" descr="C:\Documents and Settings\root\Мои документы\вфк\ПДД\Дорожные знаки Предупреждающие знаки  Vodish_Ru.files\1.17.gif"/>
          <p:cNvPicPr>
            <a:picLocks noChangeAspect="1" noChangeArrowheads="1"/>
          </p:cNvPicPr>
          <p:nvPr/>
        </p:nvPicPr>
        <p:blipFill>
          <a:blip r:embed="rId8" r:link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929063"/>
            <a:ext cx="863600" cy="735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100" name="Rectangle 44"/>
          <p:cNvSpPr>
            <a:spLocks noChangeArrowheads="1"/>
          </p:cNvSpPr>
          <p:nvPr/>
        </p:nvSpPr>
        <p:spPr bwMode="auto">
          <a:xfrm>
            <a:off x="611188" y="4521200"/>
            <a:ext cx="5254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1200">
                <a:latin typeface="Tahoma" charset="0"/>
                <a:ea typeface="Times New Roman" pitchFamily="18" charset="0"/>
                <a:cs typeface="Tahoma" charset="0"/>
              </a:rPr>
              <a:t/>
            </a:r>
            <a:br>
              <a:rPr lang="ru-RU" sz="1200">
                <a:latin typeface="Tahoma" charset="0"/>
                <a:ea typeface="Times New Roman" pitchFamily="18" charset="0"/>
                <a:cs typeface="Tahoma" charset="0"/>
              </a:rPr>
            </a:br>
            <a:r>
              <a:rPr lang="ru-RU" sz="1200">
                <a:latin typeface="Tahoma" charset="0"/>
                <a:ea typeface="Times New Roman" pitchFamily="18" charset="0"/>
                <a:cs typeface="Tahoma" charset="0"/>
              </a:rPr>
              <a:t>1.17 </a:t>
            </a:r>
            <a:endParaRPr lang="ru-RU" sz="1200">
              <a:ea typeface="Times New Roman" pitchFamily="18" charset="0"/>
              <a:cs typeface="Tahoma" charset="0"/>
            </a:endParaRPr>
          </a:p>
        </p:txBody>
      </p:sp>
      <p:sp>
        <p:nvSpPr>
          <p:cNvPr id="45101" name="Text Box 45"/>
          <p:cNvSpPr txBox="1">
            <a:spLocks noChangeArrowheads="1"/>
          </p:cNvSpPr>
          <p:nvPr/>
        </p:nvSpPr>
        <p:spPr bwMode="auto">
          <a:xfrm>
            <a:off x="1816100" y="4024313"/>
            <a:ext cx="617220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1"/>
              <a:t>Выброс гравия</a:t>
            </a:r>
            <a:r>
              <a:rPr lang="ru-RU"/>
              <a:t>» Участок дороги, на котором возможен</a:t>
            </a:r>
            <a:endParaRPr lang="en-US"/>
          </a:p>
          <a:p>
            <a:r>
              <a:rPr lang="ru-RU"/>
              <a:t> выброс гравия, щебня и тому подобного из-под колес </a:t>
            </a:r>
            <a:endParaRPr lang="en-US"/>
          </a:p>
          <a:p>
            <a:r>
              <a:rPr lang="ru-RU"/>
              <a:t>транспортных средств. </a:t>
            </a:r>
          </a:p>
        </p:txBody>
      </p:sp>
      <p:sp>
        <p:nvSpPr>
          <p:cNvPr id="45103" name="Rectangle 47"/>
          <p:cNvSpPr>
            <a:spLocks noChangeArrowheads="1"/>
          </p:cNvSpPr>
          <p:nvPr/>
        </p:nvSpPr>
        <p:spPr bwMode="auto">
          <a:xfrm>
            <a:off x="0" y="3070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5102" name="Picture 46" descr="C:\Documents and Settings\root\Мои документы\вфк\ПДД\Дорожные знаки Предупреждающие знаки  Vodish_Ru.files\1.18.1.gif"/>
          <p:cNvPicPr>
            <a:picLocks noChangeAspect="1" noChangeArrowheads="1"/>
          </p:cNvPicPr>
          <p:nvPr/>
        </p:nvPicPr>
        <p:blipFill>
          <a:blip r:embed="rId10" r:link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084763"/>
            <a:ext cx="863600" cy="750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104" name="Rectangle 48"/>
          <p:cNvSpPr>
            <a:spLocks noChangeArrowheads="1"/>
          </p:cNvSpPr>
          <p:nvPr/>
        </p:nvSpPr>
        <p:spPr bwMode="auto">
          <a:xfrm>
            <a:off x="539750" y="5673725"/>
            <a:ext cx="654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1200">
                <a:latin typeface="Tahoma" charset="0"/>
                <a:ea typeface="Times New Roman" pitchFamily="18" charset="0"/>
                <a:cs typeface="Tahoma" charset="0"/>
              </a:rPr>
              <a:t/>
            </a:r>
            <a:br>
              <a:rPr lang="ru-RU" sz="1200">
                <a:latin typeface="Tahoma" charset="0"/>
                <a:ea typeface="Times New Roman" pitchFamily="18" charset="0"/>
                <a:cs typeface="Tahoma" charset="0"/>
              </a:rPr>
            </a:br>
            <a:r>
              <a:rPr lang="ru-RU" sz="1200">
                <a:latin typeface="Tahoma" charset="0"/>
                <a:ea typeface="Times New Roman" pitchFamily="18" charset="0"/>
                <a:cs typeface="Tahoma" charset="0"/>
              </a:rPr>
              <a:t>1.18.1 </a:t>
            </a:r>
            <a:endParaRPr lang="ru-RU" sz="1200">
              <a:ea typeface="Times New Roman" pitchFamily="18" charset="0"/>
              <a:cs typeface="Tahoma" charset="0"/>
            </a:endParaRPr>
          </a:p>
        </p:txBody>
      </p:sp>
      <p:sp>
        <p:nvSpPr>
          <p:cNvPr id="45105" name="Text Box 49"/>
          <p:cNvSpPr txBox="1">
            <a:spLocks noChangeArrowheads="1"/>
          </p:cNvSpPr>
          <p:nvPr/>
        </p:nvSpPr>
        <p:spPr bwMode="auto">
          <a:xfrm>
            <a:off x="1979613" y="5445125"/>
            <a:ext cx="5076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/>
              <a:t>«</a:t>
            </a:r>
            <a:r>
              <a:rPr lang="ru-RU" b="1"/>
              <a:t>Сужение дороги</a:t>
            </a:r>
            <a:r>
              <a:rPr lang="ru-RU"/>
              <a:t>» Сужение с обеих сторон.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0" y="3070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6084" name="Picture 4" descr="C:\Documents and Settings\root\Мои документы\вфк\ПДД\Дорожные знаки Предупреждающие знаки  Vodish_Ru.files\1.18.2.gif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79388"/>
            <a:ext cx="1008062" cy="87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611188" y="920750"/>
            <a:ext cx="654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1200">
                <a:latin typeface="Tahoma" charset="0"/>
                <a:ea typeface="Times New Roman" pitchFamily="18" charset="0"/>
                <a:cs typeface="Tahoma" charset="0"/>
              </a:rPr>
              <a:t/>
            </a:r>
            <a:br>
              <a:rPr lang="ru-RU" sz="1200">
                <a:latin typeface="Tahoma" charset="0"/>
                <a:ea typeface="Times New Roman" pitchFamily="18" charset="0"/>
                <a:cs typeface="Tahoma" charset="0"/>
              </a:rPr>
            </a:br>
            <a:r>
              <a:rPr lang="ru-RU" sz="1200">
                <a:latin typeface="Tahoma" charset="0"/>
                <a:ea typeface="Times New Roman" pitchFamily="18" charset="0"/>
                <a:cs typeface="Tahoma" charset="0"/>
              </a:rPr>
              <a:t>1.18.2 </a:t>
            </a:r>
            <a:endParaRPr lang="ru-RU" sz="1200">
              <a:ea typeface="Times New Roman" pitchFamily="18" charset="0"/>
              <a:cs typeface="Tahoma" charset="0"/>
            </a:endParaRPr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2176463" y="352425"/>
            <a:ext cx="42243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/>
              <a:t>«</a:t>
            </a:r>
            <a:r>
              <a:rPr lang="ru-RU" b="1"/>
              <a:t>Сужение дороги</a:t>
            </a:r>
            <a:r>
              <a:rPr lang="ru-RU"/>
              <a:t>» Сужение справа. </a:t>
            </a:r>
          </a:p>
        </p:txBody>
      </p:sp>
      <p:sp>
        <p:nvSpPr>
          <p:cNvPr id="46089" name="Rectangle 9"/>
          <p:cNvSpPr>
            <a:spLocks noChangeArrowheads="1"/>
          </p:cNvSpPr>
          <p:nvPr/>
        </p:nvSpPr>
        <p:spPr bwMode="auto">
          <a:xfrm>
            <a:off x="0" y="3070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6088" name="Picture 8" descr="C:\Documents and Settings\root\Мои документы\вфк\ПДД\Дорожные знаки Предупреждающие знаки  Vodish_Ru.files\1.18.3.gif"/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557338"/>
            <a:ext cx="1079500" cy="938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090" name="Rectangle 10"/>
          <p:cNvSpPr>
            <a:spLocks noChangeArrowheads="1"/>
          </p:cNvSpPr>
          <p:nvPr/>
        </p:nvSpPr>
        <p:spPr bwMode="auto">
          <a:xfrm>
            <a:off x="611188" y="2360613"/>
            <a:ext cx="654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1200">
                <a:latin typeface="Tahoma" charset="0"/>
                <a:ea typeface="Times New Roman" pitchFamily="18" charset="0"/>
                <a:cs typeface="Tahoma" charset="0"/>
              </a:rPr>
              <a:t/>
            </a:r>
            <a:br>
              <a:rPr lang="ru-RU" sz="1200">
                <a:latin typeface="Tahoma" charset="0"/>
                <a:ea typeface="Times New Roman" pitchFamily="18" charset="0"/>
                <a:cs typeface="Tahoma" charset="0"/>
              </a:rPr>
            </a:br>
            <a:r>
              <a:rPr lang="ru-RU" sz="1200">
                <a:latin typeface="Tahoma" charset="0"/>
                <a:ea typeface="Times New Roman" pitchFamily="18" charset="0"/>
                <a:cs typeface="Tahoma" charset="0"/>
              </a:rPr>
              <a:t>1.18.3 </a:t>
            </a:r>
            <a:endParaRPr lang="ru-RU" sz="1200">
              <a:ea typeface="Times New Roman" pitchFamily="18" charset="0"/>
              <a:cs typeface="Tahoma" charset="0"/>
            </a:endParaRPr>
          </a:p>
        </p:txBody>
      </p:sp>
      <p:sp>
        <p:nvSpPr>
          <p:cNvPr id="46091" name="Text Box 11"/>
          <p:cNvSpPr txBox="1">
            <a:spLocks noChangeArrowheads="1"/>
          </p:cNvSpPr>
          <p:nvPr/>
        </p:nvSpPr>
        <p:spPr bwMode="auto">
          <a:xfrm>
            <a:off x="2176463" y="1720850"/>
            <a:ext cx="41068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/>
              <a:t>«</a:t>
            </a:r>
            <a:r>
              <a:rPr lang="ru-RU" b="1"/>
              <a:t>Сужение дороги</a:t>
            </a:r>
            <a:r>
              <a:rPr lang="ru-RU"/>
              <a:t>» Сужение слева. </a:t>
            </a:r>
          </a:p>
        </p:txBody>
      </p:sp>
      <p:sp>
        <p:nvSpPr>
          <p:cNvPr id="46093" name="Rectangle 13"/>
          <p:cNvSpPr>
            <a:spLocks noChangeArrowheads="1"/>
          </p:cNvSpPr>
          <p:nvPr/>
        </p:nvSpPr>
        <p:spPr bwMode="auto">
          <a:xfrm>
            <a:off x="0" y="3070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6092" name="Picture 12" descr="C:\Documents and Settings\root\Мои документы\вфк\ПДД\Дорожные знаки Предупреждающие знаки  Vodish_Ru.files\1.19.gif"/>
          <p:cNvPicPr>
            <a:picLocks noChangeAspect="1" noChangeArrowheads="1"/>
          </p:cNvPicPr>
          <p:nvPr/>
        </p:nvPicPr>
        <p:blipFill>
          <a:blip r:embed="rId6" r:link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852738"/>
            <a:ext cx="1081088" cy="865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094" name="Rectangle 14"/>
          <p:cNvSpPr>
            <a:spLocks noChangeArrowheads="1"/>
          </p:cNvSpPr>
          <p:nvPr/>
        </p:nvSpPr>
        <p:spPr bwMode="auto">
          <a:xfrm>
            <a:off x="611188" y="3584575"/>
            <a:ext cx="5254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1200">
                <a:latin typeface="Tahoma" charset="0"/>
                <a:ea typeface="Times New Roman" pitchFamily="18" charset="0"/>
                <a:cs typeface="Tahoma" charset="0"/>
              </a:rPr>
              <a:t/>
            </a:r>
            <a:br>
              <a:rPr lang="ru-RU" sz="1200">
                <a:latin typeface="Tahoma" charset="0"/>
                <a:ea typeface="Times New Roman" pitchFamily="18" charset="0"/>
                <a:cs typeface="Tahoma" charset="0"/>
              </a:rPr>
            </a:br>
            <a:r>
              <a:rPr lang="ru-RU" sz="1200">
                <a:latin typeface="Tahoma" charset="0"/>
                <a:ea typeface="Times New Roman" pitchFamily="18" charset="0"/>
                <a:cs typeface="Tahoma" charset="0"/>
              </a:rPr>
              <a:t>1.19 </a:t>
            </a:r>
            <a:endParaRPr lang="ru-RU" sz="1200">
              <a:ea typeface="Times New Roman" pitchFamily="18" charset="0"/>
              <a:cs typeface="Tahoma" charset="0"/>
            </a:endParaRPr>
          </a:p>
        </p:txBody>
      </p:sp>
      <p:sp>
        <p:nvSpPr>
          <p:cNvPr id="46095" name="Text Box 15"/>
          <p:cNvSpPr txBox="1">
            <a:spLocks noChangeArrowheads="1"/>
          </p:cNvSpPr>
          <p:nvPr/>
        </p:nvSpPr>
        <p:spPr bwMode="auto">
          <a:xfrm>
            <a:off x="2176463" y="3016250"/>
            <a:ext cx="459263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/>
              <a:t>«</a:t>
            </a:r>
            <a:r>
              <a:rPr lang="ru-RU" b="1"/>
              <a:t>Двустороннее движение</a:t>
            </a:r>
            <a:r>
              <a:rPr lang="ru-RU"/>
              <a:t>» </a:t>
            </a:r>
            <a:endParaRPr lang="en-US"/>
          </a:p>
          <a:p>
            <a:r>
              <a:rPr lang="ru-RU"/>
              <a:t>Начало участка дороги (проезжей части) </a:t>
            </a:r>
            <a:endParaRPr lang="en-US"/>
          </a:p>
          <a:p>
            <a:r>
              <a:rPr lang="ru-RU"/>
              <a:t>с встречным движением. </a:t>
            </a:r>
          </a:p>
        </p:txBody>
      </p:sp>
      <p:sp>
        <p:nvSpPr>
          <p:cNvPr id="46097" name="Rectangle 17"/>
          <p:cNvSpPr>
            <a:spLocks noChangeArrowheads="1"/>
          </p:cNvSpPr>
          <p:nvPr/>
        </p:nvSpPr>
        <p:spPr bwMode="auto">
          <a:xfrm>
            <a:off x="0" y="3070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6096" name="Picture 16" descr="C:\Documents and Settings\root\Мои документы\вфк\ПДД\Дорожные знаки Предупреждающие знаки  Vodish_Ru.files\1.20.gif"/>
          <p:cNvPicPr>
            <a:picLocks noChangeAspect="1" noChangeArrowheads="1"/>
          </p:cNvPicPr>
          <p:nvPr/>
        </p:nvPicPr>
        <p:blipFill>
          <a:blip r:embed="rId8" r:link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221163"/>
            <a:ext cx="1008062" cy="87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098" name="Rectangle 18"/>
          <p:cNvSpPr>
            <a:spLocks noChangeArrowheads="1"/>
          </p:cNvSpPr>
          <p:nvPr/>
        </p:nvSpPr>
        <p:spPr bwMode="auto">
          <a:xfrm>
            <a:off x="611188" y="4953000"/>
            <a:ext cx="5254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1200">
                <a:latin typeface="Tahoma" charset="0"/>
                <a:ea typeface="Times New Roman" pitchFamily="18" charset="0"/>
                <a:cs typeface="Tahoma" charset="0"/>
              </a:rPr>
              <a:t/>
            </a:r>
            <a:br>
              <a:rPr lang="ru-RU" sz="1200">
                <a:latin typeface="Tahoma" charset="0"/>
                <a:ea typeface="Times New Roman" pitchFamily="18" charset="0"/>
                <a:cs typeface="Tahoma" charset="0"/>
              </a:rPr>
            </a:br>
            <a:r>
              <a:rPr lang="ru-RU" sz="1200">
                <a:latin typeface="Tahoma" charset="0"/>
                <a:ea typeface="Times New Roman" pitchFamily="18" charset="0"/>
                <a:cs typeface="Tahoma" charset="0"/>
              </a:rPr>
              <a:t>1.20 </a:t>
            </a:r>
            <a:endParaRPr lang="ru-RU" sz="1200">
              <a:ea typeface="Times New Roman" pitchFamily="18" charset="0"/>
              <a:cs typeface="Tahoma" charset="0"/>
            </a:endParaRPr>
          </a:p>
        </p:txBody>
      </p:sp>
      <p:sp>
        <p:nvSpPr>
          <p:cNvPr id="46099" name="Text Box 19"/>
          <p:cNvSpPr txBox="1">
            <a:spLocks noChangeArrowheads="1"/>
          </p:cNvSpPr>
          <p:nvPr/>
        </p:nvSpPr>
        <p:spPr bwMode="auto">
          <a:xfrm>
            <a:off x="2124075" y="4221163"/>
            <a:ext cx="5183188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/>
              <a:t>«</a:t>
            </a:r>
            <a:r>
              <a:rPr lang="ru-RU" b="1"/>
              <a:t>Пешеходный переход</a:t>
            </a:r>
            <a:r>
              <a:rPr lang="ru-RU"/>
              <a:t>» Пешеходный </a:t>
            </a:r>
            <a:endParaRPr lang="en-US"/>
          </a:p>
          <a:p>
            <a:r>
              <a:rPr lang="ru-RU"/>
              <a:t>переход, обозначенный знаками 5.16.1, 5.16.2 </a:t>
            </a:r>
            <a:endParaRPr lang="en-US"/>
          </a:p>
          <a:p>
            <a:r>
              <a:rPr lang="ru-RU"/>
              <a:t>и/или разметкой 1.14.1 и 1.14.2. </a:t>
            </a:r>
          </a:p>
        </p:txBody>
      </p:sp>
      <p:sp>
        <p:nvSpPr>
          <p:cNvPr id="46101" name="Rectangle 21"/>
          <p:cNvSpPr>
            <a:spLocks noChangeArrowheads="1"/>
          </p:cNvSpPr>
          <p:nvPr/>
        </p:nvSpPr>
        <p:spPr bwMode="auto">
          <a:xfrm>
            <a:off x="0" y="3070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6100" name="Picture 20" descr="C:\Documents and Settings\root\Мои документы\вфк\ПДД\Дорожные знаки Предупреждающие знаки  Vodish_Ru.files\1.21.gif"/>
          <p:cNvPicPr>
            <a:picLocks noChangeAspect="1" noChangeArrowheads="1"/>
          </p:cNvPicPr>
          <p:nvPr/>
        </p:nvPicPr>
        <p:blipFill>
          <a:blip r:embed="rId10" r:link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445125"/>
            <a:ext cx="1008062" cy="87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102" name="Rectangle 22"/>
          <p:cNvSpPr>
            <a:spLocks noChangeArrowheads="1"/>
          </p:cNvSpPr>
          <p:nvPr/>
        </p:nvSpPr>
        <p:spPr bwMode="auto">
          <a:xfrm>
            <a:off x="611188" y="6176963"/>
            <a:ext cx="5254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1200">
                <a:latin typeface="Tahoma" charset="0"/>
                <a:ea typeface="Times New Roman" pitchFamily="18" charset="0"/>
                <a:cs typeface="Tahoma" charset="0"/>
              </a:rPr>
              <a:t/>
            </a:r>
            <a:br>
              <a:rPr lang="ru-RU" sz="1200">
                <a:latin typeface="Tahoma" charset="0"/>
                <a:ea typeface="Times New Roman" pitchFamily="18" charset="0"/>
                <a:cs typeface="Tahoma" charset="0"/>
              </a:rPr>
            </a:br>
            <a:r>
              <a:rPr lang="ru-RU" sz="1200">
                <a:latin typeface="Tahoma" charset="0"/>
                <a:ea typeface="Times New Roman" pitchFamily="18" charset="0"/>
                <a:cs typeface="Tahoma" charset="0"/>
              </a:rPr>
              <a:t>1.21 </a:t>
            </a:r>
            <a:endParaRPr lang="ru-RU" sz="1200">
              <a:ea typeface="Times New Roman" pitchFamily="18" charset="0"/>
              <a:cs typeface="Tahoma" charset="0"/>
            </a:endParaRPr>
          </a:p>
        </p:txBody>
      </p:sp>
      <p:sp>
        <p:nvSpPr>
          <p:cNvPr id="46103" name="Text Box 23"/>
          <p:cNvSpPr txBox="1">
            <a:spLocks noChangeArrowheads="1"/>
          </p:cNvSpPr>
          <p:nvPr/>
        </p:nvSpPr>
        <p:spPr bwMode="auto">
          <a:xfrm>
            <a:off x="2103438" y="5465763"/>
            <a:ext cx="63436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/>
              <a:t>«</a:t>
            </a:r>
            <a:r>
              <a:rPr lang="ru-RU" b="1"/>
              <a:t>Дети</a:t>
            </a:r>
            <a:r>
              <a:rPr lang="ru-RU"/>
              <a:t>» Участок дороги вблизи детского учреждения</a:t>
            </a:r>
            <a:endParaRPr lang="en-US"/>
          </a:p>
          <a:p>
            <a:r>
              <a:rPr lang="ru-RU"/>
              <a:t> (школы, оздоровительного лагеря и тому подобного) </a:t>
            </a:r>
            <a:endParaRPr lang="en-US"/>
          </a:p>
          <a:p>
            <a:r>
              <a:rPr lang="ru-RU"/>
              <a:t> на проезжей части которого возможно появление детей.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0" y="3070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7108" name="Picture 4" descr="C:\Documents and Settings\root\Мои документы\вфк\ПДД\Дорожные знаки Предупреждающие знаки  Vodish_Ru.files\1.22.gi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60350"/>
            <a:ext cx="935037" cy="81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110" name="Rectangle 6"/>
          <p:cNvSpPr>
            <a:spLocks noChangeArrowheads="1"/>
          </p:cNvSpPr>
          <p:nvPr/>
        </p:nvSpPr>
        <p:spPr bwMode="auto">
          <a:xfrm>
            <a:off x="684213" y="920750"/>
            <a:ext cx="5254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1200">
                <a:latin typeface="Tahoma" charset="0"/>
                <a:ea typeface="Times New Roman" pitchFamily="18" charset="0"/>
                <a:cs typeface="Tahoma" charset="0"/>
              </a:rPr>
              <a:t/>
            </a:r>
            <a:br>
              <a:rPr lang="ru-RU" sz="1200">
                <a:latin typeface="Tahoma" charset="0"/>
                <a:ea typeface="Times New Roman" pitchFamily="18" charset="0"/>
                <a:cs typeface="Tahoma" charset="0"/>
              </a:rPr>
            </a:br>
            <a:r>
              <a:rPr lang="ru-RU" sz="1200">
                <a:latin typeface="Tahoma" charset="0"/>
                <a:ea typeface="Times New Roman" pitchFamily="18" charset="0"/>
                <a:cs typeface="Tahoma" charset="0"/>
              </a:rPr>
              <a:t>1.22 </a:t>
            </a:r>
            <a:endParaRPr lang="ru-RU" sz="1200">
              <a:ea typeface="Times New Roman" pitchFamily="18" charset="0"/>
              <a:cs typeface="Tahoma" charset="0"/>
            </a:endParaRP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1816100" y="352425"/>
            <a:ext cx="50688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/>
              <a:t>«</a:t>
            </a:r>
            <a:r>
              <a:rPr lang="ru-RU" b="1"/>
              <a:t>Пересечение с велосипедной дорожкой</a:t>
            </a:r>
            <a:r>
              <a:rPr lang="ru-RU"/>
              <a:t>» </a:t>
            </a:r>
          </a:p>
        </p:txBody>
      </p:sp>
      <p:pic>
        <p:nvPicPr>
          <p:cNvPr id="47112" name="Picture 8" descr="C:\Documents and Settings\root\Мои документы\вфк\ПДД\Дорожные знаки Предупреждающие знаки  Vodish_Ru.files\1.23.gif"/>
          <p:cNvPicPr>
            <a:picLocks noChangeAspect="1" noChangeArrowheads="1"/>
          </p:cNvPicPr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557338"/>
            <a:ext cx="936625" cy="814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114" name="Rectangle 10"/>
          <p:cNvSpPr>
            <a:spLocks noChangeArrowheads="1"/>
          </p:cNvSpPr>
          <p:nvPr/>
        </p:nvSpPr>
        <p:spPr bwMode="auto">
          <a:xfrm>
            <a:off x="684213" y="2216150"/>
            <a:ext cx="5254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1200">
                <a:latin typeface="Tahoma" charset="0"/>
                <a:ea typeface="Times New Roman" pitchFamily="18" charset="0"/>
                <a:cs typeface="Tahoma" charset="0"/>
              </a:rPr>
              <a:t/>
            </a:r>
            <a:br>
              <a:rPr lang="ru-RU" sz="1200">
                <a:latin typeface="Tahoma" charset="0"/>
                <a:ea typeface="Times New Roman" pitchFamily="18" charset="0"/>
                <a:cs typeface="Tahoma" charset="0"/>
              </a:rPr>
            </a:br>
            <a:r>
              <a:rPr lang="ru-RU" sz="1200">
                <a:latin typeface="Tahoma" charset="0"/>
                <a:ea typeface="Times New Roman" pitchFamily="18" charset="0"/>
                <a:cs typeface="Tahoma" charset="0"/>
              </a:rPr>
              <a:t>1.23 </a:t>
            </a:r>
            <a:endParaRPr lang="ru-RU" sz="1200">
              <a:ea typeface="Times New Roman" pitchFamily="18" charset="0"/>
              <a:cs typeface="Tahoma" charset="0"/>
            </a:endParaRPr>
          </a:p>
        </p:txBody>
      </p:sp>
      <p:sp>
        <p:nvSpPr>
          <p:cNvPr id="47115" name="Text Box 11"/>
          <p:cNvSpPr txBox="1">
            <a:spLocks noChangeArrowheads="1"/>
          </p:cNvSpPr>
          <p:nvPr/>
        </p:nvSpPr>
        <p:spPr bwMode="auto">
          <a:xfrm>
            <a:off x="2032000" y="1647825"/>
            <a:ext cx="2625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/>
              <a:t>«</a:t>
            </a:r>
            <a:r>
              <a:rPr lang="ru-RU" b="1"/>
              <a:t>Дорожные работы</a:t>
            </a:r>
            <a:r>
              <a:rPr lang="ru-RU"/>
              <a:t>» </a:t>
            </a:r>
          </a:p>
        </p:txBody>
      </p:sp>
      <p:pic>
        <p:nvPicPr>
          <p:cNvPr id="47116" name="Picture 12" descr="C:\Documents and Settings\root\Мои документы\вфк\ПДД\Дорожные знаки Предупреждающие знаки  Vodish_Ru.files\1.24.gif"/>
          <p:cNvPicPr>
            <a:picLocks noChangeAspect="1" noChangeArrowheads="1"/>
          </p:cNvPicPr>
          <p:nvPr/>
        </p:nvPicPr>
        <p:blipFill>
          <a:blip r:embed="rId7" r:link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708275"/>
            <a:ext cx="1008062" cy="87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118" name="Rectangle 14"/>
          <p:cNvSpPr>
            <a:spLocks noChangeArrowheads="1"/>
          </p:cNvSpPr>
          <p:nvPr/>
        </p:nvSpPr>
        <p:spPr bwMode="auto">
          <a:xfrm>
            <a:off x="611188" y="3440113"/>
            <a:ext cx="5254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1200">
                <a:latin typeface="Tahoma" charset="0"/>
                <a:ea typeface="Times New Roman" pitchFamily="18" charset="0"/>
                <a:cs typeface="Tahoma" charset="0"/>
              </a:rPr>
              <a:t/>
            </a:r>
            <a:br>
              <a:rPr lang="ru-RU" sz="1200">
                <a:latin typeface="Tahoma" charset="0"/>
                <a:ea typeface="Times New Roman" pitchFamily="18" charset="0"/>
                <a:cs typeface="Tahoma" charset="0"/>
              </a:rPr>
            </a:br>
            <a:r>
              <a:rPr lang="ru-RU" sz="1200">
                <a:latin typeface="Tahoma" charset="0"/>
                <a:ea typeface="Times New Roman" pitchFamily="18" charset="0"/>
                <a:cs typeface="Tahoma" charset="0"/>
              </a:rPr>
              <a:t>1.24 </a:t>
            </a:r>
            <a:endParaRPr lang="ru-RU" sz="1200">
              <a:ea typeface="Times New Roman" pitchFamily="18" charset="0"/>
              <a:cs typeface="Tahoma" charset="0"/>
            </a:endParaRPr>
          </a:p>
        </p:txBody>
      </p:sp>
      <p:sp>
        <p:nvSpPr>
          <p:cNvPr id="47121" name="Rectangle 17"/>
          <p:cNvSpPr>
            <a:spLocks noChangeArrowheads="1"/>
          </p:cNvSpPr>
          <p:nvPr/>
        </p:nvSpPr>
        <p:spPr bwMode="auto">
          <a:xfrm>
            <a:off x="2268538" y="2852738"/>
            <a:ext cx="2117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/>
              <a:t>«</a:t>
            </a:r>
            <a:r>
              <a:rPr lang="ru-RU" b="1"/>
              <a:t>Перегон скота</a:t>
            </a:r>
            <a:r>
              <a:rPr lang="ru-RU"/>
              <a:t>» </a:t>
            </a:r>
          </a:p>
        </p:txBody>
      </p:sp>
      <p:sp>
        <p:nvSpPr>
          <p:cNvPr id="47123" name="Rectangle 19"/>
          <p:cNvSpPr>
            <a:spLocks noChangeArrowheads="1"/>
          </p:cNvSpPr>
          <p:nvPr/>
        </p:nvSpPr>
        <p:spPr bwMode="auto">
          <a:xfrm>
            <a:off x="0" y="3070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7124" name="Rectangle 20"/>
          <p:cNvSpPr>
            <a:spLocks noChangeArrowheads="1"/>
          </p:cNvSpPr>
          <p:nvPr/>
        </p:nvSpPr>
        <p:spPr bwMode="auto">
          <a:xfrm>
            <a:off x="611188" y="4592638"/>
            <a:ext cx="5254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1200">
                <a:latin typeface="Tahoma" charset="0"/>
                <a:ea typeface="Times New Roman" pitchFamily="18" charset="0"/>
                <a:cs typeface="Tahoma" charset="0"/>
              </a:rPr>
              <a:t/>
            </a:r>
            <a:br>
              <a:rPr lang="ru-RU" sz="1200">
                <a:latin typeface="Tahoma" charset="0"/>
                <a:ea typeface="Times New Roman" pitchFamily="18" charset="0"/>
                <a:cs typeface="Tahoma" charset="0"/>
              </a:rPr>
            </a:br>
            <a:r>
              <a:rPr lang="ru-RU" sz="1200">
                <a:latin typeface="Tahoma" charset="0"/>
                <a:ea typeface="Times New Roman" pitchFamily="18" charset="0"/>
                <a:cs typeface="Tahoma" charset="0"/>
              </a:rPr>
              <a:t>1.25 </a:t>
            </a:r>
            <a:endParaRPr lang="ru-RU" sz="1200">
              <a:ea typeface="Times New Roman" pitchFamily="18" charset="0"/>
              <a:cs typeface="Tahoma" charset="0"/>
            </a:endParaRPr>
          </a:p>
        </p:txBody>
      </p:sp>
      <p:pic>
        <p:nvPicPr>
          <p:cNvPr id="47125" name="Picture 21" descr="C:\Documents and Settings\root\Мои документы\вфк\ПДД\Дорожные знаки Предупреждающие знаки  Vodish_Ru.files\1.25.gif"/>
          <p:cNvPicPr>
            <a:picLocks noChangeAspect="1" noChangeArrowheads="1"/>
          </p:cNvPicPr>
          <p:nvPr/>
        </p:nvPicPr>
        <p:blipFill>
          <a:blip r:embed="rId9" r:link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922713"/>
            <a:ext cx="1008063" cy="87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126" name="Text Box 22"/>
          <p:cNvSpPr txBox="1">
            <a:spLocks noChangeArrowheads="1"/>
          </p:cNvSpPr>
          <p:nvPr/>
        </p:nvSpPr>
        <p:spPr bwMode="auto">
          <a:xfrm>
            <a:off x="2103438" y="4097338"/>
            <a:ext cx="2409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/>
              <a:t>«</a:t>
            </a:r>
            <a:r>
              <a:rPr lang="ru-RU" b="1"/>
              <a:t>Дикие животные</a:t>
            </a:r>
            <a:r>
              <a:rPr lang="ru-RU"/>
              <a:t>» </a:t>
            </a:r>
          </a:p>
        </p:txBody>
      </p:sp>
      <p:sp>
        <p:nvSpPr>
          <p:cNvPr id="47128" name="Rectangle 24"/>
          <p:cNvSpPr>
            <a:spLocks noChangeArrowheads="1"/>
          </p:cNvSpPr>
          <p:nvPr/>
        </p:nvSpPr>
        <p:spPr bwMode="auto">
          <a:xfrm>
            <a:off x="0" y="3070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7127" name="Picture 23" descr="C:\Documents and Settings\root\Мои документы\вфк\ПДД\Дорожные знаки Предупреждающие знаки  Vodish_Ru.files\1.26.gif"/>
          <p:cNvPicPr>
            <a:picLocks noChangeAspect="1" noChangeArrowheads="1"/>
          </p:cNvPicPr>
          <p:nvPr/>
        </p:nvPicPr>
        <p:blipFill>
          <a:blip r:embed="rId11" r:link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156200"/>
            <a:ext cx="936625" cy="814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129" name="Rectangle 25"/>
          <p:cNvSpPr>
            <a:spLocks noChangeArrowheads="1"/>
          </p:cNvSpPr>
          <p:nvPr/>
        </p:nvSpPr>
        <p:spPr bwMode="auto">
          <a:xfrm>
            <a:off x="611188" y="5816600"/>
            <a:ext cx="5254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1200">
                <a:latin typeface="Tahoma" charset="0"/>
                <a:ea typeface="Times New Roman" pitchFamily="18" charset="0"/>
                <a:cs typeface="Tahoma" charset="0"/>
              </a:rPr>
              <a:t/>
            </a:r>
            <a:br>
              <a:rPr lang="ru-RU" sz="1200">
                <a:latin typeface="Tahoma" charset="0"/>
                <a:ea typeface="Times New Roman" pitchFamily="18" charset="0"/>
                <a:cs typeface="Tahoma" charset="0"/>
              </a:rPr>
            </a:br>
            <a:r>
              <a:rPr lang="ru-RU" sz="1200">
                <a:latin typeface="Tahoma" charset="0"/>
                <a:ea typeface="Times New Roman" pitchFamily="18" charset="0"/>
                <a:cs typeface="Tahoma" charset="0"/>
              </a:rPr>
              <a:t>1.26 </a:t>
            </a:r>
            <a:endParaRPr lang="ru-RU" sz="1200">
              <a:ea typeface="Times New Roman" pitchFamily="18" charset="0"/>
              <a:cs typeface="Tahoma" charset="0"/>
            </a:endParaRPr>
          </a:p>
        </p:txBody>
      </p:sp>
      <p:sp>
        <p:nvSpPr>
          <p:cNvPr id="47130" name="Text Box 26"/>
          <p:cNvSpPr txBox="1">
            <a:spLocks noChangeArrowheads="1"/>
          </p:cNvSpPr>
          <p:nvPr/>
        </p:nvSpPr>
        <p:spPr bwMode="auto">
          <a:xfrm>
            <a:off x="2103438" y="5176838"/>
            <a:ext cx="4333875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/>
              <a:t>«</a:t>
            </a:r>
            <a:r>
              <a:rPr lang="ru-RU" b="1"/>
              <a:t>Падение камней</a:t>
            </a:r>
            <a:r>
              <a:rPr lang="ru-RU"/>
              <a:t>» </a:t>
            </a:r>
            <a:endParaRPr lang="en-US"/>
          </a:p>
          <a:p>
            <a:r>
              <a:rPr lang="ru-RU"/>
              <a:t>Участок дороги, на котором возможны </a:t>
            </a:r>
            <a:endParaRPr lang="en-US"/>
          </a:p>
          <a:p>
            <a:r>
              <a:rPr lang="ru-RU"/>
              <a:t>обвалы, оползни, падение камней.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0" y="3048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8132" name="Picture 4" descr="C:\Documents and Settings\root\Мои документы\вфк\ПДД\Дорожные знаки Предупреждающие знаки  Vodish_Ru.files\1.27.gif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34938"/>
            <a:ext cx="1079500" cy="938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134" name="Rectangle 6"/>
          <p:cNvSpPr>
            <a:spLocks noChangeArrowheads="1"/>
          </p:cNvSpPr>
          <p:nvPr/>
        </p:nvSpPr>
        <p:spPr bwMode="auto">
          <a:xfrm>
            <a:off x="755650" y="914400"/>
            <a:ext cx="5778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1400">
                <a:latin typeface="Tahoma" charset="0"/>
                <a:ea typeface="Times New Roman" pitchFamily="18" charset="0"/>
                <a:cs typeface="Tahoma" charset="0"/>
              </a:rPr>
              <a:t/>
            </a:r>
            <a:br>
              <a:rPr lang="ru-RU" sz="1400">
                <a:latin typeface="Tahoma" charset="0"/>
                <a:ea typeface="Times New Roman" pitchFamily="18" charset="0"/>
                <a:cs typeface="Tahoma" charset="0"/>
              </a:rPr>
            </a:br>
            <a:r>
              <a:rPr lang="ru-RU" sz="1400">
                <a:latin typeface="Tahoma" charset="0"/>
                <a:ea typeface="Times New Roman" pitchFamily="18" charset="0"/>
                <a:cs typeface="Tahoma" charset="0"/>
              </a:rPr>
              <a:t>1.27</a:t>
            </a:r>
            <a:r>
              <a:rPr lang="ru-RU" sz="1400">
                <a:ea typeface="Times New Roman" pitchFamily="18" charset="0"/>
                <a:cs typeface="Tahoma" charset="0"/>
              </a:rPr>
              <a:t> </a:t>
            </a:r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1958975" y="423863"/>
            <a:ext cx="2193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/>
              <a:t>«</a:t>
            </a:r>
            <a:r>
              <a:rPr lang="ru-RU" b="1"/>
              <a:t>Боковой ветер</a:t>
            </a:r>
            <a:r>
              <a:rPr lang="ru-RU"/>
              <a:t>» </a:t>
            </a:r>
          </a:p>
        </p:txBody>
      </p:sp>
      <p:sp>
        <p:nvSpPr>
          <p:cNvPr id="48137" name="Rectangle 9"/>
          <p:cNvSpPr>
            <a:spLocks noChangeArrowheads="1"/>
          </p:cNvSpPr>
          <p:nvPr/>
        </p:nvSpPr>
        <p:spPr bwMode="auto">
          <a:xfrm>
            <a:off x="0" y="3070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8136" name="Picture 8" descr="C:\Documents and Settings\root\Мои документы\вфк\ПДД\Дорожные знаки Предупреждающие знаки  Vodish_Ru.files\1.28.gif"/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493838"/>
            <a:ext cx="1008063" cy="87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138" name="Rectangle 10"/>
          <p:cNvSpPr>
            <a:spLocks noChangeArrowheads="1"/>
          </p:cNvSpPr>
          <p:nvPr/>
        </p:nvSpPr>
        <p:spPr bwMode="auto">
          <a:xfrm>
            <a:off x="755650" y="2216150"/>
            <a:ext cx="525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1200">
                <a:latin typeface="Tahoma" charset="0"/>
                <a:ea typeface="Times New Roman" pitchFamily="18" charset="0"/>
                <a:cs typeface="Tahoma" charset="0"/>
              </a:rPr>
              <a:t/>
            </a:r>
            <a:br>
              <a:rPr lang="ru-RU" sz="1200">
                <a:latin typeface="Tahoma" charset="0"/>
                <a:ea typeface="Times New Roman" pitchFamily="18" charset="0"/>
                <a:cs typeface="Tahoma" charset="0"/>
              </a:rPr>
            </a:br>
            <a:r>
              <a:rPr lang="ru-RU" sz="1200">
                <a:latin typeface="Tahoma" charset="0"/>
                <a:ea typeface="Times New Roman" pitchFamily="18" charset="0"/>
                <a:cs typeface="Tahoma" charset="0"/>
              </a:rPr>
              <a:t>1.28 </a:t>
            </a:r>
            <a:endParaRPr lang="ru-RU" sz="1200">
              <a:ea typeface="Times New Roman" pitchFamily="18" charset="0"/>
              <a:cs typeface="Tahoma" charset="0"/>
            </a:endParaRPr>
          </a:p>
        </p:txBody>
      </p:sp>
      <p:sp>
        <p:nvSpPr>
          <p:cNvPr id="48139" name="Text Box 11"/>
          <p:cNvSpPr txBox="1">
            <a:spLocks noChangeArrowheads="1"/>
          </p:cNvSpPr>
          <p:nvPr/>
        </p:nvSpPr>
        <p:spPr bwMode="auto">
          <a:xfrm>
            <a:off x="1958975" y="1720850"/>
            <a:ext cx="33623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/>
              <a:t>«</a:t>
            </a:r>
            <a:r>
              <a:rPr lang="ru-RU" b="1"/>
              <a:t>Низколетящие самолеты</a:t>
            </a:r>
            <a:r>
              <a:rPr lang="ru-RU"/>
              <a:t>» </a:t>
            </a:r>
          </a:p>
        </p:txBody>
      </p:sp>
      <p:sp>
        <p:nvSpPr>
          <p:cNvPr id="48141" name="Rectangle 13"/>
          <p:cNvSpPr>
            <a:spLocks noChangeArrowheads="1"/>
          </p:cNvSpPr>
          <p:nvPr/>
        </p:nvSpPr>
        <p:spPr bwMode="auto">
          <a:xfrm>
            <a:off x="0" y="3070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8142" name="Rectangle 14"/>
          <p:cNvSpPr>
            <a:spLocks noChangeArrowheads="1"/>
          </p:cNvSpPr>
          <p:nvPr/>
        </p:nvSpPr>
        <p:spPr bwMode="auto">
          <a:xfrm>
            <a:off x="755650" y="3440113"/>
            <a:ext cx="525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1200">
                <a:latin typeface="Tahoma" charset="0"/>
                <a:ea typeface="Times New Roman" pitchFamily="18" charset="0"/>
                <a:cs typeface="Tahoma" charset="0"/>
              </a:rPr>
              <a:t/>
            </a:r>
            <a:br>
              <a:rPr lang="ru-RU" sz="1200">
                <a:latin typeface="Tahoma" charset="0"/>
                <a:ea typeface="Times New Roman" pitchFamily="18" charset="0"/>
                <a:cs typeface="Tahoma" charset="0"/>
              </a:rPr>
            </a:br>
            <a:r>
              <a:rPr lang="ru-RU" sz="1200">
                <a:latin typeface="Tahoma" charset="0"/>
                <a:ea typeface="Times New Roman" pitchFamily="18" charset="0"/>
                <a:cs typeface="Tahoma" charset="0"/>
              </a:rPr>
              <a:t>1.29 </a:t>
            </a:r>
            <a:endParaRPr lang="ru-RU" sz="1200">
              <a:ea typeface="Times New Roman" pitchFamily="18" charset="0"/>
              <a:cs typeface="Tahoma" charset="0"/>
            </a:endParaRPr>
          </a:p>
        </p:txBody>
      </p:sp>
      <p:pic>
        <p:nvPicPr>
          <p:cNvPr id="48143" name="Picture 15" descr="C:\Documents and Settings\root\Мои документы\вфк\ПДД\Дорожные знаки Предупреждающие знаки  Vodish_Ru.files\1.29.gif"/>
          <p:cNvPicPr>
            <a:picLocks noChangeAspect="1" noChangeArrowheads="1"/>
          </p:cNvPicPr>
          <p:nvPr/>
        </p:nvPicPr>
        <p:blipFill>
          <a:blip r:embed="rId6" r:link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2781300"/>
            <a:ext cx="936625" cy="814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144" name="Text Box 16"/>
          <p:cNvSpPr txBox="1">
            <a:spLocks noChangeArrowheads="1"/>
          </p:cNvSpPr>
          <p:nvPr/>
        </p:nvSpPr>
        <p:spPr bwMode="auto">
          <a:xfrm>
            <a:off x="1979613" y="2708275"/>
            <a:ext cx="58054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1"/>
              <a:t>«Тоннель</a:t>
            </a:r>
            <a:r>
              <a:rPr lang="ru-RU"/>
              <a:t>» Тоннель, в котором отсутствует</a:t>
            </a:r>
            <a:endParaRPr lang="en-US"/>
          </a:p>
          <a:p>
            <a:r>
              <a:rPr lang="ru-RU"/>
              <a:t> искусственное освещение, или тоннель, </a:t>
            </a:r>
            <a:endParaRPr lang="en-US"/>
          </a:p>
          <a:p>
            <a:r>
              <a:rPr lang="ru-RU"/>
              <a:t>видимость въездного портала которого ограничена. </a:t>
            </a:r>
          </a:p>
        </p:txBody>
      </p:sp>
      <p:sp>
        <p:nvSpPr>
          <p:cNvPr id="48146" name="Rectangle 18"/>
          <p:cNvSpPr>
            <a:spLocks noChangeArrowheads="1"/>
          </p:cNvSpPr>
          <p:nvPr/>
        </p:nvSpPr>
        <p:spPr bwMode="auto">
          <a:xfrm>
            <a:off x="0" y="3070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8147" name="Rectangle 19"/>
          <p:cNvSpPr>
            <a:spLocks noChangeArrowheads="1"/>
          </p:cNvSpPr>
          <p:nvPr/>
        </p:nvSpPr>
        <p:spPr bwMode="auto">
          <a:xfrm>
            <a:off x="755650" y="4724400"/>
            <a:ext cx="525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1200">
                <a:latin typeface="Tahoma" charset="0"/>
                <a:ea typeface="Times New Roman" pitchFamily="18" charset="0"/>
                <a:cs typeface="Tahoma" charset="0"/>
              </a:rPr>
              <a:t/>
            </a:r>
            <a:br>
              <a:rPr lang="ru-RU" sz="1200">
                <a:latin typeface="Tahoma" charset="0"/>
                <a:ea typeface="Times New Roman" pitchFamily="18" charset="0"/>
                <a:cs typeface="Tahoma" charset="0"/>
              </a:rPr>
            </a:br>
            <a:r>
              <a:rPr lang="ru-RU" sz="1200">
                <a:latin typeface="Tahoma" charset="0"/>
                <a:ea typeface="Times New Roman" pitchFamily="18" charset="0"/>
                <a:cs typeface="Tahoma" charset="0"/>
              </a:rPr>
              <a:t>1.30 </a:t>
            </a:r>
            <a:endParaRPr lang="ru-RU" sz="1200">
              <a:ea typeface="Times New Roman" pitchFamily="18" charset="0"/>
              <a:cs typeface="Tahoma" charset="0"/>
            </a:endParaRPr>
          </a:p>
        </p:txBody>
      </p:sp>
      <p:pic>
        <p:nvPicPr>
          <p:cNvPr id="48148" name="Picture 20" descr="C:\Documents and Settings\root\Мои документы\вфк\ПДД\Дорожные знаки Предупреждающие знаки  Vodish_Ru.files\1.30.gif"/>
          <p:cNvPicPr>
            <a:picLocks noChangeAspect="1" noChangeArrowheads="1"/>
          </p:cNvPicPr>
          <p:nvPr/>
        </p:nvPicPr>
        <p:blipFill>
          <a:blip r:embed="rId8" r:link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870325"/>
            <a:ext cx="1152525" cy="1001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149" name="Text Box 21"/>
          <p:cNvSpPr txBox="1">
            <a:spLocks noChangeArrowheads="1"/>
          </p:cNvSpPr>
          <p:nvPr/>
        </p:nvSpPr>
        <p:spPr bwMode="auto">
          <a:xfrm>
            <a:off x="1958975" y="4024313"/>
            <a:ext cx="5635625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/>
              <a:t>«</a:t>
            </a:r>
            <a:r>
              <a:rPr lang="ru-RU" b="1"/>
              <a:t>Прочие опасности</a:t>
            </a:r>
            <a:r>
              <a:rPr lang="ru-RU"/>
              <a:t>» Участок дороги, на котором </a:t>
            </a:r>
          </a:p>
          <a:p>
            <a:r>
              <a:rPr lang="ru-RU"/>
              <a:t>имеются опасности, не предусмотренные другими </a:t>
            </a:r>
          </a:p>
          <a:p>
            <a:r>
              <a:rPr lang="ru-RU"/>
              <a:t>предупреждающими знаками. </a:t>
            </a:r>
          </a:p>
        </p:txBody>
      </p:sp>
      <p:sp>
        <p:nvSpPr>
          <p:cNvPr id="48151" name="Rectangle 23"/>
          <p:cNvSpPr>
            <a:spLocks noChangeArrowheads="1"/>
          </p:cNvSpPr>
          <p:nvPr/>
        </p:nvSpPr>
        <p:spPr bwMode="auto">
          <a:xfrm>
            <a:off x="0" y="3175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8150" name="Picture 22" descr="C:\Documents and Settings\root\Мои документы\вфк\ПДД\Дорожные знаки Предупреждающие знаки  Vodish_Ru.files\1.31.1.gif"/>
          <p:cNvPicPr>
            <a:picLocks noChangeAspect="1" noChangeArrowheads="1"/>
          </p:cNvPicPr>
          <p:nvPr/>
        </p:nvPicPr>
        <p:blipFill>
          <a:blip r:embed="rId10" r:link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5649913"/>
            <a:ext cx="1079500" cy="255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152" name="Rectangle 24"/>
          <p:cNvSpPr>
            <a:spLocks noChangeArrowheads="1"/>
          </p:cNvSpPr>
          <p:nvPr/>
        </p:nvSpPr>
        <p:spPr bwMode="auto">
          <a:xfrm>
            <a:off x="755650" y="5816600"/>
            <a:ext cx="654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1200">
                <a:latin typeface="Tahoma" charset="0"/>
                <a:ea typeface="Times New Roman" pitchFamily="18" charset="0"/>
                <a:cs typeface="Tahoma" charset="0"/>
              </a:rPr>
              <a:t/>
            </a:r>
            <a:br>
              <a:rPr lang="ru-RU" sz="1200">
                <a:latin typeface="Tahoma" charset="0"/>
                <a:ea typeface="Times New Roman" pitchFamily="18" charset="0"/>
                <a:cs typeface="Tahoma" charset="0"/>
              </a:rPr>
            </a:br>
            <a:r>
              <a:rPr lang="ru-RU" sz="1200">
                <a:latin typeface="Tahoma" charset="0"/>
                <a:ea typeface="Times New Roman" pitchFamily="18" charset="0"/>
                <a:cs typeface="Tahoma" charset="0"/>
              </a:rPr>
              <a:t>1.31.1 </a:t>
            </a:r>
            <a:endParaRPr lang="ru-RU" sz="1200">
              <a:ea typeface="Times New Roman" pitchFamily="18" charset="0"/>
              <a:cs typeface="Tahoma" charset="0"/>
            </a:endParaRPr>
          </a:p>
        </p:txBody>
      </p:sp>
      <p:sp>
        <p:nvSpPr>
          <p:cNvPr id="48153" name="Text Box 25"/>
          <p:cNvSpPr txBox="1">
            <a:spLocks noChangeArrowheads="1"/>
          </p:cNvSpPr>
          <p:nvPr/>
        </p:nvSpPr>
        <p:spPr bwMode="auto">
          <a:xfrm>
            <a:off x="1958975" y="5392738"/>
            <a:ext cx="6119813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/>
              <a:t>«</a:t>
            </a:r>
            <a:r>
              <a:rPr lang="ru-RU" b="1"/>
              <a:t>Направление поворота</a:t>
            </a:r>
            <a:r>
              <a:rPr lang="ru-RU"/>
              <a:t>» Направление движения </a:t>
            </a:r>
          </a:p>
          <a:p>
            <a:r>
              <a:rPr lang="ru-RU"/>
              <a:t>на закруглении дороги малого радиуса с ограниченной </a:t>
            </a:r>
          </a:p>
          <a:p>
            <a:r>
              <a:rPr lang="ru-RU"/>
              <a:t>видимостью. Направление объезда ремонтируемого</a:t>
            </a:r>
          </a:p>
          <a:p>
            <a:r>
              <a:rPr lang="ru-RU"/>
              <a:t> участка дороги.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руги">
  <a:themeElements>
    <a:clrScheme name="Круги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Круг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уги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уги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643</TotalTime>
  <Words>1495</Words>
  <Application>Microsoft Office PowerPoint</Application>
  <PresentationFormat>Экран (4:3)</PresentationFormat>
  <Paragraphs>398</Paragraphs>
  <Slides>57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57</vt:i4>
      </vt:variant>
    </vt:vector>
  </HeadingPairs>
  <TitlesOfParts>
    <vt:vector size="62" baseType="lpstr">
      <vt:lpstr>Arial</vt:lpstr>
      <vt:lpstr>Wingdings</vt:lpstr>
      <vt:lpstr>Times New Roman</vt:lpstr>
      <vt:lpstr>Tahoma</vt:lpstr>
      <vt:lpstr>Круги</vt:lpstr>
      <vt:lpstr>Презентация PowerPoint</vt:lpstr>
      <vt:lpstr>1.Предупреждающие знаки. Информируют водителей о приближении к опасному участку, движение по которому требует принятия мер, соответствующих обстановке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2. Знаки приоритета Знаки приоритета устанавливают очередность проезда перекрестков, пересечений проезжих частей или узких участков дороги.  </vt:lpstr>
      <vt:lpstr>Презентация PowerPoint</vt:lpstr>
      <vt:lpstr>Презентация PowerPoint</vt:lpstr>
      <vt:lpstr>   3. Запрещающие знаки Запрещающие знаки вводят или отменяют определенные ограничения движения.   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4. Предписывающие знаки </vt:lpstr>
      <vt:lpstr>Презентация PowerPoint</vt:lpstr>
      <vt:lpstr>Презентация PowerPoint</vt:lpstr>
      <vt:lpstr>Презентация PowerPoint</vt:lpstr>
      <vt:lpstr> 5. Знаки особых предписаний Знаки особых предписаний вводят или отменяют определенные режимы движения.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: 6. Информационные знаки </vt:lpstr>
      <vt:lpstr>Презентация PowerPoint</vt:lpstr>
      <vt:lpstr>Презентация PowerPoint</vt:lpstr>
      <vt:lpstr>7. Знаки сервиса </vt:lpstr>
      <vt:lpstr>Презентация PowerPoint</vt:lpstr>
      <vt:lpstr>Презентация PowerPoint</vt:lpstr>
      <vt:lpstr>: 8. Знаки дополнительной информации (таблички) </vt:lpstr>
      <vt:lpstr>Презентация PowerPoint</vt:lpstr>
      <vt:lpstr>Презентация PowerPoint</vt:lpstr>
      <vt:lpstr>Презентация PowerPoint</vt:lpstr>
      <vt:lpstr>Водитель должен уступить дорогу транспортным средствам, движущимся по пересекаемой дороге, а при наличии таблички 8.13 - по главной. </vt:lpstr>
      <vt:lpstr>Презентация PowerPoint</vt:lpstr>
      <vt:lpstr>Запрещается обгон всех транспортных средств  </vt:lpstr>
      <vt:lpstr>Табличка 6.16 "Стоп-линия" указывает место, где необходимо остановиться при запрещающем сигнале светофора (п. 6.13). В данном случае - непосредственно перед светофором.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RMMC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Your User Name</dc:creator>
  <cp:lastModifiedBy>Александр</cp:lastModifiedBy>
  <cp:revision>17</cp:revision>
  <dcterms:created xsi:type="dcterms:W3CDTF">2006-04-30T07:57:47Z</dcterms:created>
  <dcterms:modified xsi:type="dcterms:W3CDTF">2012-12-09T01:22:15Z</dcterms:modified>
</cp:coreProperties>
</file>