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82" r:id="rId3"/>
    <p:sldId id="278" r:id="rId4"/>
    <p:sldId id="257" r:id="rId5"/>
    <p:sldId id="265" r:id="rId6"/>
    <p:sldId id="266" r:id="rId7"/>
    <p:sldId id="267" r:id="rId8"/>
    <p:sldId id="268" r:id="rId9"/>
    <p:sldId id="269" r:id="rId10"/>
    <p:sldId id="276" r:id="rId11"/>
    <p:sldId id="271" r:id="rId12"/>
    <p:sldId id="270" r:id="rId13"/>
    <p:sldId id="272" r:id="rId14"/>
    <p:sldId id="273" r:id="rId15"/>
    <p:sldId id="274" r:id="rId16"/>
    <p:sldId id="262" r:id="rId17"/>
    <p:sldId id="275" r:id="rId18"/>
    <p:sldId id="263" r:id="rId19"/>
    <p:sldId id="277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A25CA-2104-4AF1-A25B-A1E4C31D1CF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0ABB2-9C03-4176-9D46-B1BA8EDC6A23}">
      <dgm:prSet phldrT="[Текст]"/>
      <dgm:spPr/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МОБ</a:t>
          </a:r>
          <a:endParaRPr lang="ru-RU" b="1" dirty="0">
            <a:solidFill>
              <a:srgbClr val="663300"/>
            </a:solidFill>
          </a:endParaRPr>
        </a:p>
      </dgm:t>
    </dgm:pt>
    <dgm:pt modelId="{E1C9931D-5E73-4160-9E01-306FCBB22174}" type="parTrans" cxnId="{CA2E7570-C0EA-4326-8E4C-26E9E1C5773A}">
      <dgm:prSet/>
      <dgm:spPr/>
      <dgm:t>
        <a:bodyPr/>
        <a:lstStyle/>
        <a:p>
          <a:endParaRPr lang="ru-RU"/>
        </a:p>
      </dgm:t>
    </dgm:pt>
    <dgm:pt modelId="{04674EF5-858E-4F36-B6E0-43C73DCF94E7}" type="sibTrans" cxnId="{CA2E7570-C0EA-4326-8E4C-26E9E1C5773A}">
      <dgm:prSet/>
      <dgm:spPr/>
      <dgm:t>
        <a:bodyPr/>
        <a:lstStyle/>
        <a:p>
          <a:endParaRPr lang="ru-RU"/>
        </a:p>
      </dgm:t>
    </dgm:pt>
    <dgm:pt modelId="{95C6E891-4A9B-4828-9148-A786E168EE4E}">
      <dgm:prSet phldrT="[Текст]"/>
      <dgm:spPr/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КДМ</a:t>
          </a:r>
          <a:endParaRPr lang="ru-RU" b="1" dirty="0">
            <a:solidFill>
              <a:srgbClr val="663300"/>
            </a:solidFill>
          </a:endParaRPr>
        </a:p>
      </dgm:t>
    </dgm:pt>
    <dgm:pt modelId="{4A55B140-9205-45F3-87C9-592A8C3C964F}" type="parTrans" cxnId="{2C863599-B928-4DC4-942B-D916AD3821A4}">
      <dgm:prSet/>
      <dgm:spPr/>
      <dgm:t>
        <a:bodyPr/>
        <a:lstStyle/>
        <a:p>
          <a:endParaRPr lang="ru-RU"/>
        </a:p>
      </dgm:t>
    </dgm:pt>
    <dgm:pt modelId="{0E57A344-36BE-4472-82FC-03562138C52A}" type="sibTrans" cxnId="{2C863599-B928-4DC4-942B-D916AD3821A4}">
      <dgm:prSet/>
      <dgm:spPr/>
      <dgm:t>
        <a:bodyPr/>
        <a:lstStyle/>
        <a:p>
          <a:endParaRPr lang="ru-RU"/>
        </a:p>
      </dgm:t>
    </dgm:pt>
    <dgm:pt modelId="{1E4DAAB6-8D51-4454-88F5-41AD5129BAAF}">
      <dgm:prSet phldrT="[Текст]"/>
      <dgm:spPr/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ГАИ</a:t>
          </a:r>
          <a:endParaRPr lang="ru-RU" b="1" dirty="0">
            <a:solidFill>
              <a:srgbClr val="663300"/>
            </a:solidFill>
          </a:endParaRPr>
        </a:p>
      </dgm:t>
    </dgm:pt>
    <dgm:pt modelId="{5D61EE63-9E13-46C1-B0A8-95ABD3F3C087}" type="parTrans" cxnId="{9E144B0F-737B-4DF3-9BC6-DC3A67B441CD}">
      <dgm:prSet/>
      <dgm:spPr/>
      <dgm:t>
        <a:bodyPr/>
        <a:lstStyle/>
        <a:p>
          <a:endParaRPr lang="ru-RU"/>
        </a:p>
      </dgm:t>
    </dgm:pt>
    <dgm:pt modelId="{244F74F2-CE39-4D07-8CD5-AE710E307D01}" type="sibTrans" cxnId="{9E144B0F-737B-4DF3-9BC6-DC3A67B441CD}">
      <dgm:prSet/>
      <dgm:spPr/>
      <dgm:t>
        <a:bodyPr/>
        <a:lstStyle/>
        <a:p>
          <a:endParaRPr lang="ru-RU"/>
        </a:p>
      </dgm:t>
    </dgm:pt>
    <dgm:pt modelId="{EECBF588-640E-49DA-81A3-621EACCDD42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663300"/>
              </a:solidFill>
            </a:rPr>
            <a:t>Следят за  порядком на дорогах.</a:t>
          </a:r>
          <a:endParaRPr lang="ru-RU" sz="2800" b="1" dirty="0">
            <a:solidFill>
              <a:srgbClr val="663300"/>
            </a:solidFill>
          </a:endParaRPr>
        </a:p>
      </dgm:t>
    </dgm:pt>
    <dgm:pt modelId="{B7DA8E7D-BB41-42AA-9F21-3B73CE04B496}" type="parTrans" cxnId="{CBFB43AE-9534-4A18-83E5-25615493C927}">
      <dgm:prSet/>
      <dgm:spPr/>
      <dgm:t>
        <a:bodyPr/>
        <a:lstStyle/>
        <a:p>
          <a:endParaRPr lang="ru-RU"/>
        </a:p>
      </dgm:t>
    </dgm:pt>
    <dgm:pt modelId="{97A50AB4-BAB7-4968-A91C-BEA96B2FB089}" type="sibTrans" cxnId="{CBFB43AE-9534-4A18-83E5-25615493C927}">
      <dgm:prSet/>
      <dgm:spPr/>
      <dgm:t>
        <a:bodyPr/>
        <a:lstStyle/>
        <a:p>
          <a:endParaRPr lang="ru-RU"/>
        </a:p>
      </dgm:t>
    </dgm:pt>
    <dgm:pt modelId="{B74C16E3-C59F-459E-A39A-570C348CDD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</a:rPr>
            <a:t>Обеспечение личной и общественной безопасности, охрана собственности, общественного порядка.</a:t>
          </a:r>
          <a:endParaRPr lang="ru-RU" sz="2000" b="1" dirty="0">
            <a:solidFill>
              <a:srgbClr val="663300"/>
            </a:solidFill>
          </a:endParaRPr>
        </a:p>
      </dgm:t>
    </dgm:pt>
    <dgm:pt modelId="{7D20F47C-47DA-4F11-9C3A-9319C5E84950}" type="parTrans" cxnId="{426C98B5-1E9D-4CD9-8C2B-E4898D5A85F6}">
      <dgm:prSet/>
      <dgm:spPr/>
      <dgm:t>
        <a:bodyPr/>
        <a:lstStyle/>
        <a:p>
          <a:endParaRPr lang="ru-RU"/>
        </a:p>
      </dgm:t>
    </dgm:pt>
    <dgm:pt modelId="{BE027359-13C3-4398-ACCD-83152B8302E0}" type="sibTrans" cxnId="{426C98B5-1E9D-4CD9-8C2B-E4898D5A85F6}">
      <dgm:prSet/>
      <dgm:spPr/>
      <dgm:t>
        <a:bodyPr/>
        <a:lstStyle/>
        <a:p>
          <a:endParaRPr lang="ru-RU"/>
        </a:p>
      </dgm:t>
    </dgm:pt>
    <dgm:pt modelId="{C07F31A1-6163-4463-B21B-3D689A2C8D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</a:rPr>
            <a:t>Принимают меры, чтобы подростки не нарушали закон. Предмет их особой заботы – дети из неблагополучных семей.</a:t>
          </a:r>
          <a:endParaRPr lang="ru-RU" sz="2000" b="1" dirty="0">
            <a:solidFill>
              <a:srgbClr val="663300"/>
            </a:solidFill>
          </a:endParaRPr>
        </a:p>
      </dgm:t>
    </dgm:pt>
    <dgm:pt modelId="{EDEB56E0-EDC6-4D81-807E-3DA40A242970}" type="parTrans" cxnId="{057C9B11-24E4-4669-9988-AAEFCF5B2568}">
      <dgm:prSet/>
      <dgm:spPr/>
      <dgm:t>
        <a:bodyPr/>
        <a:lstStyle/>
        <a:p>
          <a:endParaRPr lang="ru-RU"/>
        </a:p>
      </dgm:t>
    </dgm:pt>
    <dgm:pt modelId="{83958F9D-6E0A-41FF-9604-DCE27E02C703}" type="sibTrans" cxnId="{057C9B11-24E4-4669-9988-AAEFCF5B2568}">
      <dgm:prSet/>
      <dgm:spPr/>
      <dgm:t>
        <a:bodyPr/>
        <a:lstStyle/>
        <a:p>
          <a:endParaRPr lang="ru-RU"/>
        </a:p>
      </dgm:t>
    </dgm:pt>
    <dgm:pt modelId="{F346B99B-7435-4558-A852-5F90A0ED1813}" type="pres">
      <dgm:prSet presAssocID="{CA1A25CA-2104-4AF1-A25B-A1E4C31D1C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11430-9D22-4813-A2DC-BFF0569BC1DD}" type="pres">
      <dgm:prSet presAssocID="{3A40ABB2-9C03-4176-9D46-B1BA8EDC6A23}" presName="composite" presStyleCnt="0"/>
      <dgm:spPr/>
    </dgm:pt>
    <dgm:pt modelId="{B2A35B04-50A9-4327-BF99-BF972E1352BB}" type="pres">
      <dgm:prSet presAssocID="{3A40ABB2-9C03-4176-9D46-B1BA8EDC6A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6038A-EA38-4A78-9930-AB0B9504BC9F}" type="pres">
      <dgm:prSet presAssocID="{3A40ABB2-9C03-4176-9D46-B1BA8EDC6A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AA911-6937-499D-8C8A-0E690582F2DC}" type="pres">
      <dgm:prSet presAssocID="{04674EF5-858E-4F36-B6E0-43C73DCF94E7}" presName="sp" presStyleCnt="0"/>
      <dgm:spPr/>
    </dgm:pt>
    <dgm:pt modelId="{DC2F99EE-DC81-481A-A7BB-ADC10E910AF2}" type="pres">
      <dgm:prSet presAssocID="{95C6E891-4A9B-4828-9148-A786E168EE4E}" presName="composite" presStyleCnt="0"/>
      <dgm:spPr/>
    </dgm:pt>
    <dgm:pt modelId="{98FCD1A2-2F72-4ADF-9B05-823277DC0BE1}" type="pres">
      <dgm:prSet presAssocID="{95C6E891-4A9B-4828-9148-A786E168EE4E}" presName="parentText" presStyleLbl="alignNode1" presStyleIdx="1" presStyleCnt="3" custScaleX="111548" custLinFactNeighborX="5774" custLinFactNeighborY="-5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5B96F-6672-4E2C-93EE-F6344950BE0E}" type="pres">
      <dgm:prSet presAssocID="{95C6E891-4A9B-4828-9148-A786E168EE4E}" presName="descendantText" presStyleLbl="alignAcc1" presStyleIdx="1" presStyleCnt="3" custScaleY="125720" custLinFactNeighborX="-1456" custLinFactNeighborY="-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A560F-5E07-4979-83C8-705FBE0077C3}" type="pres">
      <dgm:prSet presAssocID="{0E57A344-36BE-4472-82FC-03562138C52A}" presName="sp" presStyleCnt="0"/>
      <dgm:spPr/>
    </dgm:pt>
    <dgm:pt modelId="{9FDC2BE7-B44C-445B-BBDD-DAFDCF92B410}" type="pres">
      <dgm:prSet presAssocID="{1E4DAAB6-8D51-4454-88F5-41AD5129BAAF}" presName="composite" presStyleCnt="0"/>
      <dgm:spPr/>
    </dgm:pt>
    <dgm:pt modelId="{CE32ABA9-F71A-4067-8EBB-9BB2AFEBE8EC}" type="pres">
      <dgm:prSet presAssocID="{1E4DAAB6-8D51-4454-88F5-41AD5129BA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EBB2B-64DD-4509-8178-B92D01FBF816}" type="pres">
      <dgm:prSet presAssocID="{1E4DAAB6-8D51-4454-88F5-41AD5129BAAF}" presName="descendantText" presStyleLbl="alignAcc1" presStyleIdx="2" presStyleCnt="3" custLinFactNeighborX="488" custLinFactNeighborY="2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B43AE-9534-4A18-83E5-25615493C927}" srcId="{1E4DAAB6-8D51-4454-88F5-41AD5129BAAF}" destId="{EECBF588-640E-49DA-81A3-621EACCDD42E}" srcOrd="0" destOrd="0" parTransId="{B7DA8E7D-BB41-42AA-9F21-3B73CE04B496}" sibTransId="{97A50AB4-BAB7-4968-A91C-BEA96B2FB089}"/>
    <dgm:cxn modelId="{A128BA88-BC37-4380-9F97-744C7C6F7448}" type="presOf" srcId="{B74C16E3-C59F-459E-A39A-570C348CDD05}" destId="{F436038A-EA38-4A78-9930-AB0B9504BC9F}" srcOrd="0" destOrd="0" presId="urn:microsoft.com/office/officeart/2005/8/layout/chevron2"/>
    <dgm:cxn modelId="{9E144B0F-737B-4DF3-9BC6-DC3A67B441CD}" srcId="{CA1A25CA-2104-4AF1-A25B-A1E4C31D1CFE}" destId="{1E4DAAB6-8D51-4454-88F5-41AD5129BAAF}" srcOrd="2" destOrd="0" parTransId="{5D61EE63-9E13-46C1-B0A8-95ABD3F3C087}" sibTransId="{244F74F2-CE39-4D07-8CD5-AE710E307D01}"/>
    <dgm:cxn modelId="{C29D5F8E-B4B1-414E-A6E0-897783DFA441}" type="presOf" srcId="{3A40ABB2-9C03-4176-9D46-B1BA8EDC6A23}" destId="{B2A35B04-50A9-4327-BF99-BF972E1352BB}" srcOrd="0" destOrd="0" presId="urn:microsoft.com/office/officeart/2005/8/layout/chevron2"/>
    <dgm:cxn modelId="{CA2E7570-C0EA-4326-8E4C-26E9E1C5773A}" srcId="{CA1A25CA-2104-4AF1-A25B-A1E4C31D1CFE}" destId="{3A40ABB2-9C03-4176-9D46-B1BA8EDC6A23}" srcOrd="0" destOrd="0" parTransId="{E1C9931D-5E73-4160-9E01-306FCBB22174}" sibTransId="{04674EF5-858E-4F36-B6E0-43C73DCF94E7}"/>
    <dgm:cxn modelId="{72920BCF-5715-459E-BFC1-360174786547}" type="presOf" srcId="{CA1A25CA-2104-4AF1-A25B-A1E4C31D1CFE}" destId="{F346B99B-7435-4558-A852-5F90A0ED1813}" srcOrd="0" destOrd="0" presId="urn:microsoft.com/office/officeart/2005/8/layout/chevron2"/>
    <dgm:cxn modelId="{C410FF73-4FD1-4678-8822-A52B4DFAB7F1}" type="presOf" srcId="{95C6E891-4A9B-4828-9148-A786E168EE4E}" destId="{98FCD1A2-2F72-4ADF-9B05-823277DC0BE1}" srcOrd="0" destOrd="0" presId="urn:microsoft.com/office/officeart/2005/8/layout/chevron2"/>
    <dgm:cxn modelId="{057C9B11-24E4-4669-9988-AAEFCF5B2568}" srcId="{95C6E891-4A9B-4828-9148-A786E168EE4E}" destId="{C07F31A1-6163-4463-B21B-3D689A2C8D7A}" srcOrd="0" destOrd="0" parTransId="{EDEB56E0-EDC6-4D81-807E-3DA40A242970}" sibTransId="{83958F9D-6E0A-41FF-9604-DCE27E02C703}"/>
    <dgm:cxn modelId="{508E64E8-2FE0-47A8-A6CF-29E8C70DD059}" type="presOf" srcId="{C07F31A1-6163-4463-B21B-3D689A2C8D7A}" destId="{1725B96F-6672-4E2C-93EE-F6344950BE0E}" srcOrd="0" destOrd="0" presId="urn:microsoft.com/office/officeart/2005/8/layout/chevron2"/>
    <dgm:cxn modelId="{045E7A7D-A867-4CD5-AF2D-154C06F52A25}" type="presOf" srcId="{1E4DAAB6-8D51-4454-88F5-41AD5129BAAF}" destId="{CE32ABA9-F71A-4067-8EBB-9BB2AFEBE8EC}" srcOrd="0" destOrd="0" presId="urn:microsoft.com/office/officeart/2005/8/layout/chevron2"/>
    <dgm:cxn modelId="{426C98B5-1E9D-4CD9-8C2B-E4898D5A85F6}" srcId="{3A40ABB2-9C03-4176-9D46-B1BA8EDC6A23}" destId="{B74C16E3-C59F-459E-A39A-570C348CDD05}" srcOrd="0" destOrd="0" parTransId="{7D20F47C-47DA-4F11-9C3A-9319C5E84950}" sibTransId="{BE027359-13C3-4398-ACCD-83152B8302E0}"/>
    <dgm:cxn modelId="{2C863599-B928-4DC4-942B-D916AD3821A4}" srcId="{CA1A25CA-2104-4AF1-A25B-A1E4C31D1CFE}" destId="{95C6E891-4A9B-4828-9148-A786E168EE4E}" srcOrd="1" destOrd="0" parTransId="{4A55B140-9205-45F3-87C9-592A8C3C964F}" sibTransId="{0E57A344-36BE-4472-82FC-03562138C52A}"/>
    <dgm:cxn modelId="{8B78FDD2-6712-4386-B412-3FA9DF2D4944}" type="presOf" srcId="{EECBF588-640E-49DA-81A3-621EACCDD42E}" destId="{668EBB2B-64DD-4509-8178-B92D01FBF816}" srcOrd="0" destOrd="0" presId="urn:microsoft.com/office/officeart/2005/8/layout/chevron2"/>
    <dgm:cxn modelId="{40065F72-48FD-4717-A8CC-14268750E0CA}" type="presParOf" srcId="{F346B99B-7435-4558-A852-5F90A0ED1813}" destId="{67911430-9D22-4813-A2DC-BFF0569BC1DD}" srcOrd="0" destOrd="0" presId="urn:microsoft.com/office/officeart/2005/8/layout/chevron2"/>
    <dgm:cxn modelId="{842B9473-9859-4C25-8059-9743A1B36525}" type="presParOf" srcId="{67911430-9D22-4813-A2DC-BFF0569BC1DD}" destId="{B2A35B04-50A9-4327-BF99-BF972E1352BB}" srcOrd="0" destOrd="0" presId="urn:microsoft.com/office/officeart/2005/8/layout/chevron2"/>
    <dgm:cxn modelId="{FBC0A28A-F022-4FF2-881B-749D3B5ACCDA}" type="presParOf" srcId="{67911430-9D22-4813-A2DC-BFF0569BC1DD}" destId="{F436038A-EA38-4A78-9930-AB0B9504BC9F}" srcOrd="1" destOrd="0" presId="urn:microsoft.com/office/officeart/2005/8/layout/chevron2"/>
    <dgm:cxn modelId="{6052A630-DC94-435D-A07E-795CD519B470}" type="presParOf" srcId="{F346B99B-7435-4558-A852-5F90A0ED1813}" destId="{189AA911-6937-499D-8C8A-0E690582F2DC}" srcOrd="1" destOrd="0" presId="urn:microsoft.com/office/officeart/2005/8/layout/chevron2"/>
    <dgm:cxn modelId="{5A07E2EB-9D87-4DA9-935E-C4C832840079}" type="presParOf" srcId="{F346B99B-7435-4558-A852-5F90A0ED1813}" destId="{DC2F99EE-DC81-481A-A7BB-ADC10E910AF2}" srcOrd="2" destOrd="0" presId="urn:microsoft.com/office/officeart/2005/8/layout/chevron2"/>
    <dgm:cxn modelId="{DE382010-5385-4D85-BEFE-B260E30C4A90}" type="presParOf" srcId="{DC2F99EE-DC81-481A-A7BB-ADC10E910AF2}" destId="{98FCD1A2-2F72-4ADF-9B05-823277DC0BE1}" srcOrd="0" destOrd="0" presId="urn:microsoft.com/office/officeart/2005/8/layout/chevron2"/>
    <dgm:cxn modelId="{715439B9-FEA2-4700-ACA4-AD1206AE755D}" type="presParOf" srcId="{DC2F99EE-DC81-481A-A7BB-ADC10E910AF2}" destId="{1725B96F-6672-4E2C-93EE-F6344950BE0E}" srcOrd="1" destOrd="0" presId="urn:microsoft.com/office/officeart/2005/8/layout/chevron2"/>
    <dgm:cxn modelId="{20213E1E-7A76-4A01-88F9-24E21D60B56B}" type="presParOf" srcId="{F346B99B-7435-4558-A852-5F90A0ED1813}" destId="{44AA560F-5E07-4979-83C8-705FBE0077C3}" srcOrd="3" destOrd="0" presId="urn:microsoft.com/office/officeart/2005/8/layout/chevron2"/>
    <dgm:cxn modelId="{FD93E36A-CE85-490D-9894-8E8718AB244C}" type="presParOf" srcId="{F346B99B-7435-4558-A852-5F90A0ED1813}" destId="{9FDC2BE7-B44C-445B-BBDD-DAFDCF92B410}" srcOrd="4" destOrd="0" presId="urn:microsoft.com/office/officeart/2005/8/layout/chevron2"/>
    <dgm:cxn modelId="{3AB7C872-B647-4490-8617-86D9D46BC702}" type="presParOf" srcId="{9FDC2BE7-B44C-445B-BBDD-DAFDCF92B410}" destId="{CE32ABA9-F71A-4067-8EBB-9BB2AFEBE8EC}" srcOrd="0" destOrd="0" presId="urn:microsoft.com/office/officeart/2005/8/layout/chevron2"/>
    <dgm:cxn modelId="{2FFAD14D-FBB3-4325-9662-68DBFCC70D1B}" type="presParOf" srcId="{9FDC2BE7-B44C-445B-BBDD-DAFDCF92B410}" destId="{668EBB2B-64DD-4509-8178-B92D01FBF8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35B04-50A9-4327-BF99-BF972E1352BB}">
      <dsp:nvSpPr>
        <dsp:cNvPr id="0" name=""/>
        <dsp:cNvSpPr/>
      </dsp:nvSpPr>
      <dsp:spPr>
        <a:xfrm rot="5400000">
          <a:off x="-312068" y="284097"/>
          <a:ext cx="1833440" cy="12834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663300"/>
              </a:solidFill>
            </a:rPr>
            <a:t>МОБ</a:t>
          </a:r>
          <a:endParaRPr lang="ru-RU" sz="2700" b="1" kern="1200" dirty="0">
            <a:solidFill>
              <a:srgbClr val="663300"/>
            </a:solidFill>
          </a:endParaRPr>
        </a:p>
      </dsp:txBody>
      <dsp:txXfrm rot="5400000">
        <a:off x="-312068" y="284097"/>
        <a:ext cx="1833440" cy="1283408"/>
      </dsp:txXfrm>
    </dsp:sp>
    <dsp:sp modelId="{F436038A-EA38-4A78-9930-AB0B9504BC9F}">
      <dsp:nvSpPr>
        <dsp:cNvPr id="0" name=""/>
        <dsp:cNvSpPr/>
      </dsp:nvSpPr>
      <dsp:spPr>
        <a:xfrm rot="5400000">
          <a:off x="4166992" y="-2911554"/>
          <a:ext cx="1191736" cy="703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663300"/>
              </a:solidFill>
            </a:rPr>
            <a:t>Обеспечение личной и общественной безопасности, охрана собственности, общественного порядка.</a:t>
          </a:r>
          <a:endParaRPr lang="ru-RU" sz="2000" b="1" kern="1200" dirty="0">
            <a:solidFill>
              <a:srgbClr val="663300"/>
            </a:solidFill>
          </a:endParaRPr>
        </a:p>
      </dsp:txBody>
      <dsp:txXfrm rot="5400000">
        <a:off x="4166992" y="-2911554"/>
        <a:ext cx="1191736" cy="7033007"/>
      </dsp:txXfrm>
    </dsp:sp>
    <dsp:sp modelId="{98FCD1A2-2F72-4ADF-9B05-823277DC0BE1}">
      <dsp:nvSpPr>
        <dsp:cNvPr id="0" name=""/>
        <dsp:cNvSpPr/>
      </dsp:nvSpPr>
      <dsp:spPr>
        <a:xfrm rot="5400000">
          <a:off x="-163860" y="2001762"/>
          <a:ext cx="1833440" cy="1431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663300"/>
              </a:solidFill>
            </a:rPr>
            <a:t>КДМ</a:t>
          </a:r>
          <a:endParaRPr lang="ru-RU" sz="2700" b="1" kern="1200" dirty="0">
            <a:solidFill>
              <a:srgbClr val="663300"/>
            </a:solidFill>
          </a:endParaRPr>
        </a:p>
      </dsp:txBody>
      <dsp:txXfrm rot="5400000">
        <a:off x="-163860" y="2001762"/>
        <a:ext cx="1833440" cy="1431616"/>
      </dsp:txXfrm>
    </dsp:sp>
    <dsp:sp modelId="{1725B96F-6672-4E2C-93EE-F6344950BE0E}">
      <dsp:nvSpPr>
        <dsp:cNvPr id="0" name=""/>
        <dsp:cNvSpPr/>
      </dsp:nvSpPr>
      <dsp:spPr>
        <a:xfrm rot="5400000">
          <a:off x="3985438" y="-1157899"/>
          <a:ext cx="1498250" cy="703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663300"/>
              </a:solidFill>
            </a:rPr>
            <a:t>Принимают меры, чтобы подростки не нарушали закон. Предмет их особой заботы – дети из неблагополучных семей.</a:t>
          </a:r>
          <a:endParaRPr lang="ru-RU" sz="2000" b="1" kern="1200" dirty="0">
            <a:solidFill>
              <a:srgbClr val="663300"/>
            </a:solidFill>
          </a:endParaRPr>
        </a:p>
      </dsp:txBody>
      <dsp:txXfrm rot="5400000">
        <a:off x="3985438" y="-1157899"/>
        <a:ext cx="1498250" cy="7033007"/>
      </dsp:txXfrm>
    </dsp:sp>
    <dsp:sp modelId="{CE32ABA9-F71A-4067-8EBB-9BB2AFEBE8EC}">
      <dsp:nvSpPr>
        <dsp:cNvPr id="0" name=""/>
        <dsp:cNvSpPr/>
      </dsp:nvSpPr>
      <dsp:spPr>
        <a:xfrm rot="5400000">
          <a:off x="-312068" y="3733702"/>
          <a:ext cx="1833440" cy="12834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663300"/>
              </a:solidFill>
            </a:rPr>
            <a:t>ГАИ</a:t>
          </a:r>
          <a:endParaRPr lang="ru-RU" sz="2700" b="1" kern="1200" dirty="0">
            <a:solidFill>
              <a:srgbClr val="663300"/>
            </a:solidFill>
          </a:endParaRPr>
        </a:p>
      </dsp:txBody>
      <dsp:txXfrm rot="5400000">
        <a:off x="-312068" y="3733702"/>
        <a:ext cx="1833440" cy="1283408"/>
      </dsp:txXfrm>
    </dsp:sp>
    <dsp:sp modelId="{668EBB2B-64DD-4509-8178-B92D01FBF816}">
      <dsp:nvSpPr>
        <dsp:cNvPr id="0" name=""/>
        <dsp:cNvSpPr/>
      </dsp:nvSpPr>
      <dsp:spPr>
        <a:xfrm rot="5400000">
          <a:off x="4201313" y="797646"/>
          <a:ext cx="1191736" cy="703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663300"/>
              </a:solidFill>
            </a:rPr>
            <a:t>Следят за  порядком на дорогах.</a:t>
          </a:r>
          <a:endParaRPr lang="ru-RU" sz="2800" b="1" kern="1200" dirty="0">
            <a:solidFill>
              <a:srgbClr val="663300"/>
            </a:solidFill>
          </a:endParaRPr>
        </a:p>
      </dsp:txBody>
      <dsp:txXfrm rot="5400000">
        <a:off x="4201313" y="797646"/>
        <a:ext cx="1191736" cy="7033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0D2DAB-B594-4A0C-9D03-F361EE6B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54DEE2-C735-4096-BD20-F21F8BF77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99C520-C705-4A6D-B39D-C5D70BD21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AF3837B-6FB9-444A-B30A-3CABF58A07C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5733256"/>
            <a:ext cx="6300192" cy="11247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993300"/>
                </a:solidFill>
              </a:rPr>
              <a:t>Человек и закон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1" y="0"/>
            <a:ext cx="8141359" cy="54006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414780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64704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Все государства в разные времена стремились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по разному решить вопрос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о справедливой организации правосудия.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Со временем были выработаны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принципы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правосудия. Один из них –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 презумпция невиновности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1746" name="Picture 2" descr="http://i51.fastpic.ru/big/2012/1226/78/3060f3e01aff9b996ca98b2093b0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289" y="692696"/>
            <a:ext cx="448271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Презумпция невиновности: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4608512" cy="381642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«…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обвиняемый считается </a:t>
            </a:r>
            <a:r>
              <a:rPr lang="ru-RU" sz="28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невиновным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до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тех пор,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пока            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его вина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будет доказана в установленном законом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порядке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».</a:t>
            </a:r>
          </a:p>
        </p:txBody>
      </p:sp>
      <p:pic>
        <p:nvPicPr>
          <p:cNvPr id="80903" name="Picture 7" descr="суд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196752"/>
            <a:ext cx="4355976" cy="43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Фемида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412776"/>
            <a:ext cx="4320480" cy="395014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повязка на глазах – символ беспристрастия;</a:t>
            </a:r>
          </a:p>
          <a:p>
            <a:pPr>
              <a:buFontTx/>
              <a:buChar char="-"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весы – символ меры и справедливости; </a:t>
            </a:r>
          </a:p>
          <a:p>
            <a:pPr>
              <a:buFontTx/>
              <a:buChar char="-"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меч – символ возмездия.</a:t>
            </a:r>
          </a:p>
        </p:txBody>
      </p:sp>
      <p:pic>
        <p:nvPicPr>
          <p:cNvPr id="30722" name="Picture 2" descr="http://rb7.ru/files/co_photos/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59024"/>
            <a:ext cx="4355976" cy="43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   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Органы внутренних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дел (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полиция)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96752"/>
            <a:ext cx="3744416" cy="4114800"/>
          </a:xfrm>
        </p:spPr>
        <p:txBody>
          <a:bodyPr/>
          <a:lstStyle/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charset="0"/>
            </a:endParaRP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Следят за</a:t>
            </a:r>
          </a:p>
          <a:p>
            <a:pPr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    общественным порядком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Борются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с </a:t>
            </a:r>
          </a:p>
          <a:p>
            <a:pPr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правонарушениями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8674" name="Picture 2" descr="http://profrt.ru/wp-content/uploads/2013/05/%D0%BF%D0%BE%D0%BB%D0%B8%D1%86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44182"/>
            <a:ext cx="5580112" cy="427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Полиция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512" y="1268760"/>
            <a:ext cx="432048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Криминальная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Задачи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предупреждение, пресечение и раскрытие преступлений;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розыск лиц, скрывающихся от правоохранительных органов.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27984" y="1341438"/>
            <a:ext cx="4716016" cy="4598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Общественной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   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безопасности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Задачи: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обеспечение личной и общественной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безопасности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охрана общественного порядка.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 предупреждение и пресечение правонарушений.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1619672" y="620688"/>
            <a:ext cx="1655763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5868144" y="692696"/>
            <a:ext cx="1511300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криминальной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полиции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5508104" cy="3312368"/>
          </a:xfrm>
        </p:spPr>
        <p:txBody>
          <a:bodyPr/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Уголовный розыск.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Подразделение по борьбе с экономическими преступлениями.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Подразделение по борьбе с незаконным оборотом наркотиков.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Криминалистические лаборатории и др.</a:t>
            </a:r>
          </a:p>
        </p:txBody>
      </p:sp>
      <p:pic>
        <p:nvPicPr>
          <p:cNvPr id="26626" name="Picture 2" descr="http://ratnik.su/images/4102.jpg"/>
          <p:cNvPicPr>
            <a:picLocks noChangeAspect="1" noChangeArrowheads="1"/>
          </p:cNvPicPr>
          <p:nvPr/>
        </p:nvPicPr>
        <p:blipFill>
          <a:blip r:embed="rId2" cstate="print"/>
          <a:srcRect l="6186" t="12373" r="7203" b="5656"/>
          <a:stretch>
            <a:fillRect/>
          </a:stretch>
        </p:blipFill>
        <p:spPr bwMode="auto">
          <a:xfrm>
            <a:off x="5580112" y="1235969"/>
            <a:ext cx="3563888" cy="449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хема 4"/>
          <p:cNvPicPr>
            <a:picLocks noGrp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663300"/>
            </a:solidFill>
          </a:ln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2051720" y="5733256"/>
            <a:ext cx="508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Trebuchet MS" pitchFamily="34" charset="0"/>
              </a:rPr>
              <a:t>Задачи криминальной </a:t>
            </a:r>
            <a:r>
              <a:rPr lang="ru-RU" sz="2400" b="1" dirty="0" smtClean="0">
                <a:solidFill>
                  <a:srgbClr val="663300"/>
                </a:solidFill>
                <a:latin typeface="Trebuchet MS" pitchFamily="34" charset="0"/>
              </a:rPr>
              <a:t>полиции</a:t>
            </a:r>
            <a:endParaRPr lang="ru-RU" sz="2400" b="1" dirty="0">
              <a:solidFill>
                <a:srgbClr val="66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полиции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общественной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безопасности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00808"/>
            <a:ext cx="612068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патрульно-постовой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Дежурные части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ГАИ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Паспортно-визовые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Участковые инспектора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по делам несовершеннолетних</a:t>
            </a:r>
          </a:p>
        </p:txBody>
      </p:sp>
      <p:pic>
        <p:nvPicPr>
          <p:cNvPr id="79885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68450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задачи 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полиции </a:t>
            </a:r>
            <a:r>
              <a:rPr lang="ru-RU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общественной безопасности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556792"/>
          <a:ext cx="831641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9864" y="3140968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556792"/>
            <a:ext cx="125963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9863" y="5229200"/>
            <a:ext cx="12241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395536" y="547519"/>
            <a:ext cx="856895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органам оказывающим населению юридическую,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правовую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 относят ещё</a:t>
            </a:r>
          </a:p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нотариат и адвокатуру,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с вами чаще употребляем понятия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означающие профессии  людей, работающих  там: </a:t>
            </a:r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ru-RU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занимается адвокат? </a:t>
            </a:r>
          </a:p>
          <a:p>
            <a:pPr algn="ctr">
              <a:buFontTx/>
              <a:buChar char="-"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-Чем занимается  нотариус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0" hangingPunct="0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877272"/>
            <a:ext cx="63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Следует  обратиться к словарю учебника</a:t>
            </a:r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: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 стр. 239 </a:t>
            </a:r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и </a:t>
            </a:r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стр. 241</a:t>
            </a:r>
            <a:endParaRPr lang="ru-RU" sz="2400" dirty="0">
              <a:ln w="18415" cmpd="sng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Правоохранительные органы 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949280"/>
            <a:ext cx="6588224" cy="769640"/>
          </a:xfrm>
        </p:spPr>
        <p:txBody>
          <a:bodyPr/>
          <a:lstStyle/>
          <a:p>
            <a:pPr algn="r"/>
            <a:r>
              <a:rPr lang="ru-RU" sz="3400" b="1" dirty="0" smtClean="0">
                <a:solidFill>
                  <a:srgbClr val="993300"/>
                </a:solidFill>
              </a:rPr>
              <a:t>Кто стоит на страже закона</a:t>
            </a:r>
            <a:endParaRPr lang="ru-RU" sz="3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816424" cy="388843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Задания № 5 и 6 в разделе «В классе и дома»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www.telemiks.tv/photo/image/7575/master/20000.jpg?1259633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5076056" cy="406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3384377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Параграф 11, читать, отвечать на вопросы после параграфа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в разделе «В классе и дома» № 1, 4 (письменно в тетради)</a:t>
            </a:r>
          </a:p>
          <a:p>
            <a:pPr>
              <a:buNone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в разделе «В классе и дома» № 7 (по желанию)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2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353425" cy="6048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569"/>
              </a:avLst>
            </a:prstTxWarp>
          </a:bodyPr>
          <a:lstStyle/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"Законы хороши: но </a:t>
            </a: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их надобно ещё хорошо исполнять, </a:t>
            </a: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чтобы люди были счастливы"</a:t>
            </a:r>
          </a:p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                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779838" y="400526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Н.М.Карамзин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3960440" cy="4525963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страже закона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 осуществляет правосудие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Милиция</a:t>
            </a:r>
          </a:p>
          <a:p>
            <a:pPr>
              <a:buFont typeface="Wingdings" pitchFamily="2" charset="2"/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890" name="Picture 2" descr="http://image.newsru.com/pict/id/large/1429581_201112022321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096" y="1124744"/>
            <a:ext cx="5231904" cy="392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95513" y="260350"/>
            <a:ext cx="5905500" cy="113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Правоохранительные органы</a:t>
            </a:r>
          </a:p>
          <a:p>
            <a:pPr algn="ctr"/>
            <a:r>
              <a:rPr lang="ru-RU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Российской Федерации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403350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Прокуратура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940425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Таможня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116013" y="3284538"/>
            <a:ext cx="35274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Федеральная служба 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безопасности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364163" y="3284538"/>
            <a:ext cx="30956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Суды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771800" y="4437112"/>
            <a:ext cx="511271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Органы внутренних дел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(полиция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3419475" y="1412875"/>
            <a:ext cx="16573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219700" y="1412875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5148263" y="1412875"/>
            <a:ext cx="86360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3995738" y="1412875"/>
            <a:ext cx="10810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H="1">
            <a:off x="5076056" y="1412875"/>
            <a:ext cx="769" cy="302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284984"/>
            <a:ext cx="12586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37112"/>
            <a:ext cx="936104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16502" r="24733"/>
          <a:stretch>
            <a:fillRect/>
          </a:stretch>
        </p:blipFill>
        <p:spPr bwMode="auto">
          <a:xfrm>
            <a:off x="521946" y="1844824"/>
            <a:ext cx="881702" cy="9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428" y="3284984"/>
            <a:ext cx="724683" cy="101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 l="16243" r="18784"/>
          <a:stretch>
            <a:fillRect/>
          </a:stretch>
        </p:blipFill>
        <p:spPr bwMode="auto">
          <a:xfrm>
            <a:off x="7956376" y="1844824"/>
            <a:ext cx="1068912" cy="92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059832" y="5733256"/>
            <a:ext cx="59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663300"/>
                </a:solidFill>
              </a:rPr>
              <a:t>Их назначение – борьба с правонарушениями, защита правопорядка, пресечение противоправной деятельности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Прокуратура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776"/>
            <a:ext cx="4536504" cy="3528392"/>
          </a:xfrm>
        </p:spPr>
        <p:txBody>
          <a:bodyPr/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Надзирает за соблюдением законов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Представляет интересы государства в судебном процессе</a:t>
            </a:r>
          </a:p>
        </p:txBody>
      </p:sp>
      <p:pic>
        <p:nvPicPr>
          <p:cNvPr id="6" name="Picture 2" descr="http://static.ngs.ru/news/preview/859dee302db4684e3880a317c60cce2e0675dfea_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1327815"/>
            <a:ext cx="3779912" cy="441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Таможня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628800"/>
            <a:ext cx="4546848" cy="302433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Следит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законностью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перемещений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товаров через границу.</a:t>
            </a:r>
            <a:endParaRPr lang="ru-RU" dirty="0"/>
          </a:p>
        </p:txBody>
      </p:sp>
      <p:pic>
        <p:nvPicPr>
          <p:cNvPr id="34818" name="Picture 2" descr="http://vladnews.ru/uploads/akimov/071210/i-27-chto-text-f02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898" y="1700808"/>
            <a:ext cx="5331102" cy="401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Федеральная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служба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безопасности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(ФСБ)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16832"/>
            <a:ext cx="432048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Борется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 терроризмом, шпионажем и другими преступлениями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против государства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9402" name="Picture 10" descr="Спецподразделение ФСБ по борьбе с терроризмом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0993" y="1484784"/>
            <a:ext cx="450300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96752"/>
          </a:xfrm>
        </p:spPr>
        <p:txBody>
          <a:bodyPr/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Суды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Осуществляют правосудие и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обеспечивают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законность в обществе.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770" name="Picture 2" descr="http://www.gazetairkutsk.ru/wp-content/uploads/2011/12/5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6012160" cy="408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6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Тема263</Template>
  <TotalTime>75</TotalTime>
  <Words>440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Тема263</vt:lpstr>
      <vt:lpstr>Слайд 1</vt:lpstr>
      <vt:lpstr>Правоохранительные органы </vt:lpstr>
      <vt:lpstr>Слайд 3</vt:lpstr>
      <vt:lpstr>Слайд 4</vt:lpstr>
      <vt:lpstr>Слайд 5</vt:lpstr>
      <vt:lpstr>Прокуратура</vt:lpstr>
      <vt:lpstr>  Таможня</vt:lpstr>
      <vt:lpstr>Федеральная служба безопасности (ФСБ)</vt:lpstr>
      <vt:lpstr>Суды</vt:lpstr>
      <vt:lpstr>Слайд 10</vt:lpstr>
      <vt:lpstr>   Презумпция невиновности:</vt:lpstr>
      <vt:lpstr>Фемида</vt:lpstr>
      <vt:lpstr>        Органы внутренних дел (полиция)</vt:lpstr>
      <vt:lpstr>Полиция</vt:lpstr>
      <vt:lpstr>        Подразделения криминальной полиции </vt:lpstr>
      <vt:lpstr>Слайд 16</vt:lpstr>
      <vt:lpstr>Подразделения полиции  общественной  безопасности</vt:lpstr>
      <vt:lpstr>Основные задачи полиции общественной безопасности</vt:lpstr>
      <vt:lpstr>Слайд 19</vt:lpstr>
      <vt:lpstr>Задания № 5 и 6 в разделе «В классе и дома»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Василий</cp:lastModifiedBy>
  <cp:revision>12</cp:revision>
  <dcterms:created xsi:type="dcterms:W3CDTF">2013-12-16T11:11:22Z</dcterms:created>
  <dcterms:modified xsi:type="dcterms:W3CDTF">2013-12-23T12:26:00Z</dcterms:modified>
</cp:coreProperties>
</file>