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6650"/>
            <a:ext cx="7772400" cy="8445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348246-7A8C-4051-9282-79CC8DB81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F4F40-B4B4-4A95-960D-9B81275B9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68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192405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61975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CDCD7-8047-4633-B58A-2AFE5208EE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48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BB746-3B6C-48A1-8CBF-4CE8FCB53E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5D10C-DF29-4639-B718-268C803494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EF5B3-58B0-4A5A-9787-F118234A3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88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73626-42A1-43AC-ABE0-00ECB7D2A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83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33AB8-CB7D-4B7E-B45D-1A1495DC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09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0229-5A0E-4593-B49A-F0D81099D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21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A644A-B9AE-499A-AA99-CFC67E3CA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18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DDE8-03A5-4FC9-BE1A-1D86AD522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74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01E95-9A04-4CD3-9B86-9D9A4C57C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1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4AC2-7ED4-4493-A0CF-DA523E809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48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010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04CCCB-7F65-4995-A937-BA59970ACF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itchFamily="34" charset="0"/>
              </a:rPr>
              <a:t>Задача 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Calibri" pitchFamily="34" charset="0"/>
              </a:rPr>
              <a:t>На </a:t>
            </a:r>
            <a:r>
              <a:rPr lang="ru-RU" b="1" dirty="0" smtClean="0">
                <a:latin typeface="Calibri" pitchFamily="34" charset="0"/>
              </a:rPr>
              <a:t>производство одной тонны металла на первом за­воде затрачивают десять часов, а на другом заводе - шесть часов. На каком заводе выше производительность труда</a:t>
            </a:r>
            <a:r>
              <a:rPr lang="ru-RU" b="1" dirty="0" smtClean="0">
                <a:latin typeface="Calibri" pitchFamily="34" charset="0"/>
              </a:rPr>
              <a:t>?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8015287" cy="9144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alibri" pitchFamily="34" charset="0"/>
              </a:rPr>
              <a:t>Формы бизнеса</a:t>
            </a:r>
            <a:endParaRPr lang="ru-RU" sz="2000" b="1" dirty="0" smtClean="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107505" y="1052737"/>
          <a:ext cx="8928991" cy="5805263"/>
        </p:xfrm>
        <a:graphic>
          <a:graphicData uri="http://schemas.openxmlformats.org/drawingml/2006/table">
            <a:tbl>
              <a:tblPr/>
              <a:tblGrid>
                <a:gridCol w="1395648"/>
                <a:gridCol w="3488133"/>
                <a:gridCol w="4045210"/>
              </a:tblGrid>
              <a:tr h="84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бизнеса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Плюсы</a:t>
                      </a:r>
                      <a:endParaRPr lang="ru-RU" sz="20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Минусы </a:t>
                      </a:r>
                      <a:endParaRPr lang="ru-RU" sz="20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Индиви-дуальное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предприя-тие</a:t>
                      </a:r>
                      <a:endParaRPr lang="ru-RU" sz="20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Простота создания и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управления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Предприниматель сам отвечает за успех или неудачу своего пред­приятия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Ограниченность в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возможностях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увеличения денежных средств. Многие организационные вопросы трудно решить в одиночку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3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Товарище-ство</a:t>
                      </a:r>
                      <a:endParaRPr lang="ru-RU" sz="20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Объединение участниками товарищества своих денег, способностей. Коллектив­ная ответственность за ре­зультат деятельности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крупных проектов не всегда достаточно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денежных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средств. В рискованных экономических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предприятиях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возможны разногласия между партнерами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Акционер-ное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общество</a:t>
                      </a:r>
                      <a:endParaRPr lang="ru-RU" sz="20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Имеет большие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возможности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увеличения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денежных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 и расширения сферы деятельности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Самое дорогое и сложное по организации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предприятие </a:t>
                      </a: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бизнеса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193" name="Picture 16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262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latin typeface="Calibri" pitchFamily="34" charset="0"/>
              </a:rPr>
              <a:t>Сделайте выводы: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412776"/>
            <a:ext cx="7010400" cy="48006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000066"/>
                </a:solidFill>
                <a:latin typeface="Calibri" pitchFamily="34" charset="0"/>
              </a:rPr>
              <a:t>Бизнес и его роль в обществе;</a:t>
            </a:r>
          </a:p>
          <a:p>
            <a:pPr eaLnBrk="1" hangingPunct="1"/>
            <a:r>
              <a:rPr lang="ru-RU" sz="4800" b="1" dirty="0" smtClean="0">
                <a:solidFill>
                  <a:srgbClr val="000066"/>
                </a:solidFill>
                <a:latin typeface="Calibri" pitchFamily="34" charset="0"/>
              </a:rPr>
              <a:t>Качества бизнесмена;</a:t>
            </a:r>
          </a:p>
          <a:p>
            <a:pPr eaLnBrk="1" hangingPunct="1"/>
            <a:r>
              <a:rPr lang="ru-RU" sz="4800" b="1" dirty="0" smtClean="0">
                <a:solidFill>
                  <a:srgbClr val="000066"/>
                </a:solidFill>
                <a:latin typeface="Calibri" pitchFamily="34" charset="0"/>
              </a:rPr>
              <a:t>Виды бизнеса;</a:t>
            </a:r>
          </a:p>
          <a:p>
            <a:pPr eaLnBrk="1" hangingPunct="1"/>
            <a:r>
              <a:rPr lang="ru-RU" sz="4800" b="1" dirty="0" smtClean="0">
                <a:solidFill>
                  <a:srgbClr val="000066"/>
                </a:solidFill>
                <a:latin typeface="Calibri" pitchFamily="34" charset="0"/>
              </a:rPr>
              <a:t>Формы бизнеса.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itchFamily="34" charset="0"/>
              </a:rPr>
              <a:t>Домашнее задание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844824"/>
            <a:ext cx="7440488" cy="425117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§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15, читать,</a:t>
            </a:r>
          </a:p>
          <a:p>
            <a:pPr eaLnBrk="1" hangingPunct="1"/>
            <a:r>
              <a:rPr lang="ru-RU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Вопросы в разделе «В классе и дома» № 1, 3</a:t>
            </a:r>
            <a:endParaRPr lang="ru-RU" b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eaLnBrk="1" hangingPunct="1"/>
            <a:r>
              <a:rPr lang="ru-RU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Задание в рабочей тетради № 6, 8, 9.</a:t>
            </a:r>
            <a:endParaRPr lang="en-US" b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itchFamily="34" charset="0"/>
              </a:rPr>
              <a:t>Задача 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96752"/>
            <a:ext cx="7560840" cy="4800600"/>
          </a:xfrm>
        </p:spPr>
        <p:txBody>
          <a:bodyPr/>
          <a:lstStyle/>
          <a:p>
            <a:r>
              <a:rPr lang="ru-RU" sz="2800" b="1" dirty="0" smtClean="0">
                <a:latin typeface="Calibri" pitchFamily="34" charset="0"/>
              </a:rPr>
              <a:t>Предприниматель </a:t>
            </a:r>
            <a:r>
              <a:rPr lang="ru-RU" sz="2800" b="1" dirty="0" smtClean="0">
                <a:latin typeface="Calibri" pitchFamily="34" charset="0"/>
              </a:rPr>
              <a:t>открыл завод по производству сока в литровых упаковках. На аренду помещения и заработную плату управляющего персонала он потратил 1 </a:t>
            </a:r>
            <a:r>
              <a:rPr lang="ru-RU" sz="2800" b="1" dirty="0" smtClean="0">
                <a:latin typeface="Calibri" pitchFamily="34" charset="0"/>
              </a:rPr>
              <a:t>млн.руб</a:t>
            </a:r>
            <a:r>
              <a:rPr lang="ru-RU" sz="2800" b="1" dirty="0" smtClean="0">
                <a:latin typeface="Calibri" pitchFamily="34" charset="0"/>
              </a:rPr>
              <a:t>. в месяц. Расходы на заработную плату рабочим, транспорт и сырье составили еще 2 </a:t>
            </a:r>
            <a:r>
              <a:rPr lang="ru-RU" sz="2800" b="1" dirty="0" smtClean="0">
                <a:latin typeface="Calibri" pitchFamily="34" charset="0"/>
              </a:rPr>
              <a:t>млн. </a:t>
            </a:r>
            <a:r>
              <a:rPr lang="ru-RU" sz="2800" b="1" dirty="0" smtClean="0">
                <a:latin typeface="Calibri" pitchFamily="34" charset="0"/>
              </a:rPr>
              <a:t>в месяц. Помогите предпринимателю определить цену одно­го литра сока, чтобы он мог получить минимальную прибыль, если известно, что за месяц завод производит 100 000 литров сока.</a:t>
            </a:r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itchFamily="34" charset="0"/>
              </a:rPr>
              <a:t>Задача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052736"/>
            <a:ext cx="7416824" cy="4800600"/>
          </a:xfrm>
        </p:spPr>
        <p:txBody>
          <a:bodyPr/>
          <a:lstStyle/>
          <a:p>
            <a:r>
              <a:rPr lang="ru-RU" sz="2800" b="1" dirty="0" smtClean="0">
                <a:latin typeface="Calibri" pitchFamily="34" charset="0"/>
              </a:rPr>
              <a:t>Владелец </a:t>
            </a:r>
            <a:r>
              <a:rPr lang="ru-RU" sz="2800" b="1" dirty="0" smtClean="0">
                <a:latin typeface="Calibri" pitchFamily="34" charset="0"/>
              </a:rPr>
              <a:t>фирмы вел свою документацию крайне неаккуратно. Он пропустил часть записей о затратах производ­ства фирмы. Некоторые из них удалось восстановить по сохра­нившимся документам. Они составили: расходы на аренду по­мещения - 25 тыс. руб., зарплата рабочих - 50 тыс. руб., расходы на закупку сырья - 75 тыс. руб., транспортные расходы - 20 тыс. руб. Известно, что постоянные затраты производства составили 100 тыс. руб. Найдите общие и переменные затраты.</a:t>
            </a:r>
          </a:p>
          <a:p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2400" cy="844550"/>
          </a:xfrm>
        </p:spPr>
        <p:txBody>
          <a:bodyPr/>
          <a:lstStyle/>
          <a:p>
            <a:pPr eaLnBrk="1" hangingPunct="1"/>
            <a:r>
              <a:rPr lang="ru-RU" sz="8000" b="1" dirty="0" smtClean="0">
                <a:solidFill>
                  <a:srgbClr val="1C1C1C"/>
                </a:solidFill>
                <a:latin typeface="Calibri" pitchFamily="34" charset="0"/>
              </a:rPr>
              <a:t>Виды и формы бизнеса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7490792" cy="9144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alibri" pitchFamily="34" charset="0"/>
              </a:rPr>
              <a:t>Словарь: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88840"/>
            <a:ext cx="7010400" cy="410716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Calibri" pitchFamily="34" charset="0"/>
              </a:rPr>
              <a:t>  Бизнес (предпринимательство) – экономическая деятельность, направленная на получение прибыли.</a:t>
            </a:r>
          </a:p>
        </p:txBody>
      </p:sp>
      <p:pic>
        <p:nvPicPr>
          <p:cNvPr id="6148" name="Picture 16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Виды бизнеса:</a:t>
            </a:r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>
            <p:ph type="dgm" idx="1"/>
          </p:nvPr>
        </p:nvGraphicFramePr>
        <p:xfrm>
          <a:off x="467544" y="1196752"/>
          <a:ext cx="8354888" cy="506916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1040" name="Picture 16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Виды бизнеса:</a:t>
            </a:r>
          </a:p>
        </p:txBody>
      </p:sp>
      <p:graphicFrame>
        <p:nvGraphicFramePr>
          <p:cNvPr id="2050" name="Organization Chart 2"/>
          <p:cNvGraphicFramePr>
            <a:graphicFrameLocks/>
          </p:cNvGraphicFramePr>
          <p:nvPr>
            <p:ph type="dgm" idx="1"/>
          </p:nvPr>
        </p:nvGraphicFramePr>
        <p:xfrm>
          <a:off x="323528" y="1268760"/>
          <a:ext cx="8496944" cy="5328592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pic>
        <p:nvPicPr>
          <p:cNvPr id="2064" name="Picture 16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772816"/>
            <a:ext cx="5328592" cy="384968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Индивидуальное предприятие</a:t>
            </a:r>
          </a:p>
          <a:p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Товарищество</a:t>
            </a:r>
          </a:p>
          <a:p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Акционерное общество</a:t>
            </a:r>
            <a:r>
              <a:rPr lang="ru-RU" b="1" dirty="0">
                <a:latin typeface="Calibri" pitchFamily="34" charset="0"/>
              </a:rPr>
              <a:t> 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700808"/>
            <a:ext cx="1989137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140968"/>
            <a:ext cx="1944216" cy="165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941168"/>
            <a:ext cx="20161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itchFamily="34" charset="0"/>
              </a:rPr>
              <a:t>Формы бизнеса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28600"/>
            <a:ext cx="7596336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Calibri" pitchFamily="34" charset="0"/>
              </a:rPr>
              <a:t>     Таблица «Формы бизнеса</a:t>
            </a:r>
            <a:r>
              <a:rPr lang="ru-RU" b="1" dirty="0" smtClean="0">
                <a:latin typeface="Calibri" pitchFamily="34" charset="0"/>
              </a:rPr>
              <a:t>» </a:t>
            </a:r>
            <a:r>
              <a:rPr lang="ru-RU" sz="2000" b="1" dirty="0" smtClean="0">
                <a:latin typeface="Calibri" pitchFamily="34" charset="0"/>
              </a:rPr>
              <a:t>(стр.123-124)</a:t>
            </a:r>
            <a:endParaRPr lang="ru-RU" sz="2000" b="1" dirty="0" smtClean="0">
              <a:latin typeface="Calibri" pitchFamily="34" charset="0"/>
            </a:endParaRPr>
          </a:p>
        </p:txBody>
      </p:sp>
      <p:graphicFrame>
        <p:nvGraphicFramePr>
          <p:cNvPr id="8223" name="Group 31"/>
          <p:cNvGraphicFramePr>
            <a:graphicFrameLocks noGrp="1"/>
          </p:cNvGraphicFramePr>
          <p:nvPr>
            <p:ph type="tbl" idx="1"/>
          </p:nvPr>
        </p:nvGraphicFramePr>
        <p:xfrm>
          <a:off x="1403648" y="1484784"/>
          <a:ext cx="7740352" cy="5256584"/>
        </p:xfrm>
        <a:graphic>
          <a:graphicData uri="http://schemas.openxmlformats.org/drawingml/2006/table">
            <a:tbl>
              <a:tblPr/>
              <a:tblGrid>
                <a:gridCol w="4320480"/>
                <a:gridCol w="1728192"/>
                <a:gridCol w="1691680"/>
              </a:tblGrid>
              <a:tr h="1314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Форма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Плюсы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Минусы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1. Единоличное предприятие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2. Товарищество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3. Акционерное общество (АО)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93" name="Picture 16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62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igcash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bigcash</Template>
  <TotalTime>9</TotalTime>
  <Words>396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bigcash</vt:lpstr>
      <vt:lpstr>Задача </vt:lpstr>
      <vt:lpstr>Задача </vt:lpstr>
      <vt:lpstr>Задача</vt:lpstr>
      <vt:lpstr>Виды и формы бизнеса</vt:lpstr>
      <vt:lpstr>Словарь:</vt:lpstr>
      <vt:lpstr>Виды бизнеса:</vt:lpstr>
      <vt:lpstr>Виды бизнеса:</vt:lpstr>
      <vt:lpstr>Формы бизнеса</vt:lpstr>
      <vt:lpstr>     Таблица «Формы бизнеса» (стр.123-124)</vt:lpstr>
      <vt:lpstr>Формы бизнеса</vt:lpstr>
      <vt:lpstr>Сделайте выводы: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</dc:title>
  <dc:creator>Стрижак Юлия</dc:creator>
  <cp:lastModifiedBy>Василий</cp:lastModifiedBy>
  <cp:revision>1</cp:revision>
  <dcterms:created xsi:type="dcterms:W3CDTF">2013-03-05T15:30:38Z</dcterms:created>
  <dcterms:modified xsi:type="dcterms:W3CDTF">2014-02-17T12:22:20Z</dcterms:modified>
</cp:coreProperties>
</file>