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29"/>
  </p:notesMasterIdLst>
  <p:sldIdLst>
    <p:sldId id="257" r:id="rId3"/>
    <p:sldId id="258" r:id="rId4"/>
    <p:sldId id="273" r:id="rId5"/>
    <p:sldId id="259" r:id="rId6"/>
    <p:sldId id="277" r:id="rId7"/>
    <p:sldId id="264" r:id="rId8"/>
    <p:sldId id="282" r:id="rId9"/>
    <p:sldId id="260" r:id="rId10"/>
    <p:sldId id="274" r:id="rId11"/>
    <p:sldId id="261" r:id="rId12"/>
    <p:sldId id="276" r:id="rId13"/>
    <p:sldId id="270" r:id="rId14"/>
    <p:sldId id="272" r:id="rId15"/>
    <p:sldId id="262" r:id="rId16"/>
    <p:sldId id="278" r:id="rId17"/>
    <p:sldId id="265" r:id="rId18"/>
    <p:sldId id="280" r:id="rId19"/>
    <p:sldId id="267" r:id="rId20"/>
    <p:sldId id="283" r:id="rId21"/>
    <p:sldId id="263" r:id="rId22"/>
    <p:sldId id="279" r:id="rId23"/>
    <p:sldId id="266" r:id="rId24"/>
    <p:sldId id="281" r:id="rId25"/>
    <p:sldId id="268" r:id="rId26"/>
    <p:sldId id="275" r:id="rId27"/>
    <p:sldId id="26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00"/>
    <a:srgbClr val="C40000"/>
    <a:srgbClr val="000064"/>
    <a:srgbClr val="00008E"/>
    <a:srgbClr val="36366C"/>
    <a:srgbClr val="3A1D00"/>
    <a:srgbClr val="CCFFFF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99DC892-799B-4369-9DD6-5857B0950E24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EA9CD3A-26FB-4488-BEFE-413B1A2BD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E4F85A-9269-49F1-9F78-8EABA0B5DCB9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CA72E-BEBF-47AF-8C40-8D2C03B6F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448E7-C78D-4215-839B-57B6A333F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C33AA-CF3F-40FC-96F3-681503F0D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7CA47-F833-4E11-B26B-B269D524E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D0090-4CD8-4292-A359-0DEEC3552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C6CD-FF5C-43F0-B8E0-BDBF1988F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i="0">
                  <a:latin typeface="Times New Roman" pitchFamily="18" charset="0"/>
                </a:endParaRPr>
              </a:p>
            </p:txBody>
          </p:sp>
        </p:grpSp>
      </p:grpSp>
      <p:sp>
        <p:nvSpPr>
          <p:cNvPr id="819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5FF2E0-EEF7-4463-94F3-ED6C63821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F56B6-024C-4BD1-AC3D-4997A97A9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232E-B4EA-4C15-97BD-64CB1A071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869CD-5DAE-4E8F-977F-EF854277F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81E27-BC14-4807-86C9-AA7FFD433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170D7-FC91-4995-8E7E-0A7D225FA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90F5F-1C31-4196-9797-96388E166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6EC31-61DC-46BF-84AD-73E040CDF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638F0-3B23-4C94-A09D-97855B520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E97AE-26DB-45DE-8F29-210E2B84A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7D137-303C-4BCB-B790-24F2928E7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07C5A-8341-4756-8F18-E31B42D31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C7A5C-597B-4F2E-923E-96A64B82B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A2FE7-6C9A-4C14-8DC4-17726C737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F952F-7FEF-489C-87FD-CA3A3E528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AC30E-039C-4C90-BC77-F28409FB8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8F255-A2F2-4111-A53B-52E93AAB0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54D5E-FCAF-4778-9C36-C4A7B21E8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221CD-5800-491E-AB61-9F14F449B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/>
            </a:lvl1pPr>
          </a:lstStyle>
          <a:p>
            <a:pPr>
              <a:defRPr/>
            </a:pPr>
            <a:fld id="{1F7EB185-4964-439A-BC27-E6DF41BB3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latin typeface="Arial Black" pitchFamily="34" charset="0"/>
              </a:defRPr>
            </a:lvl1pPr>
          </a:lstStyle>
          <a:p>
            <a:pPr>
              <a:defRPr/>
            </a:pPr>
            <a:fld id="{22D002DE-6989-4D0D-B92B-F8C52F5E7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809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809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hlink"/>
                </a:solidFill>
              </a:endParaRPr>
            </a:p>
          </p:txBody>
        </p:sp>
        <p:sp>
          <p:nvSpPr>
            <p:cNvPr id="809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hlink"/>
                </a:solidFill>
              </a:endParaRPr>
            </a:p>
          </p:txBody>
        </p:sp>
        <p:sp>
          <p:nvSpPr>
            <p:cNvPr id="809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accent2"/>
                </a:solidFill>
              </a:endParaRPr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hlink"/>
                </a:solidFill>
              </a:endParaRPr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accent2"/>
                </a:solidFill>
              </a:endParaRPr>
            </a:p>
          </p:txBody>
        </p:sp>
        <p:sp>
          <p:nvSpPr>
            <p:cNvPr id="809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i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1908175" y="2133600"/>
            <a:ext cx="18415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  <a:p>
            <a:endParaRPr lang="ru-RU" sz="3200"/>
          </a:p>
          <a:p>
            <a:endParaRPr lang="ru-RU" sz="3200"/>
          </a:p>
          <a:p>
            <a:endParaRPr lang="ru-RU" sz="3200"/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>
            <a:off x="142875" y="142875"/>
            <a:ext cx="8858250" cy="3311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2574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Волшебный  мир  музыки</a:t>
            </a:r>
          </a:p>
        </p:txBody>
      </p:sp>
      <p:pic>
        <p:nvPicPr>
          <p:cNvPr id="4100" name="Picture 7" descr="pesna5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3" y="3286125"/>
            <a:ext cx="88630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55650" y="1484313"/>
            <a:ext cx="80645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Какой великий русский композитор создал цикл </a:t>
            </a:r>
            <a:r>
              <a:rPr lang="ru-RU" sz="4400">
                <a:solidFill>
                  <a:srgbClr val="36366C"/>
                </a:solidFill>
                <a:latin typeface="Batang" pitchFamily="18" charset="-127"/>
                <a:ea typeface="Batang" pitchFamily="18" charset="-127"/>
              </a:rPr>
              <a:t>фортепианных пьес о природе?</a:t>
            </a:r>
          </a:p>
          <a:p>
            <a:endParaRPr lang="ru-RU" sz="3200"/>
          </a:p>
          <a:p>
            <a:r>
              <a:rPr 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2339975" y="2205038"/>
            <a:ext cx="298450" cy="633412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7750" y="142875"/>
            <a:ext cx="4071938" cy="6572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4400" dirty="0" smtClean="0">
                <a:solidFill>
                  <a:srgbClr val="640000"/>
                </a:solidFill>
              </a:rPr>
              <a:t>  </a:t>
            </a:r>
            <a:r>
              <a:rPr lang="ru-RU" sz="4400" i="1" dirty="0" smtClean="0">
                <a:solidFill>
                  <a:srgbClr val="640000"/>
                </a:solidFill>
                <a:latin typeface="+mj-lt"/>
                <a:cs typeface="Estrangelo Edessa" pitchFamily="66" charset="0"/>
              </a:rPr>
              <a:t>Пётр Ильич Чайковский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4400" i="1" dirty="0" smtClean="0">
                <a:solidFill>
                  <a:srgbClr val="640000"/>
                </a:solidFill>
              </a:rPr>
              <a:t>( 1840 – 1893 )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4400" i="1" dirty="0" smtClean="0">
                <a:solidFill>
                  <a:srgbClr val="000064"/>
                </a:solidFill>
              </a:rPr>
              <a:t>   </a:t>
            </a:r>
            <a:r>
              <a:rPr lang="ru-RU" sz="4400" i="1" dirty="0" smtClean="0">
                <a:solidFill>
                  <a:srgbClr val="000064"/>
                </a:solidFill>
                <a:latin typeface="Batang" pitchFamily="18" charset="-127"/>
                <a:ea typeface="Batang" pitchFamily="18" charset="-127"/>
              </a:rPr>
              <a:t>Цикл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4400" i="1" dirty="0" smtClean="0">
                <a:solidFill>
                  <a:srgbClr val="000064"/>
                </a:solidFill>
                <a:latin typeface="Batang" pitchFamily="18" charset="-127"/>
                <a:ea typeface="Batang" pitchFamily="18" charset="-127"/>
              </a:rPr>
              <a:t>  «Времена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4400" i="1" dirty="0" smtClean="0">
                <a:solidFill>
                  <a:srgbClr val="000064"/>
                </a:solidFill>
                <a:latin typeface="Batang" pitchFamily="18" charset="-127"/>
                <a:ea typeface="Batang" pitchFamily="18" charset="-127"/>
              </a:rPr>
              <a:t>           года»</a:t>
            </a:r>
          </a:p>
        </p:txBody>
      </p:sp>
      <p:pic>
        <p:nvPicPr>
          <p:cNvPr id="14340" name="Picture 7" descr="чайк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42875"/>
            <a:ext cx="4500563" cy="6542088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14313" y="1500188"/>
            <a:ext cx="874871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Знаменитый русский оперный певец,</a:t>
            </a:r>
          </a:p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в честь которого назван ежегодный </a:t>
            </a:r>
          </a:p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оперный фестиваль в Казани.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25" y="142875"/>
            <a:ext cx="4000500" cy="3790950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i="1" smtClean="0">
                <a:solidFill>
                  <a:srgbClr val="640000"/>
                </a:solidFill>
              </a:rPr>
              <a:t>Фёдор Иванович Шаляпин</a:t>
            </a:r>
            <a:br>
              <a:rPr lang="ru-RU" i="1" smtClean="0">
                <a:solidFill>
                  <a:srgbClr val="640000"/>
                </a:solidFill>
              </a:rPr>
            </a:br>
            <a:r>
              <a:rPr lang="ru-RU" i="1" smtClean="0">
                <a:solidFill>
                  <a:srgbClr val="640000"/>
                </a:solidFill>
              </a:rPr>
              <a:t>( 1873 – 1938 )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60800"/>
            <a:ext cx="4475163" cy="22653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4" descr="шаляп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4786313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0" y="1143000"/>
            <a:ext cx="8948738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64"/>
                </a:solidFill>
                <a:latin typeface="Batang" pitchFamily="18" charset="-127"/>
                <a:ea typeface="Batang" pitchFamily="18" charset="-127"/>
              </a:rPr>
              <a:t>«Я сердце завещал своему народу!» -</a:t>
            </a:r>
          </a:p>
          <a:p>
            <a:endParaRPr lang="ru-RU" sz="4400">
              <a:latin typeface="Batang" pitchFamily="18" charset="-127"/>
              <a:ea typeface="Batang" pitchFamily="18" charset="-127"/>
            </a:endParaRPr>
          </a:p>
          <a:p>
            <a:r>
              <a:rPr lang="ru-RU" sz="440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слова известного польского композитора.</a:t>
            </a:r>
          </a:p>
          <a:p>
            <a:endParaRPr lang="ru-RU" sz="3200">
              <a:solidFill>
                <a:srgbClr val="C40000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ru-RU" sz="32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Назовите его имя.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4350" cy="417512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786313" y="142875"/>
            <a:ext cx="4038600" cy="650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400" dirty="0" smtClean="0"/>
              <a:t>   </a:t>
            </a:r>
          </a:p>
          <a:p>
            <a:pPr eaLnBrk="1" hangingPunct="1">
              <a:buFontTx/>
              <a:buNone/>
              <a:defRPr/>
            </a:pPr>
            <a:r>
              <a:rPr lang="ru-RU" sz="4400" dirty="0" smtClean="0"/>
              <a:t>   </a:t>
            </a:r>
            <a:r>
              <a:rPr lang="ru-RU" sz="4400" i="1" dirty="0" smtClean="0">
                <a:solidFill>
                  <a:srgbClr val="640000"/>
                </a:solidFill>
                <a:latin typeface="+mj-lt"/>
              </a:rPr>
              <a:t>Фредерик</a:t>
            </a:r>
          </a:p>
          <a:p>
            <a:pPr eaLnBrk="1" hangingPunct="1">
              <a:buFontTx/>
              <a:buNone/>
              <a:defRPr/>
            </a:pPr>
            <a:r>
              <a:rPr lang="ru-RU" sz="4400" i="1" dirty="0" smtClean="0">
                <a:solidFill>
                  <a:srgbClr val="640000"/>
                </a:solidFill>
                <a:latin typeface="+mj-lt"/>
              </a:rPr>
              <a:t>     Шопен</a:t>
            </a:r>
          </a:p>
          <a:p>
            <a:pPr eaLnBrk="1" hangingPunct="1">
              <a:buFontTx/>
              <a:buNone/>
              <a:defRPr/>
            </a:pPr>
            <a:r>
              <a:rPr lang="ru-RU" sz="4400" i="1" dirty="0" smtClean="0">
                <a:solidFill>
                  <a:srgbClr val="640000"/>
                </a:solidFill>
                <a:latin typeface="+mj-lt"/>
              </a:rPr>
              <a:t>( 1810 – 1849 )</a:t>
            </a:r>
          </a:p>
        </p:txBody>
      </p:sp>
      <p:pic>
        <p:nvPicPr>
          <p:cNvPr id="18436" name="Picture 10" descr="шопен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28575"/>
            <a:ext cx="4429125" cy="6686550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8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144463" y="1916113"/>
            <a:ext cx="89995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Какой композитор является автором музыкальной драмы «Пер Гюнт»?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2051050" y="2205038"/>
            <a:ext cx="585788" cy="34607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4875" y="142875"/>
            <a:ext cx="4038600" cy="650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400" dirty="0" smtClean="0"/>
              <a:t>     </a:t>
            </a:r>
          </a:p>
          <a:p>
            <a:pPr eaLnBrk="1" hangingPunct="1">
              <a:buFontTx/>
              <a:buNone/>
              <a:defRPr/>
            </a:pPr>
            <a:endParaRPr lang="ru-RU" sz="4400" i="1" dirty="0" smtClean="0">
              <a:solidFill>
                <a:srgbClr val="640000"/>
              </a:solidFill>
              <a:latin typeface="+mj-lt"/>
            </a:endParaRPr>
          </a:p>
          <a:p>
            <a:pPr eaLnBrk="1" hangingPunct="1">
              <a:buFontTx/>
              <a:buNone/>
              <a:defRPr/>
            </a:pPr>
            <a:r>
              <a:rPr lang="ru-RU" sz="4400" i="1" dirty="0" smtClean="0">
                <a:solidFill>
                  <a:srgbClr val="640000"/>
                </a:solidFill>
                <a:latin typeface="+mj-lt"/>
              </a:rPr>
              <a:t>      Эдвард</a:t>
            </a:r>
          </a:p>
          <a:p>
            <a:pPr eaLnBrk="1" hangingPunct="1">
              <a:buFontTx/>
              <a:buNone/>
              <a:defRPr/>
            </a:pPr>
            <a:r>
              <a:rPr lang="ru-RU" sz="4400" i="1" dirty="0" smtClean="0">
                <a:solidFill>
                  <a:srgbClr val="640000"/>
                </a:solidFill>
                <a:latin typeface="+mj-lt"/>
              </a:rPr>
              <a:t>          Григ</a:t>
            </a:r>
          </a:p>
          <a:p>
            <a:pPr eaLnBrk="1" hangingPunct="1">
              <a:buFontTx/>
              <a:buNone/>
              <a:defRPr/>
            </a:pPr>
            <a:r>
              <a:rPr lang="ru-RU" sz="4400" i="1" dirty="0" smtClean="0">
                <a:solidFill>
                  <a:srgbClr val="640000"/>
                </a:solidFill>
                <a:latin typeface="+mj-lt"/>
              </a:rPr>
              <a:t>( 1843 – 1907 )</a:t>
            </a:r>
          </a:p>
        </p:txBody>
      </p:sp>
      <p:pic>
        <p:nvPicPr>
          <p:cNvPr id="20484" name="Picture 7" descr="edvard-grieg1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42875"/>
            <a:ext cx="4500563" cy="6500813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55650" y="1125538"/>
            <a:ext cx="7848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rgbClr val="000064"/>
                </a:solidFill>
                <a:latin typeface="+mj-lt"/>
                <a:ea typeface="Batang" pitchFamily="18" charset="-127"/>
              </a:rPr>
              <a:t>Послушайте музыкальный отрывок.</a:t>
            </a:r>
          </a:p>
          <a:p>
            <a:pPr>
              <a:defRPr/>
            </a:pPr>
            <a:r>
              <a:rPr lang="ru-RU" sz="4400" dirty="0">
                <a:solidFill>
                  <a:srgbClr val="C40000"/>
                </a:solidFill>
                <a:latin typeface="+mj-lt"/>
                <a:ea typeface="Batang" pitchFamily="18" charset="-127"/>
              </a:rPr>
              <a:t>Назовите его автора и название.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3203575" y="2852738"/>
            <a:ext cx="369888" cy="56197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620713"/>
            <a:ext cx="8229600" cy="1223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/>
              <a:t>        </a:t>
            </a:r>
            <a:r>
              <a:rPr lang="ru-RU" sz="4400" i="1" smtClean="0">
                <a:solidFill>
                  <a:srgbClr val="640000"/>
                </a:solidFill>
                <a:cs typeface="Estrangelo Edessa" pitchFamily="66" charset="0"/>
              </a:rPr>
              <a:t>Эдвард Григ «Утро»</a:t>
            </a:r>
          </a:p>
        </p:txBody>
      </p:sp>
      <p:pic>
        <p:nvPicPr>
          <p:cNvPr id="22532" name="Picture 7" descr="утро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0075" y="1557338"/>
            <a:ext cx="8043863" cy="5086350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30188" y="765175"/>
            <a:ext cx="891381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</a:t>
            </a:r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О каком русском народном    </a:t>
            </a:r>
          </a:p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   инструменте идет речь?     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692275" y="2420938"/>
            <a:ext cx="52578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36366C"/>
                </a:solidFill>
              </a:rPr>
              <a:t>Треугольной формы корпус,</a:t>
            </a:r>
          </a:p>
          <a:p>
            <a:r>
              <a:rPr lang="ru-RU" sz="2800">
                <a:solidFill>
                  <a:srgbClr val="36366C"/>
                </a:solidFill>
              </a:rPr>
              <a:t>Три струны и звонкий голос.</a:t>
            </a:r>
          </a:p>
          <a:p>
            <a:endParaRPr lang="ru-RU" sz="2800">
              <a:solidFill>
                <a:srgbClr val="36366C"/>
              </a:solidFill>
            </a:endParaRPr>
          </a:p>
          <a:p>
            <a:r>
              <a:rPr lang="ru-RU" sz="2800">
                <a:solidFill>
                  <a:srgbClr val="36366C"/>
                </a:solidFill>
              </a:rPr>
              <a:t>Ну, попробуй, угадай-ка?</a:t>
            </a:r>
          </a:p>
          <a:p>
            <a:r>
              <a:rPr lang="ru-RU" sz="2800">
                <a:solidFill>
                  <a:srgbClr val="36366C"/>
                </a:solidFill>
              </a:rPr>
              <a:t>Это наша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395288" y="1533525"/>
            <a:ext cx="81375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Какой известный американский композитор является основателем стиля </a:t>
            </a:r>
            <a:r>
              <a:rPr lang="ru-RU" sz="4400">
                <a:solidFill>
                  <a:srgbClr val="000064"/>
                </a:solidFill>
              </a:rPr>
              <a:t>СИМФОДЖАЗ</a:t>
            </a:r>
            <a:r>
              <a:rPr lang="ru-RU" sz="4400"/>
              <a:t>?</a:t>
            </a: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2875"/>
            <a:ext cx="4038600" cy="59832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400" dirty="0" smtClean="0"/>
              <a:t>  </a:t>
            </a:r>
          </a:p>
          <a:p>
            <a:pPr eaLnBrk="1" hangingPunct="1">
              <a:buFontTx/>
              <a:buNone/>
              <a:defRPr/>
            </a:pPr>
            <a:r>
              <a:rPr lang="ru-RU" sz="4400" dirty="0" smtClean="0"/>
              <a:t>     </a:t>
            </a:r>
            <a:r>
              <a:rPr lang="ru-RU" sz="4400" i="1" dirty="0" err="1" smtClean="0">
                <a:solidFill>
                  <a:srgbClr val="640000"/>
                </a:solidFill>
                <a:latin typeface="+mj-lt"/>
              </a:rPr>
              <a:t>Джорж</a:t>
            </a:r>
            <a:endParaRPr lang="ru-RU" sz="4400" i="1" dirty="0" smtClean="0">
              <a:solidFill>
                <a:srgbClr val="640000"/>
              </a:solidFill>
              <a:latin typeface="+mj-lt"/>
            </a:endParaRPr>
          </a:p>
          <a:p>
            <a:pPr eaLnBrk="1" hangingPunct="1">
              <a:buFontTx/>
              <a:buNone/>
              <a:defRPr/>
            </a:pPr>
            <a:r>
              <a:rPr lang="ru-RU" sz="4400" i="1" dirty="0" smtClean="0">
                <a:solidFill>
                  <a:srgbClr val="640000"/>
                </a:solidFill>
                <a:latin typeface="+mj-lt"/>
              </a:rPr>
              <a:t>   Гершвин</a:t>
            </a:r>
          </a:p>
          <a:p>
            <a:pPr eaLnBrk="1" hangingPunct="1">
              <a:buFontTx/>
              <a:buNone/>
              <a:defRPr/>
            </a:pPr>
            <a:r>
              <a:rPr lang="ru-RU" sz="4400" i="1" dirty="0" smtClean="0">
                <a:solidFill>
                  <a:srgbClr val="640000"/>
                </a:solidFill>
                <a:latin typeface="+mj-lt"/>
              </a:rPr>
              <a:t>( 1898 – 1937 )</a:t>
            </a:r>
          </a:p>
        </p:txBody>
      </p:sp>
      <p:pic>
        <p:nvPicPr>
          <p:cNvPr id="24580" name="Picture 7" descr="george-gershwin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42875"/>
            <a:ext cx="4500562" cy="6572250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042988" y="2133600"/>
            <a:ext cx="73453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Какому дереву в Японии посвящают стихи и песни?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640000"/>
                </a:solidFill>
              </a:rPr>
              <a:t>САКУРА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716463" y="3429000"/>
            <a:ext cx="2170112" cy="892175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26628" name="Picture 7" descr="сакура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214438"/>
            <a:ext cx="8786813" cy="5357812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68313" y="1042988"/>
            <a:ext cx="8351837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Из какой песни следующие слова:</a:t>
            </a:r>
          </a:p>
          <a:p>
            <a:endParaRPr lang="ru-RU">
              <a:latin typeface="Batang" pitchFamily="18" charset="-127"/>
              <a:ea typeface="Batang" pitchFamily="18" charset="-127"/>
            </a:endParaRPr>
          </a:p>
          <a:p>
            <a:r>
              <a:rPr lang="ru-RU" sz="320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3200">
                <a:solidFill>
                  <a:srgbClr val="000064"/>
                </a:solidFill>
                <a:latin typeface="Batang" pitchFamily="18" charset="-127"/>
                <a:ea typeface="Batang" pitchFamily="18" charset="-127"/>
              </a:rPr>
              <a:t>« Мы свое призванье не забудем,</a:t>
            </a:r>
          </a:p>
          <a:p>
            <a:r>
              <a:rPr lang="ru-RU" sz="3200">
                <a:solidFill>
                  <a:srgbClr val="000064"/>
                </a:solidFill>
                <a:latin typeface="Batang" pitchFamily="18" charset="-127"/>
                <a:ea typeface="Batang" pitchFamily="18" charset="-127"/>
              </a:rPr>
              <a:t>  Смех и радость мы приносим людям»?</a:t>
            </a: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98450" cy="417512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/>
              <a:t>  </a:t>
            </a:r>
          </a:p>
          <a:p>
            <a:pPr eaLnBrk="1" hangingPunct="1">
              <a:buFontTx/>
              <a:buNone/>
            </a:pPr>
            <a:r>
              <a:rPr lang="ru-RU" sz="3600" i="1" smtClean="0">
                <a:solidFill>
                  <a:srgbClr val="640000"/>
                </a:solidFill>
              </a:rPr>
              <a:t>«Песенка друзей» из м/ф </a:t>
            </a:r>
          </a:p>
          <a:p>
            <a:pPr eaLnBrk="1" hangingPunct="1">
              <a:buFontTx/>
              <a:buNone/>
            </a:pPr>
            <a:r>
              <a:rPr lang="ru-RU" sz="3600" i="1" smtClean="0">
                <a:solidFill>
                  <a:srgbClr val="640000"/>
                </a:solidFill>
              </a:rPr>
              <a:t> «Бременские музыканты»</a:t>
            </a:r>
          </a:p>
          <a:p>
            <a:pPr eaLnBrk="1" hangingPunct="1">
              <a:buFontTx/>
              <a:buNone/>
            </a:pPr>
            <a:r>
              <a:rPr lang="ru-RU" sz="3600" i="1" smtClean="0">
                <a:solidFill>
                  <a:srgbClr val="640000"/>
                </a:solidFill>
              </a:rPr>
              <a:t> Муз. Г. Гладкова, сл. Ю. Энтина </a:t>
            </a:r>
          </a:p>
        </p:txBody>
      </p:sp>
      <p:pic>
        <p:nvPicPr>
          <p:cNvPr id="28676" name="Picture 10" descr="бр муз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42875"/>
            <a:ext cx="8715375" cy="4357688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2875" y="142875"/>
            <a:ext cx="90011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C40000"/>
                </a:solidFill>
                <a:latin typeface="+mj-lt"/>
                <a:ea typeface="Batang" pitchFamily="18" charset="-127"/>
              </a:rPr>
              <a:t>«Любите и изучайте великое искусство</a:t>
            </a:r>
          </a:p>
          <a:p>
            <a:pPr>
              <a:defRPr/>
            </a:pPr>
            <a:r>
              <a:rPr lang="ru-RU" sz="3200" dirty="0">
                <a:solidFill>
                  <a:srgbClr val="C40000"/>
                </a:solidFill>
                <a:latin typeface="+mj-lt"/>
                <a:ea typeface="Batang" pitchFamily="18" charset="-127"/>
              </a:rPr>
              <a:t>музыки. Оно откроет вам целый мир</a:t>
            </a:r>
          </a:p>
          <a:p>
            <a:pPr>
              <a:defRPr/>
            </a:pPr>
            <a:r>
              <a:rPr lang="ru-RU" sz="3200" dirty="0">
                <a:solidFill>
                  <a:srgbClr val="C40000"/>
                </a:solidFill>
                <a:latin typeface="+mj-lt"/>
                <a:ea typeface="Batang" pitchFamily="18" charset="-127"/>
              </a:rPr>
              <a:t>высоких чувств. Оно сделает вас духовно</a:t>
            </a:r>
          </a:p>
          <a:p>
            <a:pPr>
              <a:defRPr/>
            </a:pPr>
            <a:r>
              <a:rPr lang="ru-RU" sz="3200" dirty="0">
                <a:solidFill>
                  <a:srgbClr val="C40000"/>
                </a:solidFill>
                <a:latin typeface="+mj-lt"/>
                <a:ea typeface="Batang" pitchFamily="18" charset="-127"/>
              </a:rPr>
              <a:t>богаче, чище, совершеннее». </a:t>
            </a:r>
          </a:p>
          <a:p>
            <a:pPr>
              <a:defRPr/>
            </a:pPr>
            <a:r>
              <a:rPr lang="ru-RU" sz="3200" dirty="0">
                <a:solidFill>
                  <a:srgbClr val="C40000"/>
                </a:solidFill>
                <a:latin typeface="+mj-lt"/>
                <a:ea typeface="Batang" pitchFamily="18" charset="-127"/>
              </a:rPr>
              <a:t>                                           Д.Д. Шостакович</a:t>
            </a:r>
          </a:p>
          <a:p>
            <a:pPr>
              <a:defRPr/>
            </a:pPr>
            <a:endParaRPr lang="ru-RU" sz="3200" dirty="0">
              <a:solidFill>
                <a:srgbClr val="C40000"/>
              </a:solidFill>
              <a:latin typeface="+mj-lt"/>
              <a:ea typeface="Batang" pitchFamily="18" charset="-127"/>
            </a:endParaRPr>
          </a:p>
          <a:p>
            <a:pPr>
              <a:defRPr/>
            </a:pPr>
            <a:endParaRPr lang="ru-RU" sz="3200" dirty="0">
              <a:solidFill>
                <a:srgbClr val="FF5050"/>
              </a:solidFill>
            </a:endParaRPr>
          </a:p>
          <a:p>
            <a:pPr>
              <a:defRPr/>
            </a:pPr>
            <a:endParaRPr lang="ru-RU" sz="3200" dirty="0">
              <a:solidFill>
                <a:srgbClr val="FF5050"/>
              </a:solidFill>
            </a:endParaRPr>
          </a:p>
          <a:p>
            <a:pPr>
              <a:defRPr/>
            </a:pPr>
            <a:r>
              <a:rPr lang="ru-RU" sz="3200" dirty="0"/>
              <a:t>                                             </a:t>
            </a:r>
            <a:r>
              <a:rPr lang="ru-RU" sz="3200" dirty="0">
                <a:solidFill>
                  <a:srgbClr val="640000"/>
                </a:solidFill>
              </a:rPr>
              <a:t>Д.Д.Шостакович</a:t>
            </a:r>
          </a:p>
        </p:txBody>
      </p:sp>
      <p:pic>
        <p:nvPicPr>
          <p:cNvPr id="29699" name="Picture 5" descr="Music_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857500"/>
            <a:ext cx="878681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rgbClr val="3A1D00"/>
                </a:solidFill>
                <a:cs typeface="LilyUPC" pitchFamily="34" charset="-34"/>
              </a:rPr>
              <a:t>Балалайка</a:t>
            </a:r>
          </a:p>
        </p:txBody>
      </p:sp>
      <p:sp>
        <p:nvSpPr>
          <p:cNvPr id="2357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076700"/>
            <a:ext cx="1508125" cy="1152525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6148" name="Picture 20" descr="ts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1500188"/>
            <a:ext cx="5214938" cy="5168900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/>
      <p:bldP spid="235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43000" y="2786063"/>
            <a:ext cx="73580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Что такое </a:t>
            </a:r>
            <a:r>
              <a:rPr lang="ru-RU" sz="4400" dirty="0">
                <a:solidFill>
                  <a:schemeClr val="bg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а капелла?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3213100"/>
            <a:ext cx="514350" cy="633413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i="1" smtClean="0"/>
              <a:t>                </a:t>
            </a:r>
            <a:r>
              <a:rPr lang="ru-RU" sz="4400" i="1" smtClean="0">
                <a:solidFill>
                  <a:srgbClr val="002060"/>
                </a:solidFill>
              </a:rPr>
              <a:t>А капелла – </a:t>
            </a:r>
          </a:p>
          <a:p>
            <a:pPr eaLnBrk="1" hangingPunct="1">
              <a:buFontTx/>
              <a:buNone/>
            </a:pPr>
            <a:r>
              <a:rPr lang="ru-RU" sz="4400" i="1" smtClean="0"/>
              <a:t>   пение без музыкального    (инструментального)    сопровождения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2071688"/>
            <a:ext cx="94456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Назовите татарский народный </a:t>
            </a:r>
          </a:p>
          <a:p>
            <a:endParaRPr lang="ru-RU" sz="4400">
              <a:solidFill>
                <a:srgbClr val="C40000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       духовой инструмент.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857375" y="714375"/>
            <a:ext cx="5040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714500" y="500063"/>
            <a:ext cx="5832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             </a:t>
            </a:r>
            <a:r>
              <a:rPr lang="ru-RU" sz="5400" dirty="0">
                <a:solidFill>
                  <a:srgbClr val="3A1D00"/>
                </a:solidFill>
                <a:latin typeface="+mj-lt"/>
              </a:rPr>
              <a:t>КУРАЙ</a:t>
            </a:r>
          </a:p>
        </p:txBody>
      </p:sp>
      <p:pic>
        <p:nvPicPr>
          <p:cNvPr id="10244" name="Picture 6" descr="кура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714500"/>
            <a:ext cx="8072437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79388" y="2286000"/>
            <a:ext cx="89646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C40000"/>
                </a:solidFill>
                <a:latin typeface="Batang" pitchFamily="18" charset="-127"/>
                <a:ea typeface="Batang" pitchFamily="18" charset="-127"/>
              </a:rPr>
              <a:t>На стихи какого татарского поэта сочинена известная татарская народная песня?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53988" cy="56197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86313" y="142875"/>
            <a:ext cx="4143375" cy="65722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400" dirty="0" smtClean="0"/>
              <a:t>  </a:t>
            </a:r>
            <a:r>
              <a:rPr lang="ru-RU" sz="4400" i="1" dirty="0" err="1" smtClean="0">
                <a:solidFill>
                  <a:srgbClr val="640000"/>
                </a:solidFill>
                <a:latin typeface="+mj-lt"/>
              </a:rPr>
              <a:t>Габдулла</a:t>
            </a:r>
            <a:r>
              <a:rPr lang="ru-RU" sz="4400" i="1" dirty="0" smtClean="0">
                <a:solidFill>
                  <a:srgbClr val="640000"/>
                </a:solidFill>
                <a:latin typeface="+mj-lt"/>
              </a:rPr>
              <a:t>        Тукай</a:t>
            </a:r>
          </a:p>
          <a:p>
            <a:pPr eaLnBrk="1" hangingPunct="1">
              <a:buFontTx/>
              <a:buNone/>
              <a:defRPr/>
            </a:pPr>
            <a:r>
              <a:rPr lang="ru-RU" sz="4400" dirty="0" smtClean="0"/>
              <a:t> </a:t>
            </a:r>
            <a:r>
              <a:rPr lang="ru-RU" sz="4400" i="1" dirty="0" smtClean="0">
                <a:solidFill>
                  <a:srgbClr val="640000"/>
                </a:solidFill>
              </a:rPr>
              <a:t>( 1886 – 1913 )</a:t>
            </a:r>
          </a:p>
          <a:p>
            <a:pPr eaLnBrk="1" hangingPunct="1">
              <a:buFontTx/>
              <a:buNone/>
              <a:defRPr/>
            </a:pPr>
            <a:r>
              <a:rPr lang="ru-RU" sz="4400" dirty="0" smtClean="0">
                <a:solidFill>
                  <a:srgbClr val="000064"/>
                </a:solidFill>
                <a:latin typeface="Batang" pitchFamily="18" charset="-127"/>
                <a:ea typeface="Batang" pitchFamily="18" charset="-127"/>
              </a:rPr>
              <a:t> «</a:t>
            </a:r>
            <a:r>
              <a:rPr lang="ru-RU" sz="4400" dirty="0" err="1" smtClean="0">
                <a:solidFill>
                  <a:srgbClr val="000064"/>
                </a:solidFill>
                <a:latin typeface="Batang" pitchFamily="18" charset="-127"/>
                <a:ea typeface="Batang" pitchFamily="18" charset="-127"/>
              </a:rPr>
              <a:t>Туган</a:t>
            </a:r>
            <a:r>
              <a:rPr lang="ru-RU" sz="4400" dirty="0" smtClean="0">
                <a:solidFill>
                  <a:srgbClr val="000064"/>
                </a:solidFill>
                <a:latin typeface="Batang" pitchFamily="18" charset="-127"/>
                <a:ea typeface="Batang" pitchFamily="18" charset="-127"/>
              </a:rPr>
              <a:t> тел»</a:t>
            </a:r>
          </a:p>
        </p:txBody>
      </p:sp>
      <p:pic>
        <p:nvPicPr>
          <p:cNvPr id="12292" name="Picture 7" descr="тукай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75" y="142875"/>
            <a:ext cx="4500563" cy="6572250"/>
          </a:xfr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2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277</TotalTime>
  <Words>300</Words>
  <Application>Microsoft Office PowerPoint</Application>
  <PresentationFormat>Экран (4:3)</PresentationFormat>
  <Paragraphs>77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Arial</vt:lpstr>
      <vt:lpstr>Calibri</vt:lpstr>
      <vt:lpstr>Wingdings</vt:lpstr>
      <vt:lpstr>Arial Black</vt:lpstr>
      <vt:lpstr>Times New Roman</vt:lpstr>
      <vt:lpstr>Batang</vt:lpstr>
      <vt:lpstr>LilyUPC</vt:lpstr>
      <vt:lpstr>Estrangelo Edessa</vt:lpstr>
      <vt:lpstr>Оформление по умолчанию</vt:lpstr>
      <vt:lpstr>Пиксел</vt:lpstr>
      <vt:lpstr>Слайд 1</vt:lpstr>
      <vt:lpstr>Слайд 2</vt:lpstr>
      <vt:lpstr>Балалайка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Фёдор Иванович Шаляпин ( 1873 – 1938 )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САКУРА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Антон</cp:lastModifiedBy>
  <cp:revision>17</cp:revision>
  <dcterms:created xsi:type="dcterms:W3CDTF">2011-04-15T17:15:58Z</dcterms:created>
  <dcterms:modified xsi:type="dcterms:W3CDTF">2014-10-16T14:41:56Z</dcterms:modified>
</cp:coreProperties>
</file>