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4" r:id="rId11"/>
    <p:sldId id="296" r:id="rId12"/>
    <p:sldId id="297" r:id="rId13"/>
    <p:sldId id="29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4861-78AA-4612-A61F-25C1A2914BD5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5BF69-1B0A-42EA-9883-589112A15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2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8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0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0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0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8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7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0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965F-38B0-4CF4-B2C9-6AEA894D9D6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CBE6-514D-41A1-BD8C-C09A02AE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t-n.ru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.edu.ru/" TargetMode="External"/><Relationship Id="rId2" Type="http://schemas.openxmlformats.org/officeDocument/2006/relationships/hyperlink" Target="http://www.ito.s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-n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sentyabrya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t-n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95288" y="134938"/>
            <a:ext cx="8435975" cy="1209675"/>
          </a:xfrm>
        </p:spPr>
        <p:txBody>
          <a:bodyPr>
            <a:normAutofit fontScale="90000"/>
          </a:bodyPr>
          <a:lstStyle/>
          <a:p>
            <a:r>
              <a:rPr lang="ru-RU" smtClean="0"/>
              <a:t>Участие в смотре-конкурсе персональных сайтов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74775"/>
            <a:ext cx="66103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2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2" descr="L:\для педсовета\педсо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11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9787404">
            <a:off x="1396323" y="2967335"/>
            <a:ext cx="63513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http://pedsovet.org/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5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2" descr="L:\для педсовета\Про -дви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  <p:sp>
        <p:nvSpPr>
          <p:cNvPr id="5" name="Прямоугольник 4"/>
          <p:cNvSpPr/>
          <p:nvPr/>
        </p:nvSpPr>
        <p:spPr>
          <a:xfrm rot="19575592">
            <a:off x="678697" y="1733677"/>
            <a:ext cx="65226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dirty="0" err="1"/>
              <a:t>www.online-festival.ru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18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2" descr="L:\для педсовета\сеть Рос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32925" cy="7100888"/>
          </a:xfrm>
        </p:spPr>
      </p:pic>
      <p:sp>
        <p:nvSpPr>
          <p:cNvPr id="5" name="Прямоугольник 4"/>
          <p:cNvSpPr/>
          <p:nvPr/>
        </p:nvSpPr>
        <p:spPr>
          <a:xfrm rot="19558218">
            <a:off x="2457370" y="4083732"/>
            <a:ext cx="41665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u="sng" dirty="0">
                <a:hlinkClick r:id="rId3"/>
              </a:rPr>
              <a:t>http://it-n.ru/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850" y="0"/>
            <a:ext cx="8845550" cy="6524625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ru-RU" sz="2000" b="1" dirty="0" smtClean="0"/>
              <a:t>	Библиография</a:t>
            </a:r>
            <a:r>
              <a:rPr lang="ru-RU" sz="2000" b="1" dirty="0"/>
              <a:t>:</a:t>
            </a:r>
            <a:endParaRPr lang="ru-RU" sz="2000" dirty="0"/>
          </a:p>
          <a:p>
            <a:pPr marL="0" indent="0">
              <a:buFontTx/>
              <a:buNone/>
              <a:defRPr/>
            </a:pPr>
            <a:r>
              <a:rPr lang="ru-RU" sz="2000" dirty="0"/>
              <a:t>•  </a:t>
            </a:r>
            <a:r>
              <a:rPr lang="ru-RU" sz="2000" dirty="0">
                <a:hlinkClick r:id="rId2"/>
              </a:rPr>
              <a:t>www.ito.su</a:t>
            </a:r>
            <a:r>
              <a:rPr lang="ru-RU" sz="2000" dirty="0"/>
              <a:t>Материалы XVI Международной конференции «Информационные технологии в образовании» (ИТО-2006) </a:t>
            </a:r>
            <a:br>
              <a:rPr lang="ru-RU" sz="2000" dirty="0"/>
            </a:br>
            <a:r>
              <a:rPr lang="ru-RU" sz="2000" dirty="0"/>
              <a:t>•  </a:t>
            </a:r>
            <a:r>
              <a:rPr lang="ru-RU" sz="2000" dirty="0">
                <a:hlinkClick r:id="rId3"/>
              </a:rPr>
              <a:t>www.ict.edu.ru</a:t>
            </a:r>
            <a:r>
              <a:rPr lang="ru-RU" sz="2000" dirty="0"/>
              <a:t>Информационно-коммуникационные технологии в образовании </a:t>
            </a:r>
            <a:br>
              <a:rPr lang="ru-RU" sz="2000" dirty="0"/>
            </a:br>
            <a:r>
              <a:rPr lang="ru-RU" sz="2000" dirty="0"/>
              <a:t>•  </a:t>
            </a:r>
            <a:r>
              <a:rPr lang="ru-RU" sz="2000" dirty="0" err="1"/>
              <a:t>Дылян</a:t>
            </a:r>
            <a:r>
              <a:rPr lang="ru-RU" sz="2000" dirty="0"/>
              <a:t> Г.Д. Модели управления процессами комплексной информатизации </a:t>
            </a:r>
            <a:r>
              <a:rPr lang="ru-RU" sz="2000" dirty="0" err="1"/>
              <a:t>общегосреднего</a:t>
            </a:r>
            <a:r>
              <a:rPr lang="ru-RU" sz="2000" dirty="0"/>
              <a:t> образования. – М.: БИНОМ. Лаборатория знаний, 2005 </a:t>
            </a:r>
            <a:br>
              <a:rPr lang="ru-RU" sz="2000" dirty="0"/>
            </a:br>
            <a:r>
              <a:rPr lang="ru-RU" sz="2000" dirty="0"/>
              <a:t>•  Захарова И.Г. Информационные технологии в образовании. – М.: Издательский центр «Академия», 2005. </a:t>
            </a:r>
            <a:br>
              <a:rPr lang="ru-RU" sz="2000" dirty="0"/>
            </a:br>
            <a:r>
              <a:rPr lang="ru-RU" sz="2000" dirty="0"/>
              <a:t>•  Извозчиков В.А. Школа информационной цивилизации: «Интеллект-XXI »: Над чем думать, что знать и что делать директору школы. – М.: Просвещение, 2002. </a:t>
            </a:r>
            <a:br>
              <a:rPr lang="ru-RU" sz="2000" dirty="0"/>
            </a:br>
            <a:r>
              <a:rPr lang="ru-RU" sz="2000" dirty="0"/>
              <a:t>•  Интернет в гуманитарном образовании / Под ред. Е.С. </a:t>
            </a:r>
            <a:r>
              <a:rPr lang="ru-RU" sz="2000" dirty="0" err="1"/>
              <a:t>Полат</a:t>
            </a:r>
            <a:r>
              <a:rPr lang="ru-RU" sz="2000" dirty="0"/>
              <a:t>. – М.: </a:t>
            </a:r>
            <a:r>
              <a:rPr lang="ru-RU" sz="2000" dirty="0" err="1"/>
              <a:t>Гуманит.изд.центр</a:t>
            </a:r>
            <a:r>
              <a:rPr lang="ru-RU" sz="2000" dirty="0"/>
              <a:t> ВЛАДОС, 2001. </a:t>
            </a:r>
            <a:br>
              <a:rPr lang="ru-RU" sz="2000" dirty="0"/>
            </a:br>
            <a:r>
              <a:rPr lang="ru-RU" sz="2000" dirty="0"/>
              <a:t>•  Информационные технологии в российском образовании. – М.: Эврика, 2003. </a:t>
            </a:r>
            <a:br>
              <a:rPr lang="ru-RU" sz="2000" dirty="0"/>
            </a:br>
            <a:r>
              <a:rPr lang="ru-RU" sz="2000" dirty="0"/>
              <a:t>•  Новые педагогические и информационные технологии в системе образования / Под ред. Е.С. </a:t>
            </a:r>
            <a:r>
              <a:rPr lang="ru-RU" sz="2000" dirty="0" err="1"/>
              <a:t>Полат</a:t>
            </a:r>
            <a:r>
              <a:rPr lang="ru-RU" sz="2000" dirty="0"/>
              <a:t>. – М.: Издательский центр «Академия», 2000. </a:t>
            </a:r>
            <a:br>
              <a:rPr lang="ru-RU" sz="2000" dirty="0"/>
            </a:br>
            <a:r>
              <a:rPr lang="ru-RU" sz="2000" dirty="0" smtClean="0"/>
              <a:t>•</a:t>
            </a:r>
            <a:r>
              <a:rPr lang="ru-RU" sz="2000" dirty="0"/>
              <a:t>  </a:t>
            </a:r>
            <a:r>
              <a:rPr lang="ru-RU" sz="2000" dirty="0" err="1"/>
              <a:t>Селевко</a:t>
            </a:r>
            <a:r>
              <a:rPr lang="ru-RU" sz="2000" dirty="0"/>
              <a:t> Г.К. Педагогические технологии на основе информационно-коммуникационных средств. – М.: </a:t>
            </a:r>
          </a:p>
          <a:p>
            <a:pPr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56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7463"/>
            <a:ext cx="52228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82725"/>
            <a:ext cx="86741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31913"/>
            <a:ext cx="889635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352550"/>
            <a:ext cx="596423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143000"/>
          </a:xfrm>
        </p:spPr>
        <p:txBody>
          <a:bodyPr/>
          <a:lstStyle/>
          <a:p>
            <a:pPr algn="l"/>
            <a:r>
              <a:rPr lang="ru-RU" sz="4000" smtClean="0"/>
              <a:t>Работа с учащимися через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812641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21531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82867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43000"/>
            <a:ext cx="828675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84899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85750"/>
            <a:ext cx="26971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842962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12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Работа через школьный сайт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43267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52805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000108"/>
            <a:ext cx="8064772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в интернет </a:t>
            </a:r>
          </a:p>
          <a:p>
            <a:pPr algn="ctr"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сообществах</a:t>
            </a:r>
          </a:p>
        </p:txBody>
      </p:sp>
    </p:spTree>
    <p:extLst>
      <p:ext uri="{BB962C8B-B14F-4D97-AF65-F5344CB8AC3E}">
        <p14:creationId xmlns:p14="http://schemas.microsoft.com/office/powerpoint/2010/main" val="33556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L:\для педсовета\Сеть творческих учителе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37675" cy="7100888"/>
          </a:xfrm>
        </p:spPr>
      </p:pic>
      <p:sp>
        <p:nvSpPr>
          <p:cNvPr id="5" name="Прямоугольник 4"/>
          <p:cNvSpPr/>
          <p:nvPr/>
        </p:nvSpPr>
        <p:spPr>
          <a:xfrm rot="19577734">
            <a:off x="2101745" y="3427299"/>
            <a:ext cx="41665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u="sng" dirty="0">
                <a:hlinkClick r:id="rId3"/>
              </a:rPr>
              <a:t>http://it-n.ru/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8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Picture 2" descr="L:\для педсовета\Фестиваль Откр уро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7338" cy="6858000"/>
          </a:xfrm>
        </p:spPr>
      </p:pic>
      <p:sp>
        <p:nvSpPr>
          <p:cNvPr id="5" name="Прямоугольник 4"/>
          <p:cNvSpPr/>
          <p:nvPr/>
        </p:nvSpPr>
        <p:spPr>
          <a:xfrm rot="19677579">
            <a:off x="-213" y="2967335"/>
            <a:ext cx="91444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u="sng" dirty="0">
                <a:hlinkClick r:id="rId3"/>
              </a:rPr>
              <a:t>http://festival.1september.ru/</a:t>
            </a:r>
            <a:r>
              <a:rPr lang="ru-RU" sz="5400" dirty="0"/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7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L:\для педсовета\1-е сентября.r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 rot="19456553">
            <a:off x="1153469" y="2967335"/>
            <a:ext cx="68370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u="sng" dirty="0">
                <a:hlinkClick r:id="rId3"/>
              </a:rPr>
              <a:t>http://1sentyabrya.ru/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4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L:\для педсовета\мультиме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01150" cy="6858000"/>
          </a:xfrm>
        </p:spPr>
      </p:pic>
      <p:sp>
        <p:nvSpPr>
          <p:cNvPr id="5" name="Прямоугольник 4"/>
          <p:cNvSpPr/>
          <p:nvPr/>
        </p:nvSpPr>
        <p:spPr>
          <a:xfrm rot="19128847">
            <a:off x="2488739" y="2967335"/>
            <a:ext cx="41665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u="sng" dirty="0">
                <a:hlinkClick r:id="rId3"/>
              </a:rPr>
              <a:t>http://it-n.ru/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6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Участие в смотре-конкурсе персональных сайтов</vt:lpstr>
      <vt:lpstr>Презентация PowerPoint</vt:lpstr>
      <vt:lpstr>Работа с учащимися через </vt:lpstr>
      <vt:lpstr>Работа через школьный сайт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«Цифровые технологии как фактор успешной реализации компетентностного подхода в образовании».</dc:title>
  <dc:creator>user1</dc:creator>
  <cp:lastModifiedBy>user1</cp:lastModifiedBy>
  <cp:revision>6</cp:revision>
  <dcterms:created xsi:type="dcterms:W3CDTF">2014-02-08T15:06:07Z</dcterms:created>
  <dcterms:modified xsi:type="dcterms:W3CDTF">2014-02-08T15:53:58Z</dcterms:modified>
</cp:coreProperties>
</file>