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0451-1A26-42D2-985B-462054BEAC6A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74C45-4BE0-4BBE-9658-62982350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2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74D0EA3-FC42-4251-9ABC-16D8F397FB68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4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02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3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8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0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6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0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9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3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3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46AF-DC53-436F-90DD-C97FD72CD04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70600-ED6F-4784-935B-7E4AD97FB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9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99866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5327650" cy="175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mtClean="0"/>
              <a:t>Работа выполнена в рамках фестиваля инноваций учителем МБОУ АСОШ №2 Швецовым Н.В.</a:t>
            </a:r>
          </a:p>
        </p:txBody>
      </p:sp>
      <p:sp>
        <p:nvSpPr>
          <p:cNvPr id="2052" name="Заголовок 3"/>
          <p:cNvSpPr>
            <a:spLocks noGrp="1"/>
          </p:cNvSpPr>
          <p:nvPr>
            <p:ph type="ctrTitle"/>
          </p:nvPr>
        </p:nvSpPr>
        <p:spPr>
          <a:xfrm>
            <a:off x="1116013" y="1844675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«Цифровые технологии как фактор успешной реализации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компетентностного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подхода в образовании».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067175" y="6061075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/>
              <a:t>2013 год.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4937" y="368597"/>
            <a:ext cx="26741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</a:t>
            </a:r>
          </a:p>
        </p:txBody>
      </p:sp>
    </p:spTree>
    <p:extLst>
      <p:ext uri="{BB962C8B-B14F-4D97-AF65-F5344CB8AC3E}">
        <p14:creationId xmlns:p14="http://schemas.microsoft.com/office/powerpoint/2010/main" val="14271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Новизна опыта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07375" cy="4525962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ru-RU" sz="2400" smtClean="0"/>
              <a:t>	Данный опыт, несомненно, отличается своей новизной и недостаточной изученностью. Этому способствует сама жизнь: в положении ученика находятся и учитель, и ученик, т.к. вынуждены непрерывно осваивать новые идеи и технологии, термины и их определения, программное и аппаратное обеспечение ИКТ, чтобы получать нужную информацию, вырабатывать необходимые навыки и умения. Сейчас многие педагоги ищут эффективные дидактические решения в содержании, методах и организационных формах обучения в новых условиях. Одним из таких решений и является компетентностно-ориентированный подход.</a:t>
            </a:r>
            <a:br>
              <a:rPr lang="ru-RU" sz="2400" smtClean="0"/>
            </a:br>
            <a:endParaRPr lang="ru-RU" sz="2400" smtClean="0"/>
          </a:p>
        </p:txBody>
      </p:sp>
    </p:spTree>
    <p:extLst>
      <p:ext uri="{BB962C8B-B14F-4D97-AF65-F5344CB8AC3E}">
        <p14:creationId xmlns:p14="http://schemas.microsoft.com/office/powerpoint/2010/main" val="37136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оздание условий для формирования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компетентностной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информационной образовательной среды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.(КИОС)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ru-RU" b="1" dirty="0" smtClean="0"/>
              <a:t>Задачи:</a:t>
            </a:r>
          </a:p>
          <a:p>
            <a:pPr>
              <a:defRPr/>
            </a:pPr>
            <a:r>
              <a:rPr lang="ru-RU" sz="2400" dirty="0" smtClean="0"/>
              <a:t>Выявить принципы функционирования информационной среды на современном уровне;</a:t>
            </a:r>
          </a:p>
          <a:p>
            <a:pPr>
              <a:defRPr/>
            </a:pPr>
            <a:r>
              <a:rPr lang="ru-RU" sz="2400" dirty="0" smtClean="0"/>
              <a:t>Определить модули КИОС;</a:t>
            </a:r>
            <a:r>
              <a:rPr lang="ru-RU" sz="2400" dirty="0"/>
              <a:t> 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Решить практические задачи </a:t>
            </a:r>
            <a:r>
              <a:rPr lang="ru-RU" sz="2400" dirty="0"/>
              <a:t>по формированию компетенций при помощи этих модулей</a:t>
            </a:r>
            <a:r>
              <a:rPr lang="ru-RU" sz="2400" dirty="0" smtClean="0"/>
              <a:t>;</a:t>
            </a:r>
          </a:p>
          <a:p>
            <a:pPr>
              <a:defRPr/>
            </a:pPr>
            <a:r>
              <a:rPr lang="ru-RU" sz="2400" dirty="0" smtClean="0"/>
              <a:t>Активизировать информационные потоки во внешней и внутренней среде КИОС;</a:t>
            </a:r>
          </a:p>
          <a:p>
            <a:pPr>
              <a:defRPr/>
            </a:pPr>
            <a:r>
              <a:rPr lang="ru-RU" sz="2400" dirty="0" smtClean="0"/>
              <a:t>Создать  КИОС как среду для формирования необходимых компетенций на уроках технологии и черчения и во внеурочной деятельности. </a:t>
            </a:r>
          </a:p>
          <a:p>
            <a:pPr marL="0" indent="0">
              <a:buFontTx/>
              <a:buNone/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6675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Выявление принципов функционирования информационной среды на современном уровне;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smtClean="0"/>
              <a:t>В центре информатизации образовательного процесса, единой информационной среды школы должны находиться ученик и учитель как специалист, реализующий на практике идеи информатизации образования.</a:t>
            </a:r>
          </a:p>
          <a:p>
            <a:r>
              <a:rPr lang="ru-RU" sz="2400" smtClean="0"/>
              <a:t>Информационная среда образовательного учреждения создается ради того, чтобы учащийся мог получать самые новые знания, умел активно их применять, научился диалектически мыслить, раньше социализировался, легче адаптировался к быстро меняющемуся миру и при этом успевал в кружки, секции, на курсы и каток, в кино и почитать книгу</a:t>
            </a:r>
          </a:p>
          <a:p>
            <a:endParaRPr lang="ru-RU" sz="2400" smtClean="0"/>
          </a:p>
        </p:txBody>
      </p:sp>
    </p:spTree>
    <p:extLst>
      <p:ext uri="{BB962C8B-B14F-4D97-AF65-F5344CB8AC3E}">
        <p14:creationId xmlns:p14="http://schemas.microsoft.com/office/powerpoint/2010/main" val="12895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Определение модулей КИОС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Я бы выделил три основных модуля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компетентностной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информационной образовательной среды</a:t>
            </a:r>
            <a:r>
              <a:rPr lang="ru-RU" sz="2400" dirty="0" smtClean="0"/>
              <a:t>: </a:t>
            </a:r>
            <a:r>
              <a:rPr lang="ru-RU" sz="2400" b="1" dirty="0" smtClean="0"/>
              <a:t>1. </a:t>
            </a:r>
            <a:r>
              <a:rPr lang="ru-RU" sz="2400" dirty="0" smtClean="0"/>
              <a:t>«И» - информационные (теоретические), </a:t>
            </a:r>
            <a:r>
              <a:rPr lang="ru-RU" sz="2400" b="1" dirty="0" smtClean="0"/>
              <a:t>2. </a:t>
            </a:r>
            <a:r>
              <a:rPr lang="ru-RU" sz="2400" dirty="0" smtClean="0"/>
              <a:t>«П» - практические и </a:t>
            </a:r>
            <a:r>
              <a:rPr lang="ru-RU" sz="2400" b="1" dirty="0" smtClean="0"/>
              <a:t>3. </a:t>
            </a:r>
            <a:r>
              <a:rPr lang="ru-RU" sz="2400" dirty="0" smtClean="0"/>
              <a:t>«К» - модули контроля знаний.</a:t>
            </a:r>
          </a:p>
          <a:p>
            <a:pPr>
              <a:defRPr/>
            </a:pPr>
            <a:r>
              <a:rPr lang="ru-RU" sz="2400" dirty="0" smtClean="0"/>
              <a:t>Созданные электронные модули обладают по сравнению с другими электронными средствами обучения большей </a:t>
            </a:r>
            <a:r>
              <a:rPr lang="ru-RU" sz="2400" dirty="0" err="1" smtClean="0"/>
              <a:t>мультимедийностью</a:t>
            </a:r>
            <a:r>
              <a:rPr lang="ru-RU" sz="2400" dirty="0" smtClean="0"/>
              <a:t>, созданные модули предполагают активную деятельность учащихся при работе с компьютерными лабораторными работами, компьютерными средами, интерактивными моделями, активными тестами.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12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Решение практических задач по формированию компетенций при помощи модулей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smtClean="0"/>
              <a:t>Информационный модуль </a:t>
            </a:r>
            <a:r>
              <a:rPr lang="ru-RU" sz="2400" smtClean="0"/>
              <a:t>- мультимедийное предъявление материала, которое обеспечивает повышение уровня визуализации, использование возможности варьировать временные масштабы событий, прерывать действие интерактивных моделей, и т.п. </a:t>
            </a:r>
          </a:p>
          <a:p>
            <a:r>
              <a:rPr lang="ru-RU" sz="2400" b="1" i="1" smtClean="0"/>
              <a:t>Практический модуль </a:t>
            </a:r>
            <a:r>
              <a:rPr lang="ru-RU" sz="2400" smtClean="0"/>
              <a:t>- использование программных сред, виртуальных лабораторий для организации творческой, учебно-поисковой деятельности учащихся</a:t>
            </a:r>
          </a:p>
          <a:p>
            <a:r>
              <a:rPr lang="ru-RU" sz="2400" b="1" i="1" smtClean="0"/>
              <a:t>Модуль контроля качества </a:t>
            </a:r>
            <a:r>
              <a:rPr lang="ru-RU" sz="2400" smtClean="0"/>
              <a:t>- тестирование и коррекция результатов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8740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Активизация информационных потоков во внешней и внутренней среде КИОС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Мировая система компьютерных сетей, через которую можно установить связь с самыми отдаленными уголками планеты. Эта система </a:t>
            </a:r>
            <a:r>
              <a:rPr lang="ru-RU" sz="2400" b="1" smtClean="0"/>
              <a:t>Интернет.</a:t>
            </a:r>
            <a:r>
              <a:rPr lang="ru-RU" sz="2400" smtClean="0"/>
              <a:t> </a:t>
            </a:r>
          </a:p>
          <a:p>
            <a:r>
              <a:rPr lang="ru-RU" sz="2400" smtClean="0"/>
              <a:t>Неотъемлемой составной частью единой информационной среды учебного заведения на основе компьютерной сети является школьный </a:t>
            </a:r>
            <a:r>
              <a:rPr lang="ru-RU" sz="2400" b="1" smtClean="0"/>
              <a:t>Интранет</a:t>
            </a:r>
            <a:r>
              <a:rPr lang="ru-RU" sz="2400" smtClean="0"/>
              <a:t> —</a:t>
            </a:r>
            <a:r>
              <a:rPr lang="ru-RU" sz="2400" i="1" smtClean="0"/>
              <a:t>локальная или территориально распределенная сеть, закрытая от внешнего доступа из Интернета, основанная на технологии Интернет</a:t>
            </a:r>
            <a:r>
              <a:rPr lang="ru-RU" sz="24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0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Результаты проекта</a:t>
            </a:r>
            <a:br>
              <a:rPr lang="ru-RU" smtClean="0"/>
            </a:br>
            <a:r>
              <a:rPr lang="ru-RU" b="1" smtClean="0"/>
              <a:t>1. Внутренняя среда (интранет)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r>
              <a:rPr lang="ru-RU" u="sng" smtClean="0"/>
              <a:t>Проведение  системы компьютеризированных уроков</a:t>
            </a:r>
            <a:r>
              <a:rPr lang="ru-RU" smtClean="0"/>
              <a:t> </a:t>
            </a:r>
          </a:p>
          <a:p>
            <a:r>
              <a:rPr lang="ru-RU" u="sng" smtClean="0"/>
              <a:t>Разработка тестовых программ. </a:t>
            </a:r>
          </a:p>
          <a:p>
            <a:r>
              <a:rPr lang="ru-RU" u="sng" smtClean="0"/>
              <a:t>Создание ЦОР </a:t>
            </a:r>
          </a:p>
          <a:p>
            <a:r>
              <a:rPr lang="ru-RU" u="sng" smtClean="0"/>
              <a:t>Электронная предметная библиотека  </a:t>
            </a:r>
          </a:p>
          <a:p>
            <a:r>
              <a:rPr lang="ru-RU" u="sng" smtClean="0"/>
              <a:t>Научно-методическая информационно-коммуникационная  деятельность</a:t>
            </a:r>
            <a:r>
              <a:rPr lang="ru-RU" smtClean="0"/>
              <a:t> </a:t>
            </a:r>
          </a:p>
          <a:p>
            <a:r>
              <a:rPr lang="ru-RU" u="sng" smtClean="0"/>
              <a:t>Внеурочная работа</a:t>
            </a:r>
            <a:r>
              <a:rPr lang="ru-RU" smtClean="0"/>
              <a:t>.  </a:t>
            </a:r>
          </a:p>
        </p:txBody>
      </p:sp>
    </p:spTree>
    <p:extLst>
      <p:ext uri="{BB962C8B-B14F-4D97-AF65-F5344CB8AC3E}">
        <p14:creationId xmlns:p14="http://schemas.microsoft.com/office/powerpoint/2010/main" val="27279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smtClean="0"/>
              <a:t>Проведение  системы компьютеризированных уроков</a:t>
            </a:r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4046538"/>
            <a:ext cx="379095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520825"/>
            <a:ext cx="305117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44339">
            <a:off x="4622800" y="1787525"/>
            <a:ext cx="33940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921125"/>
            <a:ext cx="33829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6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/>
              <a:t>Разработка тестовых программ</a:t>
            </a:r>
            <a:endParaRPr 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29075"/>
            <a:ext cx="3683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338" y="4029075"/>
            <a:ext cx="37353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625600"/>
            <a:ext cx="31829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663" y="1751013"/>
            <a:ext cx="2852737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22438"/>
            <a:ext cx="270033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Электронное тестирование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57188" y="1571625"/>
            <a:ext cx="8275637" cy="3281363"/>
            <a:chOff x="357158" y="1571612"/>
            <a:chExt cx="8275800" cy="3281371"/>
          </a:xfrm>
        </p:grpSpPr>
        <p:pic>
          <p:nvPicPr>
            <p:cNvPr id="2049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44" y="1571612"/>
              <a:ext cx="4918214" cy="328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1571612"/>
              <a:ext cx="3379232" cy="293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357188" y="1428750"/>
            <a:ext cx="8358187" cy="5429250"/>
            <a:chOff x="285719" y="1428736"/>
            <a:chExt cx="7858181" cy="5024429"/>
          </a:xfrm>
        </p:grpSpPr>
        <p:pic>
          <p:nvPicPr>
            <p:cNvPr id="2049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19" y="1428736"/>
              <a:ext cx="5013193" cy="35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86314" y="1432506"/>
              <a:ext cx="3357586" cy="502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225" y="1428750"/>
            <a:ext cx="3624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0" y="0"/>
            <a:ext cx="9210675" cy="6877050"/>
            <a:chOff x="4220309" y="5195398"/>
            <a:chExt cx="9209939" cy="6877576"/>
          </a:xfrm>
        </p:grpSpPr>
        <p:pic>
          <p:nvPicPr>
            <p:cNvPr id="20488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309" y="8786850"/>
              <a:ext cx="4923691" cy="328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058" y="8763603"/>
              <a:ext cx="4929190" cy="328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8" y="5195398"/>
              <a:ext cx="4923727" cy="328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5195398"/>
              <a:ext cx="4071966" cy="3325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6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Основополагающие документы.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Закон РФ об образовании.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образовательная концепция -  инициатива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«Наша новая школа»</a:t>
            </a:r>
          </a:p>
          <a:p>
            <a:pPr fontAlgn="t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Общероссийский проект</a:t>
            </a:r>
          </a:p>
          <a:p>
            <a:pPr marL="0" indent="0" fontAlgn="t">
              <a:buFontTx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«Школа цифрового века»</a:t>
            </a: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  <a:t>Создание ЦОР</a:t>
            </a:r>
            <a:b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  <a:t> Электронная предметная библиотека </a:t>
            </a:r>
            <a:b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1214438"/>
            <a:ext cx="3362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643188"/>
            <a:ext cx="35433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33432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071563"/>
            <a:ext cx="371475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4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/>
              <a:t>Внеурочная работа</a:t>
            </a:r>
            <a:r>
              <a:rPr lang="ru-RU" smtClean="0"/>
              <a:t>.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4973638" y="2214563"/>
            <a:ext cx="3743325" cy="2786062"/>
            <a:chOff x="4973769" y="2214554"/>
            <a:chExt cx="3742516" cy="278608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00750" y="2214554"/>
              <a:ext cx="3713947" cy="27860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2539" name="Picture 6" descr="C:\Users\учитель\Pictures\2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769" y="2357430"/>
              <a:ext cx="3742516" cy="25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642938" y="2214563"/>
            <a:ext cx="3714750" cy="2786062"/>
            <a:chOff x="642910" y="2214554"/>
            <a:chExt cx="3714776" cy="278608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42910" y="2214554"/>
              <a:ext cx="3714776" cy="27860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2537" name="Picture 7" descr="C:\Users\учитель\Pictures\2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2285992"/>
              <a:ext cx="3558750" cy="257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378618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00188"/>
            <a:ext cx="42830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0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lnSpcReduction="10000"/>
          </a:bodyPr>
          <a:lstStyle/>
          <a:p>
            <a:r>
              <a:rPr lang="ru-RU" sz="2400" u="sng" smtClean="0"/>
              <a:t>Работа с  личным сайтом  и блогами</a:t>
            </a:r>
            <a:r>
              <a:rPr lang="ru-RU" sz="2400" smtClean="0"/>
              <a:t> </a:t>
            </a:r>
          </a:p>
          <a:p>
            <a:r>
              <a:rPr lang="ru-RU" sz="2400" u="sng" smtClean="0"/>
              <a:t>Работа с сайтом  и блогами школы</a:t>
            </a:r>
            <a:endParaRPr lang="ru-RU" sz="2400" smtClean="0"/>
          </a:p>
          <a:p>
            <a:r>
              <a:rPr lang="ru-RU" sz="2400" u="sng" smtClean="0"/>
              <a:t>Презентация ЦОР </a:t>
            </a:r>
            <a:endParaRPr lang="ru-RU" sz="2400" smtClean="0"/>
          </a:p>
          <a:p>
            <a:r>
              <a:rPr lang="ru-RU" sz="2400" u="sng" smtClean="0"/>
              <a:t>Сетевые проекты  </a:t>
            </a:r>
            <a:endParaRPr lang="ru-RU" sz="2400" smtClean="0"/>
          </a:p>
          <a:p>
            <a:r>
              <a:rPr lang="ru-RU" sz="2400" u="sng" smtClean="0"/>
              <a:t>Сетевые конкурсы</a:t>
            </a:r>
            <a:endParaRPr lang="ru-RU" sz="2400" smtClean="0"/>
          </a:p>
          <a:p>
            <a:r>
              <a:rPr lang="ru-RU" sz="2400" u="sng" smtClean="0"/>
              <a:t>Интернет-конференции</a:t>
            </a:r>
            <a:endParaRPr lang="ru-RU" sz="2400" smtClean="0"/>
          </a:p>
          <a:p>
            <a:r>
              <a:rPr lang="ru-RU" sz="2400" u="sng" smtClean="0"/>
              <a:t>Дистанционные курсы.</a:t>
            </a:r>
            <a:endParaRPr lang="ru-RU" sz="2400" smtClean="0"/>
          </a:p>
          <a:p>
            <a:r>
              <a:rPr lang="ru-RU" sz="2400" u="sng" smtClean="0"/>
              <a:t>Форумы, блоги </a:t>
            </a:r>
            <a:endParaRPr lang="ru-RU" sz="2400" smtClean="0"/>
          </a:p>
          <a:p>
            <a:r>
              <a:rPr lang="ru-RU" sz="2400" u="sng" smtClean="0"/>
              <a:t>Электронное портфолио </a:t>
            </a:r>
            <a:endParaRPr lang="ru-RU" sz="2400" smtClean="0"/>
          </a:p>
          <a:p>
            <a:r>
              <a:rPr lang="ru-RU" sz="2400" u="sng" smtClean="0"/>
              <a:t>Работа с электронными СМИ  </a:t>
            </a:r>
            <a:endParaRPr lang="ru-RU" sz="2400" smtClean="0"/>
          </a:p>
          <a:p>
            <a:r>
              <a:rPr lang="ru-RU" sz="2400" u="sng" smtClean="0"/>
              <a:t>Электронный документооборот</a:t>
            </a:r>
            <a:endParaRPr lang="ru-RU" sz="2400" smtClean="0"/>
          </a:p>
          <a:p>
            <a:endParaRPr lang="ru-RU" sz="2400" smtClean="0"/>
          </a:p>
        </p:txBody>
      </p:sp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Результаты проекта </a:t>
            </a:r>
            <a:br>
              <a:rPr lang="ru-RU" smtClean="0"/>
            </a:br>
            <a:r>
              <a:rPr lang="ru-RU" b="1" smtClean="0"/>
              <a:t>1. Внешняя среда (интернет)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171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763"/>
            <a:ext cx="8642350" cy="722312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Возможности  персонального сайта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250825" y="881063"/>
            <a:ext cx="8589963" cy="5976937"/>
          </a:xfrm>
        </p:spPr>
        <p:txBody>
          <a:bodyPr/>
          <a:lstStyle/>
          <a:p>
            <a:r>
              <a:rPr lang="ru-RU" sz="2200" smtClean="0"/>
              <a:t>реализация новых креативных форм подачи теоретического и практического учебного материала для обучающихся и студентов профессиональных колледжей (материалы по черчению);</a:t>
            </a:r>
          </a:p>
          <a:p>
            <a:r>
              <a:rPr lang="ru-RU" sz="2200" smtClean="0"/>
              <a:t>возможность использования учебного материала для обучающихся с ограниченными возможностями здоровья и отстающих обучающихся; </a:t>
            </a:r>
          </a:p>
          <a:p>
            <a:r>
              <a:rPr lang="ru-RU" sz="2200" smtClean="0"/>
              <a:t>оптимизация процесса контактирования с родителями, выпускниками и коллегами;</a:t>
            </a:r>
          </a:p>
          <a:p>
            <a:r>
              <a:rPr lang="ru-RU" sz="2200" smtClean="0"/>
              <a:t>стимулирование творческой активности обучающихся;</a:t>
            </a:r>
          </a:p>
          <a:p>
            <a:r>
              <a:rPr lang="ru-RU" sz="2200" smtClean="0"/>
              <a:t>доступ пользователей для ознакомления с размещенной на нем информацией на основе свободного и общедоступного программного обеспечения;</a:t>
            </a:r>
          </a:p>
          <a:p>
            <a:r>
              <a:rPr lang="ru-RU" sz="2200" smtClean="0"/>
              <a:t>возможность копирования информации на резервный носитель, обеспечивающего возможность ее восстановления.</a:t>
            </a:r>
          </a:p>
          <a:p>
            <a:endParaRPr lang="ru-RU" sz="2400" smtClean="0"/>
          </a:p>
        </p:txBody>
      </p:sp>
    </p:spTree>
    <p:extLst>
      <p:ext uri="{BB962C8B-B14F-4D97-AF65-F5344CB8AC3E}">
        <p14:creationId xmlns:p14="http://schemas.microsoft.com/office/powerpoint/2010/main" val="10070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Работа через персональный сайт.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92797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7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35138"/>
            <a:ext cx="8229600" cy="4608512"/>
          </a:xfrm>
        </p:spPr>
        <p:txBody>
          <a:bodyPr>
            <a:normAutofit lnSpcReduction="10000"/>
          </a:bodyPr>
          <a:lstStyle/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Wingdings" pitchFamily="2" charset="2"/>
              <a:buChar char="q"/>
              <a:defRPr/>
            </a:pPr>
            <a:r>
              <a:rPr lang="ru-RU" sz="2400" b="1" dirty="0"/>
              <a:t>Политические и социальные</a:t>
            </a:r>
            <a:r>
              <a:rPr lang="ru-RU" sz="2400" dirty="0"/>
              <a:t>: (</a:t>
            </a:r>
            <a:r>
              <a:rPr lang="ru-RU" sz="2400" i="1" dirty="0"/>
              <a:t>брать на себя ответственность, участвовать в совместном принятии решений)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Wingdings" pitchFamily="2" charset="2"/>
              <a:buChar char="q"/>
              <a:defRPr/>
            </a:pPr>
            <a:r>
              <a:rPr lang="ru-RU" sz="2400" b="1" dirty="0"/>
              <a:t>Компетенции, касающиеся жизни в много культурном обществе</a:t>
            </a:r>
            <a:r>
              <a:rPr lang="en-US" sz="2400" b="1" dirty="0"/>
              <a:t> (</a:t>
            </a:r>
            <a:r>
              <a:rPr lang="ru-RU" sz="2400" i="1" dirty="0"/>
              <a:t>понимание различий, взаимоуважение, способность сосуществовать с людьми других культур, языков, религий)</a:t>
            </a:r>
            <a:endParaRPr lang="ru-RU" sz="2400" b="1" i="1" dirty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Wingdings" pitchFamily="2" charset="2"/>
              <a:buChar char="q"/>
              <a:defRPr/>
            </a:pPr>
            <a:r>
              <a:rPr lang="ru-RU" sz="2400" b="1" dirty="0"/>
              <a:t>Компетенции, касающиеся владения устным и письменным общением</a:t>
            </a:r>
            <a:r>
              <a:rPr lang="ru-RU" sz="2400" i="1" dirty="0"/>
              <a:t>, в </a:t>
            </a:r>
            <a:r>
              <a:rPr lang="ru-RU" sz="2400" i="1" dirty="0" err="1"/>
              <a:t>т.ч</a:t>
            </a:r>
            <a:r>
              <a:rPr lang="ru-RU" sz="2400" i="1" dirty="0"/>
              <a:t>. владение иностранными языками</a:t>
            </a:r>
            <a:r>
              <a:rPr lang="ru-RU" sz="2400" dirty="0"/>
              <a:t> </a:t>
            </a:r>
          </a:p>
          <a:p>
            <a:pPr marL="533400" indent="-533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Компетенции, связанные с возникновением общества информации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400" dirty="0"/>
              <a:t>(</a:t>
            </a:r>
            <a:r>
              <a:rPr lang="ru-RU" sz="2400" i="1" dirty="0"/>
              <a:t>электронные компетенции)</a:t>
            </a:r>
            <a:r>
              <a:rPr lang="ru-RU" sz="2400" dirty="0"/>
              <a:t>.</a:t>
            </a:r>
          </a:p>
          <a:p>
            <a:pPr marL="533400" indent="-533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Способность учиться всю жизнь </a:t>
            </a:r>
            <a:r>
              <a:rPr lang="ru-RU" sz="2400" i="1" dirty="0"/>
              <a:t>как основа непрерывной подготовки в профессиональном плане, а также в личной и общественной жизни.</a:t>
            </a:r>
            <a:r>
              <a:rPr lang="ru-RU" sz="2400" dirty="0"/>
              <a:t> </a:t>
            </a:r>
            <a:endParaRPr lang="ru-RU" sz="2400" i="1" dirty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/>
          </a:p>
          <a:p>
            <a:pPr eaLnBrk="1" hangingPunct="1">
              <a:defRPr/>
            </a:pPr>
            <a:endParaRPr lang="ru-RU" sz="2400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13" y="44450"/>
            <a:ext cx="199866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68300"/>
            <a:ext cx="8229600" cy="1012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Совет Европы определил пять групп ключевых компетенций, которыми должен обладать любой представитель современной цивилизации:</a:t>
            </a:r>
          </a:p>
        </p:txBody>
      </p:sp>
    </p:spTree>
    <p:extLst>
      <p:ext uri="{BB962C8B-B14F-4D97-AF65-F5344CB8AC3E}">
        <p14:creationId xmlns:p14="http://schemas.microsoft.com/office/powerpoint/2010/main" val="36850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Компетенции, связанные с возникновением общества информации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3200" dirty="0" smtClean="0"/>
              <a:t>(</a:t>
            </a:r>
            <a:r>
              <a:rPr lang="ru-RU" sz="3200" i="1" dirty="0" smtClean="0"/>
              <a:t>электронные компетенции)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12875"/>
            <a:ext cx="87852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	История вопроса: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/>
              <a:t>	1. </a:t>
            </a:r>
            <a:r>
              <a:rPr lang="ru-RU" sz="2000" b="1" dirty="0"/>
              <a:t>Ч</a:t>
            </a:r>
            <a:r>
              <a:rPr lang="ru-RU" sz="2000" b="1" dirty="0" smtClean="0"/>
              <a:t>то это дает мне как учителю предметнику</a:t>
            </a:r>
            <a:r>
              <a:rPr lang="ru-RU" sz="2000" dirty="0" smtClean="0"/>
              <a:t>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000" dirty="0" smtClean="0"/>
              <a:t>А) знания, навыки </a:t>
            </a:r>
            <a:r>
              <a:rPr lang="ru-RU" sz="2000" dirty="0"/>
              <a:t>и </a:t>
            </a:r>
            <a:r>
              <a:rPr lang="ru-RU" sz="2000" dirty="0" smtClean="0"/>
              <a:t>умения, формируемые </a:t>
            </a:r>
            <a:r>
              <a:rPr lang="ru-RU" sz="2000" dirty="0"/>
              <a:t>в процессе обучения и самообучения информатике и информационным технологиям, а так же способность к выполнению педагогической деятельности с помощью информационных </a:t>
            </a:r>
            <a:r>
              <a:rPr lang="ru-RU" sz="2000" dirty="0" smtClean="0"/>
              <a:t>технологий.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000" dirty="0" smtClean="0"/>
              <a:t>Б) </a:t>
            </a:r>
            <a:r>
              <a:rPr lang="ru-RU" sz="2000" b="1" dirty="0" smtClean="0"/>
              <a:t>повышение качества образования</a:t>
            </a:r>
            <a:r>
              <a:rPr lang="ru-RU" sz="2000" dirty="0" smtClean="0"/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i="1" dirty="0" smtClean="0"/>
              <a:t>обеспечения возможностей представления обучающих материалов в различных форматах, таких как текст, графика, аудио и видео, для выполнения упражнений и проведения проверки знаний (тестирование); </a:t>
            </a:r>
            <a:endParaRPr lang="ru-RU" sz="2000" b="1" i="1" dirty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000" b="1" i="1" dirty="0" smtClean="0"/>
              <a:t>обучение с использованием материалов, записанных на компакт-дисках, доступа к базам данных и другим источникам информации в сети Интернет; 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000" b="1" i="1" dirty="0" smtClean="0"/>
              <a:t>обеспечение способов общения между обучающимися, преподавателями и пр. (электронная почта, телеконференции, чаты).</a:t>
            </a:r>
          </a:p>
          <a:p>
            <a:pPr marL="0" indent="0">
              <a:buFontTx/>
              <a:buNone/>
              <a:defRPr/>
            </a:pP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785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8963" y="122238"/>
            <a:ext cx="8229600" cy="1139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ru-RU" sz="2800" kern="0" dirty="0" smtClean="0"/>
              <a:t>Стратегическая схема управления изменениями в рамках управления качеством образования при использовании цифровых технологий.</a:t>
            </a:r>
            <a:endParaRPr lang="ru-RU" sz="2800" kern="0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916238" y="3644900"/>
            <a:ext cx="2520950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Verdana" pitchFamily="34" charset="0"/>
                <a:cs typeface="Arial" charset="0"/>
              </a:rPr>
              <a:t>Достижения </a:t>
            </a:r>
          </a:p>
          <a:p>
            <a:pPr algn="ctr"/>
            <a:r>
              <a:rPr lang="ru-RU">
                <a:latin typeface="Verdana" pitchFamily="34" charset="0"/>
                <a:cs typeface="Arial" charset="0"/>
              </a:rPr>
              <a:t>ученика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flipH="1">
            <a:off x="457200" y="1916113"/>
            <a:ext cx="2170113" cy="1368425"/>
          </a:xfrm>
          <a:prstGeom prst="wedgeRoundRectCallout">
            <a:avLst>
              <a:gd name="adj1" fmla="val -68176"/>
              <a:gd name="adj2" fmla="val 78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Verdana" pitchFamily="34" charset="0"/>
                <a:cs typeface="Arial" charset="0"/>
              </a:rPr>
              <a:t>Что мы собой представляем?</a:t>
            </a:r>
          </a:p>
          <a:p>
            <a:pPr algn="ctr"/>
            <a:r>
              <a:rPr lang="ru-RU">
                <a:latin typeface="Verdana" pitchFamily="34" charset="0"/>
                <a:cs typeface="Arial" charset="0"/>
              </a:rPr>
              <a:t>К чему мы стремимся?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940425" y="1989138"/>
            <a:ext cx="2087563" cy="1295400"/>
          </a:xfrm>
          <a:prstGeom prst="wedgeRoundRectCallout">
            <a:avLst>
              <a:gd name="adj1" fmla="val -74028"/>
              <a:gd name="adj2" fmla="val 85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Verdana" pitchFamily="34" charset="0"/>
                <a:cs typeface="Arial" charset="0"/>
              </a:rPr>
              <a:t>Что мы еще </a:t>
            </a:r>
          </a:p>
          <a:p>
            <a:pPr algn="ctr"/>
            <a:r>
              <a:rPr lang="ru-RU">
                <a:latin typeface="Verdana" pitchFamily="34" charset="0"/>
                <a:cs typeface="Arial" charset="0"/>
              </a:rPr>
              <a:t>должны попытаться достичь?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419475" y="1916113"/>
            <a:ext cx="1800225" cy="1476375"/>
          </a:xfrm>
          <a:prstGeom prst="wedgeRoundRectCallout">
            <a:avLst>
              <a:gd name="adj1" fmla="val -1528"/>
              <a:gd name="adj2" fmla="val 682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Verdana" pitchFamily="34" charset="0"/>
                <a:cs typeface="Arial" charset="0"/>
              </a:rPr>
              <a:t>Мы начали меняться?</a:t>
            </a:r>
          </a:p>
          <a:p>
            <a:pPr algn="ctr"/>
            <a:r>
              <a:rPr lang="ru-RU">
                <a:latin typeface="Verdana" pitchFamily="34" charset="0"/>
                <a:cs typeface="Arial" charset="0"/>
              </a:rPr>
              <a:t>Каковы результаты?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rot="10800000">
            <a:off x="827088" y="4400550"/>
            <a:ext cx="1800225" cy="2052638"/>
          </a:xfrm>
          <a:prstGeom prst="wedgeRoundRectCallout">
            <a:avLst>
              <a:gd name="adj1" fmla="val -64134"/>
              <a:gd name="adj2" fmla="val 672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>
                <a:latin typeface="Verdana" pitchFamily="34" charset="0"/>
                <a:cs typeface="Arial" charset="0"/>
              </a:rPr>
              <a:t>Что нам удалось достичь?</a:t>
            </a:r>
          </a:p>
          <a:p>
            <a:pPr algn="ctr"/>
            <a:r>
              <a:rPr lang="ru-RU">
                <a:latin typeface="Verdana" pitchFamily="34" charset="0"/>
                <a:cs typeface="Arial" charset="0"/>
              </a:rPr>
              <a:t>Каковы наши новые действия?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5400000">
            <a:off x="5507831" y="4293394"/>
            <a:ext cx="1655763" cy="2232025"/>
          </a:xfrm>
          <a:prstGeom prst="wedgeRoundRectCallout">
            <a:avLst>
              <a:gd name="adj1" fmla="val -58921"/>
              <a:gd name="adj2" fmla="val 83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/>
          <a:p>
            <a:pPr algn="ctr"/>
            <a:r>
              <a:rPr lang="ru-RU">
                <a:latin typeface="Verdana" pitchFamily="34" charset="0"/>
                <a:cs typeface="Arial" charset="0"/>
              </a:rPr>
              <a:t>Что мы должны для этого сделать?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2916238" y="5229225"/>
            <a:ext cx="2087562" cy="215900"/>
          </a:xfrm>
          <a:prstGeom prst="leftRightArrow">
            <a:avLst>
              <a:gd name="adj1" fmla="val 50000"/>
              <a:gd name="adj2" fmla="val 120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704013" y="3608388"/>
            <a:ext cx="279400" cy="973137"/>
          </a:xfrm>
          <a:prstGeom prst="downArrow">
            <a:avLst>
              <a:gd name="adj1" fmla="val 50000"/>
              <a:gd name="adj2" fmla="val 75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771775" y="2509838"/>
            <a:ext cx="576263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245100" y="2497138"/>
            <a:ext cx="576263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1435100" y="3644900"/>
            <a:ext cx="215900" cy="6477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032000" y="13557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31825" y="1517650"/>
            <a:ext cx="7777163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2000" b="1" i="1">
                <a:latin typeface="Verdana" pitchFamily="34" charset="0"/>
                <a:cs typeface="Arial" charset="0"/>
              </a:rPr>
              <a:t>Основные вопросы внутренней экспертизы</a:t>
            </a:r>
          </a:p>
        </p:txBody>
      </p:sp>
    </p:spTree>
    <p:extLst>
      <p:ext uri="{BB962C8B-B14F-4D97-AF65-F5344CB8AC3E}">
        <p14:creationId xmlns:p14="http://schemas.microsoft.com/office/powerpoint/2010/main" val="9172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Гипотеза исследования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b="1" smtClean="0"/>
              <a:t>	Влияние КИОС на процесс преподавания технологии и черчения  значительно повысит эффективность процесса обучения  и формирования компетенций школьников, обеспечит подготовку  на уровне современных требований общества.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740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54927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Создание  КИОС как среды для формирования необходимых компетенций на уроках технологии и черчения и во внеурочной деятельности.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788" y="1773238"/>
            <a:ext cx="8640762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kern="0" dirty="0"/>
              <a:t>Многие педагоги используют современные компьютерные технологии, но, как правило, это существует на уровне простейших мультимедийных технологий: презентаций. Презентация далеко не выход в сегодняшней ситуации – обучающихся этим уже не удивишь! Любой ученик средней школы умеет обращаться с презентациями. Да и что значит презентация к уроку без подробных объяснений педагога? На сегодняшний день это всего лишь стандартный инструмент, облегчающий труд педагога на уроке, но никак не подспорье в профессиональном образовании при изучении (повторении) нового материала отстающими, </a:t>
            </a:r>
            <a:r>
              <a:rPr lang="ru-RU" sz="2400" kern="0" dirty="0" err="1"/>
              <a:t>дистанционщиками</a:t>
            </a:r>
            <a:r>
              <a:rPr lang="ru-RU" sz="2400" kern="0" dirty="0"/>
              <a:t>, либо лицами с ограниченными возможностями здоровья и </a:t>
            </a:r>
            <a:r>
              <a:rPr lang="ru-RU" sz="2400" dirty="0"/>
              <a:t>во внеурочной деятельности. 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5084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55165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sz="2200" dirty="0" smtClean="0"/>
              <a:t>	</a:t>
            </a:r>
            <a:r>
              <a:rPr lang="ru-RU" sz="2200" b="1" i="1" dirty="0" smtClean="0"/>
              <a:t>Создание личного сайта – один из путей решения этой проблемы.</a:t>
            </a:r>
          </a:p>
          <a:p>
            <a:pPr marL="0" indent="0">
              <a:buFontTx/>
              <a:buNone/>
              <a:defRPr/>
            </a:pPr>
            <a:r>
              <a:rPr lang="ru-RU" sz="2200" dirty="0" smtClean="0"/>
              <a:t>	Создавая </a:t>
            </a:r>
            <a:r>
              <a:rPr lang="ru-RU" sz="2200" dirty="0"/>
              <a:t>свой личный сайт http://</a:t>
            </a:r>
            <a:r>
              <a:rPr lang="en-US" sz="2200" dirty="0" err="1"/>
              <a:t>technologja</a:t>
            </a:r>
            <a:r>
              <a:rPr lang="ru-RU" sz="2200" dirty="0"/>
              <a:t>.ucoz.ru, который существует с 26.11.2008 года, я </a:t>
            </a:r>
            <a:r>
              <a:rPr lang="ru-RU" sz="2200" dirty="0" smtClean="0"/>
              <a:t>ставил следующие </a:t>
            </a:r>
            <a:r>
              <a:rPr lang="ru-RU" sz="2200" dirty="0"/>
              <a:t>цели: </a:t>
            </a:r>
          </a:p>
          <a:p>
            <a:pPr>
              <a:defRPr/>
            </a:pPr>
            <a:r>
              <a:rPr lang="ru-RU" sz="2200" dirty="0"/>
              <a:t>обеспечение открытости личного информационного пространства педагога; </a:t>
            </a:r>
          </a:p>
          <a:p>
            <a:pPr>
              <a:defRPr/>
            </a:pPr>
            <a:r>
              <a:rPr lang="ru-RU" sz="2200" dirty="0"/>
              <a:t>реализация профессиональной этики педагогической деятельности и норм информационной безопасности; </a:t>
            </a:r>
          </a:p>
          <a:p>
            <a:pPr>
              <a:defRPr/>
            </a:pPr>
            <a:r>
              <a:rPr lang="ru-RU" sz="2200" dirty="0"/>
              <a:t>реализация объективного информирования общественности о методических, дидактических способах проведения занятий/уроков;</a:t>
            </a:r>
          </a:p>
          <a:p>
            <a:pPr>
              <a:defRPr/>
            </a:pPr>
            <a:r>
              <a:rPr lang="ru-RU" sz="2200" dirty="0"/>
              <a:t>реализация прав обмена собственными разработками с другими участниками образовательного процесса (обучающихся, родителей, коллег);</a:t>
            </a:r>
          </a:p>
          <a:p>
            <a:pPr marL="0" indent="0">
              <a:buFontTx/>
              <a:buNone/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950" y="188913"/>
            <a:ext cx="90360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Проблема: Как подать учебный материал учащимся на равных условиях?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Актуальность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 smtClean="0"/>
              <a:t>	Информационно-образовательная среда была в школе всегда, но внедрение в образовательный процесс  компьютеров и создание новых дидактических принципов работы позволило сделать её </a:t>
            </a:r>
            <a:r>
              <a:rPr lang="ru-RU" sz="2400" b="1" smtClean="0"/>
              <a:t>значительно более мобильной</a:t>
            </a:r>
            <a:r>
              <a:rPr lang="ru-RU" sz="2400" smtClean="0"/>
              <a:t>. </a:t>
            </a:r>
            <a:br>
              <a:rPr lang="ru-RU" sz="2400" smtClean="0"/>
            </a:br>
            <a:r>
              <a:rPr lang="ru-RU" sz="2400" smtClean="0"/>
              <a:t>Переход от «знаньевоцентрического» подхода в обучении (знания ради знаний) к «компетентностному» обучению предполагает воспитание такого человека и гражданина, который будет приспособлен к постоянно меняющимся условиям жизни.</a:t>
            </a:r>
          </a:p>
        </p:txBody>
      </p:sp>
    </p:spTree>
    <p:extLst>
      <p:ext uri="{BB962C8B-B14F-4D97-AF65-F5344CB8AC3E}">
        <p14:creationId xmlns:p14="http://schemas.microsoft.com/office/powerpoint/2010/main" val="16837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819</Words>
  <Application>Microsoft Office PowerPoint</Application>
  <PresentationFormat>Экран (4:3)</PresentationFormat>
  <Paragraphs>105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«Цифровые технологии как фактор успешной реализации компетентностного подхода в образовании».</vt:lpstr>
      <vt:lpstr>Основополагающие документы.</vt:lpstr>
      <vt:lpstr>Совет Европы определил пять групп ключевых компетенций, которыми должен обладать любой представитель современной цивилизации:</vt:lpstr>
      <vt:lpstr>Компетенции, связанные с возникновением общества информации: (электронные компетенции). </vt:lpstr>
      <vt:lpstr>Презентация PowerPoint</vt:lpstr>
      <vt:lpstr>Гипотеза исследования</vt:lpstr>
      <vt:lpstr>Создание  КИОС как среды для формирования необходимых компетенций на уроках технологии и черчения и во внеурочной деятельности.  </vt:lpstr>
      <vt:lpstr>Проблема: Как подать учебный материал учащимся на равных условиях?</vt:lpstr>
      <vt:lpstr>Актуальность </vt:lpstr>
      <vt:lpstr>Новизна опыта</vt:lpstr>
      <vt:lpstr>Цель: Создание условий для формирования компетентностной информационной образовательной среды.(КИОС)</vt:lpstr>
      <vt:lpstr>Выявление принципов функционирования информационной среды на современном уровне; </vt:lpstr>
      <vt:lpstr>Определение модулей КИОС</vt:lpstr>
      <vt:lpstr>Решение практических задач по формированию компетенций при помощи модулей</vt:lpstr>
      <vt:lpstr>Активизация информационных потоков во внешней и внутренней среде КИОС</vt:lpstr>
      <vt:lpstr>Результаты проекта 1. Внутренняя среда (интранет) </vt:lpstr>
      <vt:lpstr>Проведение  системы компьютеризированных уроков  </vt:lpstr>
      <vt:lpstr>Разработка тестовых программ</vt:lpstr>
      <vt:lpstr>Электронное тестирование</vt:lpstr>
      <vt:lpstr>Создание ЦОР  Электронная предметная библиотека  </vt:lpstr>
      <vt:lpstr>Внеурочная работа. </vt:lpstr>
      <vt:lpstr>Результаты проекта  1. Внешняя среда (интернет) </vt:lpstr>
      <vt:lpstr>Возможности  персонального сайта</vt:lpstr>
      <vt:lpstr>Работа через персональный сайт.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«Цифровые технологии как фактор успешной реализации компетентностного подхода в образовании».</dc:title>
  <dc:creator>user1</dc:creator>
  <cp:lastModifiedBy>user1</cp:lastModifiedBy>
  <cp:revision>8</cp:revision>
  <dcterms:created xsi:type="dcterms:W3CDTF">2014-02-08T14:52:49Z</dcterms:created>
  <dcterms:modified xsi:type="dcterms:W3CDTF">2014-02-08T15:57:34Z</dcterms:modified>
</cp:coreProperties>
</file>