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7" r:id="rId2"/>
    <p:sldId id="335" r:id="rId3"/>
    <p:sldId id="336" r:id="rId4"/>
    <p:sldId id="337" r:id="rId5"/>
    <p:sldId id="338" r:id="rId6"/>
    <p:sldId id="339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257" r:id="rId15"/>
    <p:sldId id="260" r:id="rId16"/>
    <p:sldId id="265" r:id="rId17"/>
    <p:sldId id="299" r:id="rId18"/>
    <p:sldId id="300" r:id="rId19"/>
    <p:sldId id="34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B9"/>
    <a:srgbClr val="BF9DAA"/>
    <a:srgbClr val="DA9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466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C8F9D6-0661-4777-90FB-A997C739CC1C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F5A464-D722-4871-90A7-6CF6D75A8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93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AC7169-7C1B-401B-911B-13D62671488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68F0B8-7200-4B83-BD2E-16860B39711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815D-3A01-4EA1-B1AC-7D90FFCD29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783745"/>
      </p:ext>
    </p:extLst>
  </p:cSld>
  <p:clrMapOvr>
    <a:masterClrMapping/>
  </p:clrMapOvr>
  <p:transition spd="med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1C21-4814-45F9-8A87-006D344980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857792"/>
      </p:ext>
    </p:extLst>
  </p:cSld>
  <p:clrMapOvr>
    <a:masterClrMapping/>
  </p:clrMapOvr>
  <p:transition spd="med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8926F-DC0E-4CE1-BB39-7C8F40652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13316"/>
      </p:ext>
    </p:extLst>
  </p:cSld>
  <p:clrMapOvr>
    <a:masterClrMapping/>
  </p:clrMapOvr>
  <p:transition spd="med" advTm="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9435-C236-43A9-B785-1BE3534E9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691802"/>
      </p:ext>
    </p:extLst>
  </p:cSld>
  <p:clrMapOvr>
    <a:masterClrMapping/>
  </p:clrMapOvr>
  <p:transition spd="med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92EB-E97B-460F-967E-B534BBFCD0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129761"/>
      </p:ext>
    </p:extLst>
  </p:cSld>
  <p:clrMapOvr>
    <a:masterClrMapping/>
  </p:clrMapOvr>
  <p:transition spd="med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566A1-6EE6-468C-AB06-EDF340721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62691"/>
      </p:ext>
    </p:extLst>
  </p:cSld>
  <p:clrMapOvr>
    <a:masterClrMapping/>
  </p:clrMapOvr>
  <p:transition spd="med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CD7D-34C1-4A18-83BF-63957819E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229912"/>
      </p:ext>
    </p:extLst>
  </p:cSld>
  <p:clrMapOvr>
    <a:masterClrMapping/>
  </p:clrMapOvr>
  <p:transition spd="med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22E4-6C8F-4D40-B3D7-A1A28E2DF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161809"/>
      </p:ext>
    </p:extLst>
  </p:cSld>
  <p:clrMapOvr>
    <a:masterClrMapping/>
  </p:clrMapOvr>
  <p:transition spd="med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8DFF-2DEF-4239-A5ED-FA3FD487A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425866"/>
      </p:ext>
    </p:extLst>
  </p:cSld>
  <p:clrMapOvr>
    <a:masterClrMapping/>
  </p:clrMapOvr>
  <p:transition spd="med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7FCD-C593-44F2-BF5F-DBC98A681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174761"/>
      </p:ext>
    </p:extLst>
  </p:cSld>
  <p:clrMapOvr>
    <a:masterClrMapping/>
  </p:clrMapOvr>
  <p:transition spd="med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761C-A229-49CA-AF57-4F864408B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796891"/>
      </p:ext>
    </p:extLst>
  </p:cSld>
  <p:clrMapOvr>
    <a:masterClrMapping/>
  </p:clrMapOvr>
  <p:transition spd="med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DB79-FCC0-46BF-8EA0-CD3DD5AE9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81249"/>
      </p:ext>
    </p:extLst>
  </p:cSld>
  <p:clrMapOvr>
    <a:masterClrMapping/>
  </p:clrMapOvr>
  <p:transition spd="med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C62CBC-56CF-4EE1-8EF0-51EC011B9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635375" y="3862388"/>
            <a:ext cx="428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</a:rPr>
              <a:t>Выступление на семинаре.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71600" y="885825"/>
            <a:ext cx="6264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latin typeface="Times New Roman" pitchFamily="18" charset="0"/>
              </a:rPr>
              <a:t>Духовно-нравственное воспитание – основа образования.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851275" y="4460875"/>
            <a:ext cx="4276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Бурак О.В.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Учитель русского языка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и литературы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МБОУ «Бужаниновская СОШ»</a:t>
            </a:r>
          </a:p>
        </p:txBody>
      </p:sp>
    </p:spTree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068638"/>
            <a:ext cx="2016125" cy="1655762"/>
          </a:xfrm>
        </p:spPr>
        <p:txBody>
          <a:bodyPr anchor="b"/>
          <a:lstStyle/>
          <a:p>
            <a:pPr algn="l" eaLnBrk="1" hangingPunct="1"/>
            <a:r>
              <a:rPr lang="ru-RU" altLang="ru-RU" sz="2000" b="1" smtClean="0"/>
              <a:t>Доброта,</a:t>
            </a:r>
            <a:br>
              <a:rPr lang="ru-RU" altLang="ru-RU" sz="2000" b="1" smtClean="0"/>
            </a:br>
            <a:r>
              <a:rPr lang="ru-RU" altLang="ru-RU" sz="2000" b="1" smtClean="0"/>
              <a:t>открытость,</a:t>
            </a:r>
            <a:br>
              <a:rPr lang="ru-RU" altLang="ru-RU" sz="2000" b="1" smtClean="0"/>
            </a:br>
            <a:r>
              <a:rPr lang="ru-RU" altLang="ru-RU" sz="2000" b="1" smtClean="0"/>
              <a:t>простота </a:t>
            </a:r>
            <a:br>
              <a:rPr lang="ru-RU" altLang="ru-RU" sz="2000" b="1" smtClean="0"/>
            </a:br>
            <a:r>
              <a:rPr lang="ru-RU" altLang="ru-RU" sz="2000" b="1" smtClean="0"/>
              <a:t>душевная</a:t>
            </a:r>
            <a:br>
              <a:rPr lang="ru-RU" altLang="ru-RU" sz="2000" b="1" smtClean="0"/>
            </a:br>
            <a:endParaRPr lang="ru-RU" altLang="ru-RU" sz="2000" b="1" smtClean="0"/>
          </a:p>
        </p:txBody>
      </p:sp>
      <p:pic>
        <p:nvPicPr>
          <p:cNvPr id="80899" name="Содержимое 4" descr="CIMG115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420938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47813" y="404813"/>
            <a:ext cx="7127875" cy="10795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dirty="0" smtClean="0"/>
              <a:t>Что же является главной национальной чертой русского человека?</a:t>
            </a:r>
          </a:p>
        </p:txBody>
      </p:sp>
      <p:pic>
        <p:nvPicPr>
          <p:cNvPr id="11269" name="Picture 5" descr="F:\выступл\IMG_5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6189662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7535863" cy="16351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Терпеливость, внутренняя крепость, жизнерадостность</a:t>
            </a:r>
            <a:br>
              <a:rPr lang="ru-RU" altLang="ru-RU" sz="2800" smtClean="0"/>
            </a:br>
            <a:r>
              <a:rPr lang="ru-RU" altLang="ru-RU" sz="2800" smtClean="0"/>
              <a:t>те</a:t>
            </a:r>
          </a:p>
        </p:txBody>
      </p:sp>
      <p:pic>
        <p:nvPicPr>
          <p:cNvPr id="12291" name="Picture 4" descr="F:\выступл\IMG_5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79513"/>
            <a:ext cx="678815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0850" y="260350"/>
            <a:ext cx="8191500" cy="187325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Открытость, всемирная отзывчивость, гостеприимство.</a:t>
            </a:r>
          </a:p>
        </p:txBody>
      </p:sp>
      <p:pic>
        <p:nvPicPr>
          <p:cNvPr id="13315" name="Picture 4" descr="F:\выступл\IMG_55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55657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900113" y="404813"/>
            <a:ext cx="7558087" cy="792162"/>
          </a:xfrm>
        </p:spPr>
        <p:txBody>
          <a:bodyPr/>
          <a:lstStyle/>
          <a:p>
            <a:r>
              <a:rPr lang="ru-RU" altLang="ru-RU" sz="2800" smtClean="0"/>
              <a:t>Ни одно знание не приобретается, если оно не затронуто эмоциями.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3970" name="Picture 7" descr="CIMG113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6"/>
          <a:stretch>
            <a:fillRect/>
          </a:stretch>
        </p:blipFill>
        <p:spPr>
          <a:xfrm>
            <a:off x="755650" y="1557338"/>
            <a:ext cx="7839075" cy="4962525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674938" y="549275"/>
            <a:ext cx="5984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Русский язык как ценность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	русской культуры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     и образования</a:t>
            </a:r>
          </a:p>
        </p:txBody>
      </p:sp>
      <p:pic>
        <p:nvPicPr>
          <p:cNvPr id="15363" name="Picture 5" descr="F:\выступл\IMG_66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85328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Объект 1"/>
          <p:cNvSpPr>
            <a:spLocks noGrp="1"/>
          </p:cNvSpPr>
          <p:nvPr>
            <p:ph sz="half" idx="2"/>
          </p:nvPr>
        </p:nvSpPr>
        <p:spPr>
          <a:xfrm>
            <a:off x="6510338" y="6092825"/>
            <a:ext cx="365125" cy="4603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360363" y="41275"/>
            <a:ext cx="83677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800"/>
              <a:t>Богатыми возможностями воспитательного воздействия на учеников обладают произведения о Великой Отечественной войне. </a:t>
            </a:r>
          </a:p>
        </p:txBody>
      </p:sp>
      <p:pic>
        <p:nvPicPr>
          <p:cNvPr id="16387" name="Picture 5" descr="F:\выступл\DSCF3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81883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4675188" y="1855788"/>
            <a:ext cx="42116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«За 800 лет «Слово о полку Игореве» не устарело. Чем больше читаешь,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тем сильнее в него влюбляешься… Это не литературный памятник, как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400"/>
              <a:t>говорят ученые о сочинениях далекого прошлого, - это живое чудо нашей поэзии».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6516688" y="6237288"/>
            <a:ext cx="237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И.Шкляревский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239838" y="36513"/>
            <a:ext cx="64611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Патриотизм- одна из составляющих нравственного воспитания.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</p:txBody>
      </p:sp>
      <p:pic>
        <p:nvPicPr>
          <p:cNvPr id="17413" name="Picture 7" descr="F:\выступл\DSCF30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8" y="1422400"/>
            <a:ext cx="7053262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619250" y="3213100"/>
            <a:ext cx="1058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562B00"/>
                </a:solidFill>
              </a:rPr>
              <a:t>Сочинения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562B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562B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562B00"/>
                </a:solidFill>
              </a:rPr>
              <a:t>Рисунки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562B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562B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562B00"/>
                </a:solidFill>
              </a:rPr>
              <a:t>Фотографии</a:t>
            </a: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1331913" y="2852738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-273050" y="6027738"/>
            <a:ext cx="9832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Книги о Великой Отечественной войне несут огромный патриотический заряд.</a:t>
            </a:r>
          </a:p>
        </p:txBody>
      </p:sp>
      <p:pic>
        <p:nvPicPr>
          <p:cNvPr id="18437" name="Picture 9" descr="F:\выступл\DSCF30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638" y="671513"/>
            <a:ext cx="695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63600" y="333375"/>
            <a:ext cx="7669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itchFamily="18" charset="0"/>
              </a:rPr>
              <a:t>Помнить – значит жить.</a:t>
            </a:r>
          </a:p>
        </p:txBody>
      </p:sp>
      <p:pic>
        <p:nvPicPr>
          <p:cNvPr id="19459" name="Picture 7" descr="F:\выступл\15.02. 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211263"/>
            <a:ext cx="6075362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выступл\IMG_66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965575" cy="54387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4787900" y="692150"/>
            <a:ext cx="424815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/>
              <a:t>                                      Поучение гражданам России.</a:t>
            </a:r>
            <a:endParaRPr lang="ru-RU" altLang="ru-RU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Соотечественники мои или иной кто, читая грамотку эту, не смейтесь, а примите в сердце свое, ибо вложено в это частичка души  и время драгоценное.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 Как граждане государства Российского, имеете вы права и свободы, это и есть высшая ценность Отечества нашего. Живите и трудитесь в любом конце Родины своей необъятной. Право и выбор здесь только ваш. Помогайте трудами праведными стране своей, как помогаете  достойно жить родителям своим. А  когда вы сам немощными станете, поможет вам Россия, без корысти поможет, как Мать родная помогает всегда.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Учитесь прилежно, ибо ученье - свет, что дорогу в будущее освещает. Право и возможности учиться дает вам Родина. Берегите и любите язык свой, ибо дан он великому народу. Не засоряйте его словами погаными. Любите  книгу хорошую. Она источник мудрости нашей есть.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Природу и культуру охраняйте и любите, как себя и близких своих. Традиции воспевайте и берегите, иначе грозит России  нашей крах и разруха. Чтите память предков своих, передавших нам любовь и уважение к Отечеству, веру в добро и справедливость. Бережно храните, что построено и взлелеяно пращурами вашими, ибо это история наша. Без истории ни у человека, ни у                     государства будущего нет.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Никто не имеет права на имущество ваше  посягать, доблесть честь и достоинство ваше  унижать, здоровью вашему  вред наносить. Если кто и совершил сие ужасное деянье и зло вам сотворил, не мстите и самосуд не творите, ибо в самосуде лицо и душу вы теряете. </a:t>
            </a:r>
            <a:br>
              <a:rPr lang="ru-RU" altLang="ru-RU" sz="900"/>
            </a:br>
            <a:r>
              <a:rPr lang="ru-RU" altLang="ru-RU" sz="900"/>
              <a:t>Конец формы К гостям приезжим, откуда бы они ни приехали, и какой бы веры они ни были, дружелюбие проявите, ибо только терпимость к вере других народов понимание и спокойствие внутри страны сохраняет. Отношение плохое к гостям нашей страны позорит страну нашу великую. Сами же за пределы Отечества выезжая, ведите себя достойно, ибо по вам иноземцы о России суд свой поведут.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Коли Родину свою уважать и любить не будете, то и вас уважать люди не будут. Россия - это и дом, и семья, и  необъятные просторы, горы, реки, и моря. Это города и сёла, где живут соотечественники наши. Здесь жить нам, трудиться и детей растить.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 А ежели враг коварный покусится на Отечество, огню и мечу предать его захочет, встаньте на защиту Родины своей, как отцы ваши, деды и прадеды вставали. Это не только обязанность ваша святая, но и долг по чести и совести. Любите Отечество своё, уважайте, заботьтесь о нём, и вам сторицей воздастся.</a:t>
            </a: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8578850" cy="647700"/>
          </a:xfrm>
        </p:spPr>
        <p:txBody>
          <a:bodyPr anchor="b"/>
          <a:lstStyle/>
          <a:p>
            <a:pPr algn="l" eaLnBrk="1" hangingPunct="1"/>
            <a:r>
              <a:rPr lang="ru-RU" altLang="ru-RU" sz="3600" smtClean="0"/>
              <a:t>Все мы родом из детства.</a:t>
            </a:r>
            <a:endParaRPr lang="ru-RU" altLang="ru-RU" sz="2000" smtClean="0"/>
          </a:p>
        </p:txBody>
      </p:sp>
      <p:sp>
        <p:nvSpPr>
          <p:cNvPr id="30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388" y="1196975"/>
            <a:ext cx="3008312" cy="50720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  <a:p>
            <a:pPr marL="0" indent="0" eaLnBrk="1" hangingPunct="1">
              <a:buFontTx/>
              <a:buNone/>
            </a:pPr>
            <a:endParaRPr lang="ru-RU" altLang="ru-RU" sz="1400" i="1" smtClean="0"/>
          </a:p>
        </p:txBody>
      </p:sp>
      <p:pic>
        <p:nvPicPr>
          <p:cNvPr id="3076" name="Picture 6" descr="F:\100OLYMP\P101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8119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229600" cy="1785937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Образование без идеалов                       подобно отраве.</a:t>
            </a:r>
            <a:endParaRPr lang="ru-RU" altLang="ru-RU" sz="4000" smtClean="0"/>
          </a:p>
        </p:txBody>
      </p:sp>
      <p:pic>
        <p:nvPicPr>
          <p:cNvPr id="4099" name="Picture 7" descr="F:\выступл\IMG_46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776413"/>
            <a:ext cx="625157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Страшен ученик, напичканный знаниями без морали.</a:t>
            </a:r>
          </a:p>
        </p:txBody>
      </p:sp>
      <p:pic>
        <p:nvPicPr>
          <p:cNvPr id="87043" name="Содержимое 3" descr="P1191184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0863" y="2000250"/>
            <a:ext cx="5502275" cy="4125913"/>
          </a:xfrm>
        </p:spPr>
      </p:pic>
      <p:pic>
        <p:nvPicPr>
          <p:cNvPr id="5124" name="Picture 4" descr="F:\выступл\IMG_46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56784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3008313" cy="1149350"/>
          </a:xfrm>
        </p:spPr>
        <p:txBody>
          <a:bodyPr anchor="b"/>
          <a:lstStyle/>
          <a:p>
            <a:pPr algn="l" eaLnBrk="1" hangingPunct="1"/>
            <a:r>
              <a:rPr lang="ru-RU" altLang="ru-RU" sz="2000" b="1" smtClean="0"/>
              <a:t>Какие идеалы есть у наших современных детей?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8313" y="1628775"/>
            <a:ext cx="2997200" cy="44973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1. Целеустремленность.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2.Чувство собственного достоинства.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3.Материальное благосостояние.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4.Семейное благополучие.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5.Хорошая работа.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9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900" smtClean="0"/>
              <a:t>6. Любовь к Родине.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3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1300" smtClean="0"/>
          </a:p>
        </p:txBody>
      </p:sp>
      <p:pic>
        <p:nvPicPr>
          <p:cNvPr id="6148" name="Picture 6" descr="F:\выступл\IMG_4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3910013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50018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Книга- духовное завещание одного поколения другому.</a:t>
            </a:r>
          </a:p>
        </p:txBody>
      </p:sp>
      <p:pic>
        <p:nvPicPr>
          <p:cNvPr id="7171" name="Picture 5" descr="F:\P101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1148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>
          <a:xfrm>
            <a:off x="541338" y="404813"/>
            <a:ext cx="8291512" cy="1417637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Просветить – высветить человека во всех его силах, пронести всю природу его сквозь какой-то очистительный огонь.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640763" y="5949950"/>
            <a:ext cx="46037" cy="647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600" i="1" smtClean="0"/>
          </a:p>
          <a:p>
            <a:pPr eaLnBrk="1" hangingPunct="1">
              <a:buFontTx/>
              <a:buNone/>
            </a:pPr>
            <a:endParaRPr lang="ru-RU" altLang="ru-RU" sz="1600" i="1" smtClean="0"/>
          </a:p>
        </p:txBody>
      </p:sp>
      <p:pic>
        <p:nvPicPr>
          <p:cNvPr id="8196" name="Picture 5" descr="F:\выступл\DSCF3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57023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42875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Очистительный огонь- знания о самобытности своего народа.</a:t>
            </a:r>
          </a:p>
        </p:txBody>
      </p:sp>
      <p:pic>
        <p:nvPicPr>
          <p:cNvPr id="9219" name="Picture 4" descr="F:\выступл\IMG_5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7707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642225" cy="1449388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800" smtClean="0"/>
              <a:t>Знание национальных ценностей и положительных черт русского народа.</a:t>
            </a:r>
          </a:p>
        </p:txBody>
      </p:sp>
      <p:pic>
        <p:nvPicPr>
          <p:cNvPr id="10243" name="Picture 6" descr="F:\выступл\IMG_5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077075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507</Words>
  <Application>Microsoft Office PowerPoint</Application>
  <PresentationFormat>Экран (4:3)</PresentationFormat>
  <Paragraphs>69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PowerPoint</vt:lpstr>
      <vt:lpstr>Все мы родом из детства.</vt:lpstr>
      <vt:lpstr>Образование без идеалов                       подобно отраве.</vt:lpstr>
      <vt:lpstr>Страшен ученик, напичканный знаниями без морали.</vt:lpstr>
      <vt:lpstr>Какие идеалы есть у наших современных детей?</vt:lpstr>
      <vt:lpstr>Книга- духовное завещание одного поколения другому.</vt:lpstr>
      <vt:lpstr>Просветить – высветить человека во всех его силах, пронести всю природу его сквозь какой-то очистительный огонь.</vt:lpstr>
      <vt:lpstr>Очистительный огонь- знания о самобытности своего народа.</vt:lpstr>
      <vt:lpstr> Знание национальных ценностей и положительных черт русского народа.</vt:lpstr>
      <vt:lpstr>Доброта, открытость, простота  душевная </vt:lpstr>
      <vt:lpstr>Терпеливость, внутренняя крепость, жизнерадостность те</vt:lpstr>
      <vt:lpstr>Открытость, всемирная отзывчивость, гостеприимство.</vt:lpstr>
      <vt:lpstr>Ни одно знание не приобретается, если оно не затронуто эмоциями.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User</cp:lastModifiedBy>
  <cp:revision>182</cp:revision>
  <dcterms:created xsi:type="dcterms:W3CDTF">2006-02-08T15:10:28Z</dcterms:created>
  <dcterms:modified xsi:type="dcterms:W3CDTF">2014-02-09T11:00:31Z</dcterms:modified>
</cp:coreProperties>
</file>