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F7287E-4247-4B47-BE1E-CDD5F771323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433317-7F9A-4067-B0FF-F9D478C902CD}">
      <dgm:prSet phldrT="[Текст]"/>
      <dgm:spPr/>
      <dgm:t>
        <a:bodyPr/>
        <a:lstStyle/>
        <a:p>
          <a:pPr algn="ctr"/>
          <a:r>
            <a:rPr lang="ru-RU" b="1" dirty="0" smtClean="0"/>
            <a:t>открытое  акционерное общество</a:t>
          </a:r>
          <a:endParaRPr lang="ru-RU" b="1" dirty="0"/>
        </a:p>
      </dgm:t>
    </dgm:pt>
    <dgm:pt modelId="{3902337F-0C85-4F6A-AAFF-63880971EE11}" type="parTrans" cxnId="{0F7EA71B-ACC0-4A12-8320-D82985C53961}">
      <dgm:prSet/>
      <dgm:spPr/>
      <dgm:t>
        <a:bodyPr/>
        <a:lstStyle/>
        <a:p>
          <a:endParaRPr lang="ru-RU"/>
        </a:p>
      </dgm:t>
    </dgm:pt>
    <dgm:pt modelId="{FDE1771B-6C93-4C74-9D14-94CE88380136}" type="sibTrans" cxnId="{0F7EA71B-ACC0-4A12-8320-D82985C53961}">
      <dgm:prSet/>
      <dgm:spPr/>
      <dgm:t>
        <a:bodyPr/>
        <a:lstStyle/>
        <a:p>
          <a:endParaRPr lang="ru-RU"/>
        </a:p>
      </dgm:t>
    </dgm:pt>
    <dgm:pt modelId="{C6E1622B-FAFE-4ADB-A374-3418EDDF3CE9}">
      <dgm:prSet phldrT="[Текст]" phldr="1"/>
      <dgm:spPr/>
      <dgm:t>
        <a:bodyPr/>
        <a:lstStyle/>
        <a:p>
          <a:endParaRPr lang="ru-RU"/>
        </a:p>
      </dgm:t>
    </dgm:pt>
    <dgm:pt modelId="{CCA86E67-34DE-4FC0-A5CC-DA636DC2F4C9}" type="parTrans" cxnId="{1782C6B8-10BE-49C9-9C2A-4597DF43B6CE}">
      <dgm:prSet/>
      <dgm:spPr/>
      <dgm:t>
        <a:bodyPr/>
        <a:lstStyle/>
        <a:p>
          <a:endParaRPr lang="ru-RU"/>
        </a:p>
      </dgm:t>
    </dgm:pt>
    <dgm:pt modelId="{51797703-8BA8-4235-8926-F67BA93D39C0}" type="sibTrans" cxnId="{1782C6B8-10BE-49C9-9C2A-4597DF43B6CE}">
      <dgm:prSet/>
      <dgm:spPr/>
      <dgm:t>
        <a:bodyPr/>
        <a:lstStyle/>
        <a:p>
          <a:endParaRPr lang="ru-RU"/>
        </a:p>
      </dgm:t>
    </dgm:pt>
    <dgm:pt modelId="{8B46D6CD-3779-4D40-AB7C-43653B006338}">
      <dgm:prSet phldrT="[Текст]"/>
      <dgm:spPr/>
      <dgm:t>
        <a:bodyPr/>
        <a:lstStyle/>
        <a:p>
          <a:pPr algn="ctr"/>
          <a:r>
            <a:rPr lang="ru-RU" b="1" dirty="0" smtClean="0"/>
            <a:t>закрытое  акционерное  общество</a:t>
          </a:r>
          <a:endParaRPr lang="ru-RU" b="1" dirty="0"/>
        </a:p>
      </dgm:t>
    </dgm:pt>
    <dgm:pt modelId="{EE224F44-CF2E-47C3-A6BA-C01B8AB8E068}" type="parTrans" cxnId="{EB00F0E4-18DC-4652-9C7D-73623725FC0A}">
      <dgm:prSet/>
      <dgm:spPr/>
      <dgm:t>
        <a:bodyPr/>
        <a:lstStyle/>
        <a:p>
          <a:endParaRPr lang="ru-RU"/>
        </a:p>
      </dgm:t>
    </dgm:pt>
    <dgm:pt modelId="{3E36874F-003A-4FB5-830D-941CF19A48FA}" type="sibTrans" cxnId="{EB00F0E4-18DC-4652-9C7D-73623725FC0A}">
      <dgm:prSet/>
      <dgm:spPr/>
      <dgm:t>
        <a:bodyPr/>
        <a:lstStyle/>
        <a:p>
          <a:endParaRPr lang="ru-RU"/>
        </a:p>
      </dgm:t>
    </dgm:pt>
    <dgm:pt modelId="{49A750D4-BA2D-4C48-92B2-7BC14E84E978}">
      <dgm:prSet phldrT="[Текст]" phldr="1"/>
      <dgm:spPr/>
      <dgm:t>
        <a:bodyPr/>
        <a:lstStyle/>
        <a:p>
          <a:endParaRPr lang="ru-RU"/>
        </a:p>
      </dgm:t>
    </dgm:pt>
    <dgm:pt modelId="{50CF16E6-A29B-4A33-A02E-28BFD9C9162D}" type="parTrans" cxnId="{DCA9C3C3-E2CF-4F1E-9B88-A087CEBC86F8}">
      <dgm:prSet/>
      <dgm:spPr/>
      <dgm:t>
        <a:bodyPr/>
        <a:lstStyle/>
        <a:p>
          <a:endParaRPr lang="ru-RU"/>
        </a:p>
      </dgm:t>
    </dgm:pt>
    <dgm:pt modelId="{C66383CD-5E13-49A0-8BDB-5A5ECABE7864}" type="sibTrans" cxnId="{DCA9C3C3-E2CF-4F1E-9B88-A087CEBC86F8}">
      <dgm:prSet/>
      <dgm:spPr/>
      <dgm:t>
        <a:bodyPr/>
        <a:lstStyle/>
        <a:p>
          <a:endParaRPr lang="ru-RU"/>
        </a:p>
      </dgm:t>
    </dgm:pt>
    <dgm:pt modelId="{528B1699-F83B-4A7F-BD5F-F8E85A1E8F03}" type="pres">
      <dgm:prSet presAssocID="{28F7287E-4247-4B47-BE1E-CDD5F771323B}" presName="linear" presStyleCnt="0">
        <dgm:presLayoutVars>
          <dgm:animLvl val="lvl"/>
          <dgm:resizeHandles val="exact"/>
        </dgm:presLayoutVars>
      </dgm:prSet>
      <dgm:spPr/>
    </dgm:pt>
    <dgm:pt modelId="{9582B851-266C-42A4-A675-3F8E13261A91}" type="pres">
      <dgm:prSet presAssocID="{5D433317-7F9A-4067-B0FF-F9D478C902C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F63653-0291-4421-B1D2-FEF206378E23}" type="pres">
      <dgm:prSet presAssocID="{5D433317-7F9A-4067-B0FF-F9D478C902CD}" presName="childText" presStyleLbl="revTx" presStyleIdx="0" presStyleCnt="2">
        <dgm:presLayoutVars>
          <dgm:bulletEnabled val="1"/>
        </dgm:presLayoutVars>
      </dgm:prSet>
      <dgm:spPr/>
    </dgm:pt>
    <dgm:pt modelId="{D04133FF-B3D0-4577-A790-D278FC4B282C}" type="pres">
      <dgm:prSet presAssocID="{8B46D6CD-3779-4D40-AB7C-43653B00633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7772D0-D254-4AD1-B0C5-A3ED4E76AD38}" type="pres">
      <dgm:prSet presAssocID="{8B46D6CD-3779-4D40-AB7C-43653B00633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36D2DF98-636B-435C-B8BF-22418439A48E}" type="presOf" srcId="{C6E1622B-FAFE-4ADB-A374-3418EDDF3CE9}" destId="{98F63653-0291-4421-B1D2-FEF206378E23}" srcOrd="0" destOrd="0" presId="urn:microsoft.com/office/officeart/2005/8/layout/vList2"/>
    <dgm:cxn modelId="{0F7EA71B-ACC0-4A12-8320-D82985C53961}" srcId="{28F7287E-4247-4B47-BE1E-CDD5F771323B}" destId="{5D433317-7F9A-4067-B0FF-F9D478C902CD}" srcOrd="0" destOrd="0" parTransId="{3902337F-0C85-4F6A-AAFF-63880971EE11}" sibTransId="{FDE1771B-6C93-4C74-9D14-94CE88380136}"/>
    <dgm:cxn modelId="{1782C6B8-10BE-49C9-9C2A-4597DF43B6CE}" srcId="{5D433317-7F9A-4067-B0FF-F9D478C902CD}" destId="{C6E1622B-FAFE-4ADB-A374-3418EDDF3CE9}" srcOrd="0" destOrd="0" parTransId="{CCA86E67-34DE-4FC0-A5CC-DA636DC2F4C9}" sibTransId="{51797703-8BA8-4235-8926-F67BA93D39C0}"/>
    <dgm:cxn modelId="{DCA9C3C3-E2CF-4F1E-9B88-A087CEBC86F8}" srcId="{8B46D6CD-3779-4D40-AB7C-43653B006338}" destId="{49A750D4-BA2D-4C48-92B2-7BC14E84E978}" srcOrd="0" destOrd="0" parTransId="{50CF16E6-A29B-4A33-A02E-28BFD9C9162D}" sibTransId="{C66383CD-5E13-49A0-8BDB-5A5ECABE7864}"/>
    <dgm:cxn modelId="{EB00F0E4-18DC-4652-9C7D-73623725FC0A}" srcId="{28F7287E-4247-4B47-BE1E-CDD5F771323B}" destId="{8B46D6CD-3779-4D40-AB7C-43653B006338}" srcOrd="1" destOrd="0" parTransId="{EE224F44-CF2E-47C3-A6BA-C01B8AB8E068}" sibTransId="{3E36874F-003A-4FB5-830D-941CF19A48FA}"/>
    <dgm:cxn modelId="{EA972E39-4353-4422-B24E-5FB4A762EB53}" type="presOf" srcId="{49A750D4-BA2D-4C48-92B2-7BC14E84E978}" destId="{0C7772D0-D254-4AD1-B0C5-A3ED4E76AD38}" srcOrd="0" destOrd="0" presId="urn:microsoft.com/office/officeart/2005/8/layout/vList2"/>
    <dgm:cxn modelId="{8E726A14-E0D1-467D-8580-1D83BF2D4556}" type="presOf" srcId="{28F7287E-4247-4B47-BE1E-CDD5F771323B}" destId="{528B1699-F83B-4A7F-BD5F-F8E85A1E8F03}" srcOrd="0" destOrd="0" presId="urn:microsoft.com/office/officeart/2005/8/layout/vList2"/>
    <dgm:cxn modelId="{294D063C-34A8-4E29-89B6-B2E4FC925F73}" type="presOf" srcId="{8B46D6CD-3779-4D40-AB7C-43653B006338}" destId="{D04133FF-B3D0-4577-A790-D278FC4B282C}" srcOrd="0" destOrd="0" presId="urn:microsoft.com/office/officeart/2005/8/layout/vList2"/>
    <dgm:cxn modelId="{96515AAE-1766-4222-90EB-0C07B0F21F18}" type="presOf" srcId="{5D433317-7F9A-4067-B0FF-F9D478C902CD}" destId="{9582B851-266C-42A4-A675-3F8E13261A91}" srcOrd="0" destOrd="0" presId="urn:microsoft.com/office/officeart/2005/8/layout/vList2"/>
    <dgm:cxn modelId="{C58EF336-E19B-4B46-9FC5-FF83E96FBE72}" type="presParOf" srcId="{528B1699-F83B-4A7F-BD5F-F8E85A1E8F03}" destId="{9582B851-266C-42A4-A675-3F8E13261A91}" srcOrd="0" destOrd="0" presId="urn:microsoft.com/office/officeart/2005/8/layout/vList2"/>
    <dgm:cxn modelId="{EA10C679-EC58-4784-8E5A-CA7E4829BEED}" type="presParOf" srcId="{528B1699-F83B-4A7F-BD5F-F8E85A1E8F03}" destId="{98F63653-0291-4421-B1D2-FEF206378E23}" srcOrd="1" destOrd="0" presId="urn:microsoft.com/office/officeart/2005/8/layout/vList2"/>
    <dgm:cxn modelId="{888813C6-D3D0-442E-88B1-7E23219970A7}" type="presParOf" srcId="{528B1699-F83B-4A7F-BD5F-F8E85A1E8F03}" destId="{D04133FF-B3D0-4577-A790-D278FC4B282C}" srcOrd="2" destOrd="0" presId="urn:microsoft.com/office/officeart/2005/8/layout/vList2"/>
    <dgm:cxn modelId="{0261DB80-B109-43FD-AC64-90F08C60C5C5}" type="presParOf" srcId="{528B1699-F83B-4A7F-BD5F-F8E85A1E8F03}" destId="{0C7772D0-D254-4AD1-B0C5-A3ED4E76AD3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82B851-266C-42A4-A675-3F8E13261A91}">
      <dsp:nvSpPr>
        <dsp:cNvPr id="0" name=""/>
        <dsp:cNvSpPr/>
      </dsp:nvSpPr>
      <dsp:spPr>
        <a:xfrm>
          <a:off x="0" y="39179"/>
          <a:ext cx="8136904" cy="6715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открытое  акционерное общество</a:t>
          </a:r>
          <a:endParaRPr lang="ru-RU" sz="2800" b="1" kern="1200" dirty="0"/>
        </a:p>
      </dsp:txBody>
      <dsp:txXfrm>
        <a:off x="32784" y="71963"/>
        <a:ext cx="8071336" cy="606012"/>
      </dsp:txXfrm>
    </dsp:sp>
    <dsp:sp modelId="{98F63653-0291-4421-B1D2-FEF206378E23}">
      <dsp:nvSpPr>
        <dsp:cNvPr id="0" name=""/>
        <dsp:cNvSpPr/>
      </dsp:nvSpPr>
      <dsp:spPr>
        <a:xfrm>
          <a:off x="0" y="710760"/>
          <a:ext cx="8136904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347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200" kern="1200"/>
        </a:p>
      </dsp:txBody>
      <dsp:txXfrm>
        <a:off x="0" y="710760"/>
        <a:ext cx="8136904" cy="463680"/>
      </dsp:txXfrm>
    </dsp:sp>
    <dsp:sp modelId="{D04133FF-B3D0-4577-A790-D278FC4B282C}">
      <dsp:nvSpPr>
        <dsp:cNvPr id="0" name=""/>
        <dsp:cNvSpPr/>
      </dsp:nvSpPr>
      <dsp:spPr>
        <a:xfrm>
          <a:off x="0" y="1174440"/>
          <a:ext cx="8136904" cy="6715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закрытое  акционерное  общество</a:t>
          </a:r>
          <a:endParaRPr lang="ru-RU" sz="2800" b="1" kern="1200" dirty="0"/>
        </a:p>
      </dsp:txBody>
      <dsp:txXfrm>
        <a:off x="32784" y="1207224"/>
        <a:ext cx="8071336" cy="606012"/>
      </dsp:txXfrm>
    </dsp:sp>
    <dsp:sp modelId="{0C7772D0-D254-4AD1-B0C5-A3ED4E76AD38}">
      <dsp:nvSpPr>
        <dsp:cNvPr id="0" name=""/>
        <dsp:cNvSpPr/>
      </dsp:nvSpPr>
      <dsp:spPr>
        <a:xfrm>
          <a:off x="0" y="1846020"/>
          <a:ext cx="8136904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347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200" kern="1200"/>
        </a:p>
      </dsp:txBody>
      <dsp:txXfrm>
        <a:off x="0" y="1846020"/>
        <a:ext cx="8136904" cy="463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98B41-05D4-4925-A733-100B5697B5E2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2612A-0323-4631-8A09-882D35CB5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829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соответствии с Гражданским кодексом РФ различаются следующие виды предприятий…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2612A-0323-4631-8A09-882D35CB50A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380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Имущество,</a:t>
            </a:r>
            <a:r>
              <a:rPr lang="ru-RU" baseline="0" dirty="0" smtClean="0"/>
              <a:t> за счет вкладов учредителей, а так же приобретенное принадлежит ему на праве собственности.</a:t>
            </a:r>
          </a:p>
          <a:p>
            <a:r>
              <a:rPr lang="ru-RU" baseline="0" dirty="0" smtClean="0"/>
              <a:t>виды: полное товарищество и товарищество на вере (коммандитное).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2612A-0323-4631-8A09-882D35CB50A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883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Товарищество, в котором наряду с участниками, осуществляющими от имени товар. </a:t>
            </a:r>
            <a:r>
              <a:rPr lang="ru-RU" dirty="0" smtClean="0"/>
              <a:t>предпринимательскую </a:t>
            </a:r>
            <a:r>
              <a:rPr lang="ru-RU" dirty="0" smtClean="0"/>
              <a:t>деятельность и отвечающими по обязательствам товар.</a:t>
            </a:r>
            <a:r>
              <a:rPr lang="ru-RU" baseline="0" dirty="0" smtClean="0"/>
              <a:t> </a:t>
            </a:r>
            <a:r>
              <a:rPr lang="ru-RU" baseline="0" dirty="0" smtClean="0"/>
              <a:t>своим </a:t>
            </a:r>
            <a:r>
              <a:rPr lang="ru-RU" baseline="0" dirty="0" smtClean="0"/>
              <a:t>имуществом, </a:t>
            </a:r>
            <a:r>
              <a:rPr lang="ru-RU" baseline="0" dirty="0" smtClean="0"/>
              <a:t>имеется </a:t>
            </a:r>
            <a:r>
              <a:rPr lang="ru-RU" baseline="0" dirty="0" smtClean="0"/>
              <a:t>один или несколько участников (вкладчиков), которые не принимают участие в осуществлении товариществом предпринимательской деятельности.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2612A-0323-4631-8A09-882D35CB50A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277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4770-E845-4B58-B219-AB1DFD485C72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F914-E500-4DC0-8FEA-91C601A56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429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4770-E845-4B58-B219-AB1DFD485C72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F914-E500-4DC0-8FEA-91C601A56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58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4770-E845-4B58-B219-AB1DFD485C72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F914-E500-4DC0-8FEA-91C601A56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93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4770-E845-4B58-B219-AB1DFD485C72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F914-E500-4DC0-8FEA-91C601A56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75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4770-E845-4B58-B219-AB1DFD485C72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F914-E500-4DC0-8FEA-91C601A56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566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4770-E845-4B58-B219-AB1DFD485C72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F914-E500-4DC0-8FEA-91C601A56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5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4770-E845-4B58-B219-AB1DFD485C72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F914-E500-4DC0-8FEA-91C601A56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78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4770-E845-4B58-B219-AB1DFD485C72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F914-E500-4DC0-8FEA-91C601A56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846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4770-E845-4B58-B219-AB1DFD485C72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F914-E500-4DC0-8FEA-91C601A56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965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4770-E845-4B58-B219-AB1DFD485C72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F914-E500-4DC0-8FEA-91C601A56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668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4770-E845-4B58-B219-AB1DFD485C72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F914-E500-4DC0-8FEA-91C601A56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58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44770-E845-4B58-B219-AB1DFD485C72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5F914-E500-4DC0-8FEA-91C601A56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41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иды  предприятий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Прикрепленный  файл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26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385"/>
            <a:ext cx="8579296" cy="66693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Органы управления </a:t>
            </a:r>
            <a:r>
              <a:rPr lang="ru-RU" dirty="0"/>
              <a:t>- </a:t>
            </a:r>
            <a:r>
              <a:rPr lang="ru-RU" dirty="0" smtClean="0"/>
              <a:t>для </a:t>
            </a:r>
            <a:r>
              <a:rPr lang="ru-RU" dirty="0"/>
              <a:t>принятия решения квалифицирующим большинством на ОСА, необходимо 3/4 </a:t>
            </a:r>
            <a:r>
              <a:rPr lang="ru-RU" dirty="0" smtClean="0"/>
              <a:t>голосов; каждый </a:t>
            </a:r>
            <a:r>
              <a:rPr lang="ru-RU" dirty="0"/>
              <a:t>акционер обладает исключительно количеством голосов, пропорционально принадлежащему ему количеству </a:t>
            </a:r>
            <a:r>
              <a:rPr lang="ru-RU" dirty="0" smtClean="0"/>
              <a:t>акций.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Государственный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контроль </a:t>
            </a:r>
            <a:r>
              <a:rPr lang="ru-RU" dirty="0"/>
              <a:t>- </a:t>
            </a:r>
            <a:r>
              <a:rPr lang="ru-RU" dirty="0" smtClean="0"/>
              <a:t>деятельность </a:t>
            </a:r>
            <a:r>
              <a:rPr lang="ru-RU" dirty="0"/>
              <a:t>АО контролируется ФСФР, в том числе</a:t>
            </a:r>
            <a:r>
              <a:rPr lang="ru-RU" dirty="0" smtClean="0"/>
              <a:t>:  </a:t>
            </a:r>
            <a:r>
              <a:rPr lang="ru-RU" dirty="0"/>
              <a:t>в отношении ОАО и публичных ЗАО применяются требования законодательства о регулярном раскрытии информации, связанные со сдачей ежеквартальных отчетов, </a:t>
            </a:r>
            <a:r>
              <a:rPr lang="ru-RU" dirty="0" smtClean="0"/>
              <a:t>административные </a:t>
            </a:r>
            <a:r>
              <a:rPr lang="ru-RU" dirty="0"/>
              <a:t>санкции в случае выявления нарушений согласно КоАП </a:t>
            </a:r>
            <a:r>
              <a:rPr lang="ru-RU" dirty="0" smtClean="0"/>
              <a:t>РФ.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Резервный и иные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фонды </a:t>
            </a:r>
            <a:r>
              <a:rPr lang="ru-RU" dirty="0" smtClean="0"/>
              <a:t>– наличие  обязательно.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909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Производственный  кооператив (артель)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… коммерческая организация, созданная путём добровольного объединения граждан на основе членства для совместной производственной и иной хозяйственной деятельности, основанной на их личном трудовом и ином участии и объединении его членами (участниками) имущественных паевых взносов. Уставом производственного кооператива может быть предусмотрено участие в его деятельности также и юридических лиц.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938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431"/>
            <a:ext cx="8676456" cy="6714937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Члены </a:t>
            </a:r>
            <a:r>
              <a:rPr lang="ru-RU" dirty="0"/>
              <a:t>кооператива несут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ответственность </a:t>
            </a:r>
            <a:r>
              <a:rPr lang="ru-RU" dirty="0"/>
              <a:t>по его обязательствам в порядке, предусмотренном его Уставом. </a:t>
            </a:r>
            <a:endParaRPr lang="ru-RU" dirty="0" smtClean="0"/>
          </a:p>
          <a:p>
            <a:r>
              <a:rPr lang="ru-RU" dirty="0" smtClean="0"/>
              <a:t>Общее </a:t>
            </a:r>
            <a:r>
              <a:rPr lang="ru-RU" dirty="0"/>
              <a:t>число членов производственного кооператива не может быть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менее 5.</a:t>
            </a:r>
            <a:r>
              <a:rPr lang="ru-RU" dirty="0"/>
              <a:t> Членами кооператива могут быть граждане Российской Федерации, иностранные граждане, лица без гражданства. Юридическое лицо участвует в деятельности кооператива через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своего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представителя</a:t>
            </a:r>
            <a:r>
              <a:rPr lang="ru-RU" dirty="0" smtClean="0"/>
              <a:t>.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Все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члены производственного кооператива несут ответственность </a:t>
            </a:r>
            <a:r>
              <a:rPr lang="ru-RU" dirty="0"/>
              <a:t>по долгам предприятия и своим личным </a:t>
            </a:r>
            <a:r>
              <a:rPr lang="ru-RU" dirty="0" smtClean="0"/>
              <a:t>имуществом.</a:t>
            </a:r>
          </a:p>
          <a:p>
            <a:r>
              <a:rPr lang="ru-RU" dirty="0" smtClean="0"/>
              <a:t>Единственным </a:t>
            </a:r>
            <a:r>
              <a:rPr lang="ru-RU" dirty="0"/>
              <a:t>учредительным документом производственного кооператива является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Устав.</a:t>
            </a:r>
          </a:p>
          <a:p>
            <a:r>
              <a:rPr lang="ru-RU" dirty="0" smtClean="0"/>
              <a:t>Минимальный </a:t>
            </a:r>
            <a:r>
              <a:rPr lang="ru-RU" dirty="0"/>
              <a:t>размер паевого фонда производственного кооператива законом не </a:t>
            </a:r>
            <a:r>
              <a:rPr lang="ru-RU" dirty="0" smtClean="0"/>
              <a:t>установлен.</a:t>
            </a:r>
          </a:p>
          <a:p>
            <a:r>
              <a:rPr lang="ru-RU" dirty="0"/>
              <a:t>Член кооператива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вправе передать свой пай </a:t>
            </a:r>
            <a:r>
              <a:rPr lang="ru-RU" dirty="0"/>
              <a:t>или его часть другому члену кооператива, если иное не предусмотрено законом и уставом кооператива.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46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Унитарное  предприятие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8231" y="980728"/>
            <a:ext cx="8686800" cy="55446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… особая </a:t>
            </a:r>
            <a:r>
              <a:rPr lang="ru-RU" dirty="0" smtClean="0"/>
              <a:t>организационно-правовая форма юридического лица. Коммерческая организация,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не наделенная правом собственности </a:t>
            </a:r>
            <a:r>
              <a:rPr lang="ru-RU" dirty="0" smtClean="0"/>
              <a:t>на закреплённое за ней собственником имущество. Имущество является неделимым и не распределяется по вкладам (долям, паям), в т</a:t>
            </a:r>
            <a:r>
              <a:rPr lang="ru-RU" dirty="0" smtClean="0"/>
              <a:t>. ч</a:t>
            </a:r>
            <a:r>
              <a:rPr lang="ru-RU" dirty="0" smtClean="0"/>
              <a:t>. между работниками предприятия. </a:t>
            </a:r>
            <a:r>
              <a:rPr lang="ru-RU" dirty="0" smtClean="0"/>
              <a:t>(п</a:t>
            </a:r>
            <a:r>
              <a:rPr lang="ru-RU" dirty="0" smtClean="0"/>
              <a:t>. 2 ст. 52 ГК </a:t>
            </a:r>
            <a:r>
              <a:rPr lang="ru-RU" dirty="0" smtClean="0"/>
              <a:t>РФ).</a:t>
            </a:r>
          </a:p>
          <a:p>
            <a:pPr marL="0" indent="0">
              <a:buNone/>
            </a:pPr>
            <a:r>
              <a:rPr lang="ru-RU" dirty="0" smtClean="0"/>
              <a:t>В данной форме могут быть созданы только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государственные и муниципальные предприятия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Отвечает по своим обязательствам всем  принадлежащим ему имуществом,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не несет ответственности</a:t>
            </a:r>
            <a:r>
              <a:rPr lang="ru-RU" dirty="0" smtClean="0"/>
              <a:t> по обязательствам собственника его имущества.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670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Потребительский кооператив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…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добровольное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объединение </a:t>
            </a:r>
            <a:r>
              <a:rPr lang="ru-RU" dirty="0" smtClean="0"/>
              <a:t>граждан и юридических лиц на основе членства в целях удовлетворения собственных потребностей в товарах и услугах, первоначальное имущество которого складывается из паевых взносов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Участники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солидарно несут ответственность </a:t>
            </a:r>
            <a:r>
              <a:rPr lang="ru-RU" dirty="0" smtClean="0"/>
              <a:t>по его обязательствам.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46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Общественные и религиозные  организации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… корпоративные </a:t>
            </a:r>
            <a:r>
              <a:rPr lang="ru-RU" dirty="0" smtClean="0"/>
              <a:t>объединения граждан, созданные с целью совместного удовлетворения различных нематериальных, прежде всего духовных, потребностей.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Являются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некоммерческими</a:t>
            </a:r>
            <a:r>
              <a:rPr lang="ru-RU" dirty="0" smtClean="0"/>
              <a:t> организациями.</a:t>
            </a:r>
          </a:p>
          <a:p>
            <a:pPr marL="0" indent="0">
              <a:buNone/>
            </a:pPr>
            <a:r>
              <a:rPr lang="ru-RU" dirty="0" smtClean="0"/>
              <a:t>Они вправе осуществлять </a:t>
            </a:r>
            <a:r>
              <a:rPr lang="ru-RU" dirty="0" err="1" smtClean="0"/>
              <a:t>предпринимательс</a:t>
            </a:r>
            <a:r>
              <a:rPr lang="ru-RU" dirty="0" smtClean="0"/>
              <a:t>-</a:t>
            </a:r>
          </a:p>
          <a:p>
            <a:pPr marL="0" indent="0">
              <a:buNone/>
            </a:pPr>
            <a:r>
              <a:rPr lang="ru-RU" dirty="0" smtClean="0"/>
              <a:t>кую деятельность лишь  для достижения целей, ради которых они созданы.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Другие формы </a:t>
            </a:r>
            <a:r>
              <a:rPr lang="ru-RU" dirty="0" smtClean="0"/>
              <a:t>– фонды, учреждения, </a:t>
            </a:r>
            <a:r>
              <a:rPr lang="ru-RU" dirty="0" err="1" smtClean="0"/>
              <a:t>объедине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ния</a:t>
            </a:r>
            <a:r>
              <a:rPr lang="ru-RU" dirty="0" smtClean="0"/>
              <a:t> юридических лиц.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290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х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озяйственное  товарищество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и общество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… коммерческие организации с разделением на доли (вклады) учредителей уставным  капиталом.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85" y="3573016"/>
            <a:ext cx="3124711" cy="3032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81609"/>
            <a:ext cx="3622750" cy="2730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344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507288" cy="57214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Товарищество на вере </a:t>
            </a:r>
            <a:r>
              <a:rPr lang="ru-RU" dirty="0" smtClean="0"/>
              <a:t>(коммандитное товарищество) — коммерческая организация, основанная на складочном капитале, в которой две категории членов: полные товарищи и вкладчики-коммандитисты. Полные товарищи осуществляют предпринимательскую деятельность от имени товарищества и отвечают по обязательствам товарищества всем своим имуществом. Вкладчики-коммандитисты отвечают только своим вкладом. </a:t>
            </a:r>
          </a:p>
          <a:p>
            <a:pPr marL="0" indent="0">
              <a:buNone/>
            </a:pPr>
            <a:r>
              <a:rPr lang="ru-RU" i="1" dirty="0" smtClean="0"/>
              <a:t>В настоящее время данная организационно-правовая форма практически не используется.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83041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36400"/>
            <a:ext cx="8964487" cy="687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83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378" y="27856"/>
            <a:ext cx="8229600" cy="80885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олное  товарищество  (ст.69 ГК) 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378" y="764704"/>
            <a:ext cx="8686622" cy="4813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… </a:t>
            </a:r>
            <a:r>
              <a:rPr lang="ru-RU" sz="2800" dirty="0" smtClean="0"/>
              <a:t>вид хозяйственных товариществ, участники которого (полные товарищи) в соответствии с заключенным между ними договором занимаются </a:t>
            </a:r>
            <a:r>
              <a:rPr lang="ru-RU" sz="2800" dirty="0" err="1" smtClean="0"/>
              <a:t>предпринима</a:t>
            </a:r>
            <a:r>
              <a:rPr lang="ru-RU" sz="2800" dirty="0" smtClean="0"/>
              <a:t>-</a:t>
            </a:r>
          </a:p>
          <a:p>
            <a:pPr marL="0" indent="0">
              <a:buNone/>
            </a:pPr>
            <a:r>
              <a:rPr lang="ru-RU" sz="2800" dirty="0" err="1" smtClean="0"/>
              <a:t>тельской</a:t>
            </a:r>
            <a:r>
              <a:rPr lang="ru-RU" sz="2800" dirty="0" smtClean="0"/>
              <a:t> деятельностью от имени товарищества и несут ответственность по его обязательствам не только в размере вкладов в складочный капитал, а всем принадлежащим им имуществом.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147267"/>
            <a:ext cx="5695950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439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89626"/>
            <a:ext cx="9036496" cy="6980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010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ООО  (общество с ограниченной ответственностью)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… учрежденное одним или несколькими юридическими и/или физическими лицами хозяйственное общество, уставной капитал которого разделён на доли; участники общества не отвечают по его обязательствам и несут риск убытков, связанных с деятельностью общества, в пределах стоимости принадлежащих им долей в уставном капитале общества.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159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chemeClr val="accent6">
                    <a:lumMod val="50000"/>
                  </a:schemeClr>
                </a:solidFill>
              </a:rPr>
              <a:t>Органы управления- </a:t>
            </a:r>
            <a:r>
              <a:rPr lang="ru-RU" sz="2700" dirty="0" smtClean="0"/>
              <a:t>компетенция </a:t>
            </a:r>
            <a:r>
              <a:rPr lang="ru-RU" sz="2700" dirty="0"/>
              <a:t>общего собрания участников (ОСУ) может быть расширена в Уставе ООО;</a:t>
            </a:r>
            <a:br>
              <a:rPr lang="ru-RU" sz="2700" dirty="0"/>
            </a:br>
            <a:r>
              <a:rPr lang="ru-RU" sz="2700" dirty="0" smtClean="0"/>
              <a:t>для </a:t>
            </a:r>
            <a:r>
              <a:rPr lang="ru-RU" sz="2700" dirty="0"/>
              <a:t>принятия решения квалифицирующим большинством на ОСУ, необходимо всего 2/3 </a:t>
            </a:r>
            <a:r>
              <a:rPr lang="ru-RU" sz="2700" dirty="0" smtClean="0"/>
              <a:t>голосов.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Порядок финансирования деятельности </a:t>
            </a:r>
            <a:r>
              <a:rPr lang="ru-RU" dirty="0"/>
              <a:t>- </a:t>
            </a:r>
            <a:r>
              <a:rPr lang="ru-RU" sz="2800" dirty="0" smtClean="0"/>
              <a:t>учредители/участники </a:t>
            </a:r>
            <a:r>
              <a:rPr lang="ru-RU" sz="2800" dirty="0"/>
              <a:t>могут предусмотреть в Уставе ООО возможность внесения ими имущественных вкладов без изменения размера УК и долей участников.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Государственный контроль </a:t>
            </a:r>
            <a:r>
              <a:rPr lang="ru-RU" sz="2800" dirty="0"/>
              <a:t>- действуют общие требования к юридическим лицам по соблюдению законодательства </a:t>
            </a:r>
            <a:r>
              <a:rPr lang="ru-RU" sz="2800" dirty="0" smtClean="0"/>
              <a:t>РФ.</a:t>
            </a:r>
            <a:endParaRPr lang="ru-RU" sz="2800" dirty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6826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Акционерное  общество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3168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…</a:t>
            </a:r>
            <a:r>
              <a:rPr lang="ru-RU" dirty="0"/>
              <a:t> </a:t>
            </a:r>
            <a:r>
              <a:rPr lang="ru-RU" sz="2400" dirty="0" smtClean="0"/>
              <a:t>одна из разновидностей хозяйственных обществ. Акционерным обществом признаётся коммерческая организация, уставный капитал которой разделён на определённое число акций, удостоверяющих обязательственные права участников общества (акционеров) по отношению к обществу. Деятельность акционерного общества в Российской Федерации регулируется Федеральным законом «Об акционерных Обществах</a:t>
            </a:r>
            <a:r>
              <a:rPr lang="ru-RU" sz="2400" dirty="0" smtClean="0"/>
              <a:t>».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743986011"/>
              </p:ext>
            </p:extLst>
          </p:nvPr>
        </p:nvGraphicFramePr>
        <p:xfrm>
          <a:off x="611560" y="4365104"/>
          <a:ext cx="8136904" cy="2348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277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797</Words>
  <Application>Microsoft Office PowerPoint</Application>
  <PresentationFormat>Экран (4:3)</PresentationFormat>
  <Paragraphs>51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виды  предприятий</vt:lpstr>
      <vt:lpstr>хозяйственное  товарищество  и общество</vt:lpstr>
      <vt:lpstr>Презентация PowerPoint</vt:lpstr>
      <vt:lpstr>Презентация PowerPoint</vt:lpstr>
      <vt:lpstr>полное  товарищество  (ст.69 ГК) </vt:lpstr>
      <vt:lpstr>Презентация PowerPoint</vt:lpstr>
      <vt:lpstr>ООО  (общество с ограниченной ответственностью)</vt:lpstr>
      <vt:lpstr>Органы управления- компетенция общего собрания участников (ОСУ) может быть расширена в Уставе ООО; для принятия решения квалифицирующим большинством на ОСУ, необходимо всего 2/3 голосов.</vt:lpstr>
      <vt:lpstr> Акционерное  общество </vt:lpstr>
      <vt:lpstr>Презентация PowerPoint</vt:lpstr>
      <vt:lpstr>Производственный  кооператив (артель) </vt:lpstr>
      <vt:lpstr>Презентация PowerPoint</vt:lpstr>
      <vt:lpstr>Унитарное  предприятие</vt:lpstr>
      <vt:lpstr>Потребительский кооператив</vt:lpstr>
      <vt:lpstr>Общественные и религиозные  организации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предприятий</dc:title>
  <dc:creator>Ира</dc:creator>
  <cp:lastModifiedBy>Ира</cp:lastModifiedBy>
  <cp:revision>13</cp:revision>
  <dcterms:created xsi:type="dcterms:W3CDTF">2012-12-16T07:52:44Z</dcterms:created>
  <dcterms:modified xsi:type="dcterms:W3CDTF">2012-12-16T16:56:37Z</dcterms:modified>
</cp:coreProperties>
</file>