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51"/>
  </p:notesMasterIdLst>
  <p:handoutMasterIdLst>
    <p:handoutMasterId r:id="rId52"/>
  </p:handoutMasterIdLst>
  <p:sldIdLst>
    <p:sldId id="353" r:id="rId2"/>
    <p:sldId id="257" r:id="rId3"/>
    <p:sldId id="258" r:id="rId4"/>
    <p:sldId id="259" r:id="rId5"/>
    <p:sldId id="260" r:id="rId6"/>
    <p:sldId id="317" r:id="rId7"/>
    <p:sldId id="261" r:id="rId8"/>
    <p:sldId id="345" r:id="rId9"/>
    <p:sldId id="346" r:id="rId10"/>
    <p:sldId id="319" r:id="rId11"/>
    <p:sldId id="324" r:id="rId12"/>
    <p:sldId id="325" r:id="rId13"/>
    <p:sldId id="326" r:id="rId14"/>
    <p:sldId id="327" r:id="rId15"/>
    <p:sldId id="343" r:id="rId16"/>
    <p:sldId id="318" r:id="rId17"/>
    <p:sldId id="262" r:id="rId18"/>
    <p:sldId id="334" r:id="rId19"/>
    <p:sldId id="335" r:id="rId20"/>
    <p:sldId id="352" r:id="rId21"/>
    <p:sldId id="336" r:id="rId22"/>
    <p:sldId id="266" r:id="rId23"/>
    <p:sldId id="338" r:id="rId24"/>
    <p:sldId id="339" r:id="rId25"/>
    <p:sldId id="282" r:id="rId26"/>
    <p:sldId id="269" r:id="rId27"/>
    <p:sldId id="337" r:id="rId28"/>
    <p:sldId id="270" r:id="rId29"/>
    <p:sldId id="348" r:id="rId30"/>
    <p:sldId id="347" r:id="rId31"/>
    <p:sldId id="321" r:id="rId32"/>
    <p:sldId id="322" r:id="rId33"/>
    <p:sldId id="323" r:id="rId34"/>
    <p:sldId id="271" r:id="rId35"/>
    <p:sldId id="272" r:id="rId36"/>
    <p:sldId id="273" r:id="rId37"/>
    <p:sldId id="275" r:id="rId38"/>
    <p:sldId id="276" r:id="rId39"/>
    <p:sldId id="349" r:id="rId40"/>
    <p:sldId id="341" r:id="rId41"/>
    <p:sldId id="289" r:id="rId42"/>
    <p:sldId id="350" r:id="rId43"/>
    <p:sldId id="342" r:id="rId44"/>
    <p:sldId id="291" r:id="rId45"/>
    <p:sldId id="306" r:id="rId46"/>
    <p:sldId id="312" r:id="rId47"/>
    <p:sldId id="329" r:id="rId48"/>
    <p:sldId id="332" r:id="rId49"/>
    <p:sldId id="333" r:id="rId50"/>
  </p:sldIdLst>
  <p:sldSz cx="9144000" cy="6858000" type="screen4x3"/>
  <p:notesSz cx="6877050" cy="9656763"/>
  <p:photoAlbum layout="1pic" frame="frameStyle7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F0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05" autoAdjust="0"/>
  </p:normalViewPr>
  <p:slideViewPr>
    <p:cSldViewPr>
      <p:cViewPr varScale="1">
        <p:scale>
          <a:sx n="112" d="100"/>
          <a:sy n="112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4"/>
    </p:cViewPr>
  </p:sorterViewPr>
  <p:notesViewPr>
    <p:cSldViewPr>
      <p:cViewPr varScale="1">
        <p:scale>
          <a:sx n="51" d="100"/>
          <a:sy n="51" d="100"/>
        </p:scale>
        <p:origin x="-2688" y="-102"/>
      </p:cViewPr>
      <p:guideLst>
        <p:guide orient="horz" pos="3042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C3B374D6-DD85-49C5-8B3D-2C5DBA58BF6C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89CD0F38-1983-46D1-88B2-5018E6672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2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19692AFA-A449-4600-8F53-8FF60C019009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08906D53-A14C-4A05-91A6-9765312BD6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3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06D53-A14C-4A05-91A6-9765312BD64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06D53-A14C-4A05-91A6-9765312BD64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FCC0-9458-4182-90DA-99E54E746FBD}" type="datetime1">
              <a:rPr lang="ru-RU" smtClean="0"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D95F-F410-4C36-A5B2-8EF8A667F81C}" type="datetime1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4-9AE4-4958-8268-C1D1BA428E2A}" type="datetime1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2536-95A8-4512-BDF8-02E34C167CE4}" type="datetime1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369B-3B2D-4A25-9B7E-838D29BEDB8A}" type="datetime1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2F01-75EA-4385-B38C-FF182A5AA7BD}" type="datetime1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355-A1FA-45BF-B5F9-76AFDE860B62}" type="datetime1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2188-5D48-4E1F-8EA7-516A5CAFB4E2}" type="datetime1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03C1-98F3-431A-BEE1-16840D7A3EE6}" type="datetime1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B366-CBCF-4B56-87F7-1B60C6A9C64F}" type="datetime1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1DBF-DD9D-4842-AF44-D6C7FF38C62B}" type="datetime1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7E3568-CE67-40CC-8BA9-AC1349CD72E0}" type="datetime1">
              <a:rPr lang="ru-RU" smtClean="0"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7F6FB2-871C-419E-B334-D99B6FBFF0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 школы-интерната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05064"/>
            <a:ext cx="4680520" cy="97607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Выполнила: заместитель директора по воспитательной работе     Колчина Н.К.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97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Виды деятельности школы интерната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Образовательная </a:t>
            </a:r>
            <a:r>
              <a:rPr lang="ru-RU" dirty="0" smtClean="0"/>
              <a:t>деятельность по реализации программ дошкольного образования, начального общего, основного общего образования, программ специальных (коррекционных) общеобразовательных учреждений </a:t>
            </a:r>
            <a:r>
              <a:rPr lang="en-US" dirty="0" smtClean="0"/>
              <a:t>VIII</a:t>
            </a:r>
            <a:r>
              <a:rPr lang="ru-RU" dirty="0" smtClean="0"/>
              <a:t> вида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Медицинская помощь </a:t>
            </a:r>
            <a:r>
              <a:rPr lang="ru-RU" dirty="0" smtClean="0"/>
              <a:t>по охране здоровья воспитанников, укрепление их психофизического состояния, проведение реабилитационного лечения нарушений опорно - двигательного аппарата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advTm="132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42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Образовательное пространство  школы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Основополагающим принципом работы школы является – «общедоступность образования, адаптивность системы образования к уровням и особенностям развития и подготовки учащихся» </a:t>
            </a:r>
          </a:p>
          <a:p>
            <a:pPr algn="just">
              <a:buNone/>
            </a:pPr>
            <a:r>
              <a:rPr lang="ru-RU" sz="3600" dirty="0" smtClean="0"/>
              <a:t>                    </a:t>
            </a:r>
            <a:r>
              <a:rPr lang="ru-RU" sz="2400" dirty="0" smtClean="0"/>
              <a:t>(статья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i="1" dirty="0" smtClean="0"/>
              <a:t> Закона РФ  «Об образовании»</a:t>
            </a:r>
            <a:r>
              <a:rPr lang="ru-RU" sz="2400" dirty="0" smtClean="0"/>
              <a:t>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advTm="764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Функции школы –интерната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en-US" sz="4000" b="1" i="1" dirty="0" smtClean="0">
                <a:solidFill>
                  <a:srgbClr val="0070C0"/>
                </a:solidFill>
              </a:rPr>
              <a:t>I</a:t>
            </a:r>
            <a:r>
              <a:rPr lang="ru-RU" sz="4000" b="1" i="1" dirty="0" smtClean="0">
                <a:solidFill>
                  <a:srgbClr val="0070C0"/>
                </a:solidFill>
              </a:rPr>
              <a:t>.Функция образовательной поддержки: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14488"/>
            <a:ext cx="8686800" cy="4365637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обеспечение образовательного уровня в соответствии с требованиями, определенными Федеральными программами, с учетом психофизических параметров личности ребенка</a:t>
            </a:r>
          </a:p>
          <a:p>
            <a:pPr lvl="0"/>
            <a:r>
              <a:rPr lang="ru-RU" dirty="0" smtClean="0"/>
              <a:t>организация системы динамического наблюдения за состоянием высших психических функций и уровнем развития детей</a:t>
            </a:r>
          </a:p>
          <a:p>
            <a:pPr lvl="0"/>
            <a:r>
              <a:rPr lang="ru-RU" dirty="0" smtClean="0"/>
              <a:t>организация  работы по поддержке развития детей на диагностической основе и внедрение новых технологий обучения с целью развития механизмов компенсации каждого ребенка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advTm="1529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II</a:t>
            </a:r>
            <a:r>
              <a:rPr lang="ru-RU" sz="3600" i="1" dirty="0" smtClean="0">
                <a:solidFill>
                  <a:srgbClr val="0070C0"/>
                </a:solidFill>
              </a:rPr>
              <a:t>. Функция социально-воспитательной активизации личностных ресурсов: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развитие механизмов продуктивного общения с целью овладения детьми основным диапазоном моделей коммуникативного поведения</a:t>
            </a:r>
          </a:p>
          <a:p>
            <a:pPr lvl="0"/>
            <a:r>
              <a:rPr lang="ru-RU" dirty="0" smtClean="0"/>
              <a:t>создание среды для ролевого и личностного общения и отношений педагогов и детей</a:t>
            </a:r>
          </a:p>
          <a:p>
            <a:pPr lvl="0"/>
            <a:r>
              <a:rPr lang="ru-RU" dirty="0" smtClean="0"/>
              <a:t>развитие навыков общения в стандартных </a:t>
            </a:r>
          </a:p>
          <a:p>
            <a:pPr lvl="0"/>
            <a:r>
              <a:rPr lang="ru-RU" dirty="0" smtClean="0"/>
              <a:t>социокультурных ситуациях</a:t>
            </a:r>
          </a:p>
          <a:p>
            <a:pPr lvl="0"/>
            <a:r>
              <a:rPr lang="ru-RU" dirty="0" smtClean="0"/>
              <a:t>обеспечение овладения стандартными схемами социального поведения и социального взаимодействия</a:t>
            </a:r>
          </a:p>
          <a:p>
            <a:pPr lvl="0"/>
            <a:r>
              <a:rPr lang="ru-RU" dirty="0" smtClean="0"/>
              <a:t>развитие социальных навыков в рамках своей субкультуры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advTm="134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III</a:t>
            </a:r>
            <a:r>
              <a:rPr lang="ru-RU" i="1" dirty="0" smtClean="0">
                <a:solidFill>
                  <a:srgbClr val="0070C0"/>
                </a:solidFill>
              </a:rPr>
              <a:t>. Функция общесоциальной поддержки: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7487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dirty="0" smtClean="0"/>
              <a:t>создание  адекватной среды жизнедеятельности</a:t>
            </a:r>
          </a:p>
          <a:p>
            <a:pPr lvl="0"/>
            <a:r>
              <a:rPr lang="ru-RU" sz="3200" dirty="0" smtClean="0"/>
              <a:t>развитие  главных тенденций деинстуализации</a:t>
            </a:r>
          </a:p>
          <a:p>
            <a:pPr lvl="0"/>
            <a:r>
              <a:rPr lang="ru-RU" sz="3200" dirty="0" smtClean="0"/>
              <a:t>формирование детских коллективов, как постоянного места общения, выполняющих интегративную, регулятивную и коммуникативную функции.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advTm="703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420128" cy="17144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Слово, любое действие и поступок педагога должны быть педагогически целесообразны и направлены на развитие личности ребенка</a:t>
            </a:r>
            <a:r>
              <a:rPr lang="ru-RU" sz="24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57216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sz="7600" dirty="0" smtClean="0"/>
              <a:t>Механизм педагогической поддержки ребенка складывается из взаимосвязанных действий воспитанника и педагога и проводится в 5 этапов:</a:t>
            </a:r>
          </a:p>
          <a:p>
            <a:pPr algn="just">
              <a:buNone/>
            </a:pPr>
            <a:endParaRPr lang="ru-RU" sz="4800" dirty="0" smtClean="0"/>
          </a:p>
          <a:p>
            <a:pPr algn="just"/>
            <a:r>
              <a:rPr lang="ru-RU" sz="7600" b="1" dirty="0" smtClean="0"/>
              <a:t>I этап (диагностический)</a:t>
            </a:r>
            <a:r>
              <a:rPr lang="ru-RU" sz="7600" dirty="0" smtClean="0"/>
              <a:t> – фиксация факта, сигнала проблемности, диагностика предполагаемой проблемы, установление контакта с ребёнком, вербализация постановки проблемы (проговаривание её с самими школьником), совместная оценка проблемы с точки значимости её для ребёнка;</a:t>
            </a:r>
          </a:p>
          <a:p>
            <a:pPr algn="just"/>
            <a:r>
              <a:rPr lang="ru-RU" sz="7600" b="1" dirty="0" smtClean="0"/>
              <a:t>II этап (поисковый)</a:t>
            </a:r>
            <a:r>
              <a:rPr lang="ru-RU" sz="7600" dirty="0" smtClean="0"/>
              <a:t> – организация совместно с ребёнком поиска причин возникновения проблемы (трудности), взгляд на ситуацию со стороны (причём «глазами ребёнка»);</a:t>
            </a:r>
          </a:p>
          <a:p>
            <a:pPr algn="just"/>
            <a:r>
              <a:rPr lang="ru-RU" sz="7600" b="1" dirty="0" smtClean="0"/>
              <a:t>III этап (договорный)</a:t>
            </a:r>
            <a:r>
              <a:rPr lang="ru-RU" sz="7600" dirty="0" smtClean="0"/>
              <a:t> – проектирование действий педагога и ребёнка (разделение функций и ответственности по решению проблемы), налаживание договорных отношений и заключение договора в любой форме;</a:t>
            </a:r>
          </a:p>
          <a:p>
            <a:pPr algn="just"/>
            <a:r>
              <a:rPr lang="ru-RU" sz="7600" b="1" dirty="0" smtClean="0"/>
              <a:t>IV этап (деятельностный)</a:t>
            </a:r>
            <a:r>
              <a:rPr lang="ru-RU" sz="7600" dirty="0" smtClean="0"/>
              <a:t> – действует сам ребёнок и действует педагог (одобрение действий ребёнка, стимулирование его инициативы и действий, координация деятельности специалистов в школе и за её пределами, безотлагательная помощь школьнику)»;</a:t>
            </a:r>
          </a:p>
          <a:p>
            <a:pPr algn="just"/>
            <a:r>
              <a:rPr lang="ru-RU" sz="7600" b="1" dirty="0" smtClean="0"/>
              <a:t>V этап (рефлексивный) – </a:t>
            </a:r>
            <a:r>
              <a:rPr lang="ru-RU" sz="7600" dirty="0" smtClean="0"/>
              <a:t>совместное с ребёнком обсуждение успехов и неудач предыдущих этапов деятельности, констатация факта разрешимости проблемы или переформулирование затруднения</a:t>
            </a:r>
            <a:endParaRPr lang="ru-RU" sz="7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advTm="418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Проблемы адаптации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69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214686"/>
            <a:ext cx="4389120" cy="329184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/>
              <a:t>Трудоустройство выпускников с ограниченными возможностями здоровья. </a:t>
            </a:r>
          </a:p>
          <a:p>
            <a:pPr>
              <a:defRPr/>
            </a:pPr>
            <a:r>
              <a:rPr lang="ru-RU" sz="2400" dirty="0" smtClean="0"/>
              <a:t>Причины:</a:t>
            </a:r>
          </a:p>
          <a:p>
            <a:pPr>
              <a:defRPr/>
            </a:pPr>
            <a:r>
              <a:rPr lang="ru-RU" sz="2400" dirty="0" smtClean="0"/>
              <a:t>наличие у подростков ограничений медицинского характера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advTm="801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1447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0070C0"/>
                </a:solidFill>
              </a:rPr>
              <a:t>«Социальная адаптация и сопровождение выпускников - Основное направление в работе педагогов школы-интерната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14554"/>
            <a:ext cx="8686800" cy="386557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  <a:defRPr/>
            </a:pPr>
            <a:r>
              <a:rPr lang="ru-RU" sz="6500" b="1" i="1" dirty="0" smtClean="0">
                <a:solidFill>
                  <a:srgbClr val="6F0F68"/>
                </a:solidFill>
              </a:rPr>
              <a:t>«…</a:t>
            </a:r>
            <a:r>
              <a:rPr lang="ru-RU" sz="6500" b="1" dirty="0" smtClean="0">
                <a:solidFill>
                  <a:srgbClr val="6F0F68"/>
                </a:solidFill>
              </a:rPr>
              <a:t> Мало обучить и накормить детей – их нужно вывести в новую, взрослую жизнь подготовленными и уверенными в себе</a:t>
            </a:r>
            <a:r>
              <a:rPr lang="ru-RU" sz="6500" b="1" i="1" dirty="0" smtClean="0">
                <a:solidFill>
                  <a:srgbClr val="6F0F68"/>
                </a:solidFill>
              </a:rPr>
              <a:t>…»</a:t>
            </a:r>
          </a:p>
          <a:p>
            <a:pPr marL="0" indent="0" algn="just">
              <a:buNone/>
              <a:defRPr/>
            </a:pPr>
            <a:endParaRPr lang="ru-RU" dirty="0" smtClean="0"/>
          </a:p>
          <a:p>
            <a:pPr marL="0" indent="0" algn="r">
              <a:spcBef>
                <a:spcPct val="0"/>
              </a:spcBef>
              <a:buNone/>
              <a:defRPr/>
            </a:pPr>
            <a:r>
              <a:rPr lang="ru-RU" dirty="0" smtClean="0"/>
              <a:t>(Из послания Президента РФ Д.А. Медведева </a:t>
            </a:r>
          </a:p>
          <a:p>
            <a:pPr marL="0" indent="0" algn="r">
              <a:spcBef>
                <a:spcPct val="0"/>
              </a:spcBef>
              <a:buNone/>
              <a:defRPr/>
            </a:pPr>
            <a:r>
              <a:rPr lang="ru-RU" dirty="0" smtClean="0"/>
              <a:t>Федеральному Собранию РФ</a:t>
            </a:r>
          </a:p>
          <a:p>
            <a:pPr marL="0" indent="0" algn="r">
              <a:spcBef>
                <a:spcPct val="0"/>
              </a:spcBef>
              <a:buNone/>
              <a:defRPr/>
            </a:pPr>
            <a:r>
              <a:rPr lang="ru-RU" sz="2400" b="1" dirty="0" smtClean="0"/>
              <a:t> </a:t>
            </a:r>
            <a:r>
              <a:rPr lang="ru-RU" sz="2400" dirty="0" smtClean="0"/>
              <a:t>30 ноября 2010 года</a:t>
            </a:r>
          </a:p>
          <a:p>
            <a:pPr marL="0" indent="0" algn="r">
              <a:spcBef>
                <a:spcPct val="0"/>
              </a:spcBef>
              <a:buNone/>
              <a:defRPr/>
            </a:pPr>
            <a:r>
              <a:rPr lang="ru-RU" sz="2400" dirty="0" smtClean="0"/>
              <a:t> Москва, Кремль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advTm="970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Логопедическая служба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Логопеды Пайкова А.С. И Невмержицкая В.А.(специалисты высшей категории) ведут работу над активизацией развития речи учащихся, пополнением словарного запаса, формированием навыков правильного произношения звуков и слов. Учат анализу и синтезу воспринимаемого материала.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user\Pictures\кабинеты школы\DSC041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285860"/>
            <a:ext cx="2962656" cy="2221992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Pictures\кабинеты школы\DSC041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2962656" cy="2221992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advTm="1071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Медицинская служба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28641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Медицинский персонал наблюдает за состоянием здоровья, физическим  и нервно-психическим развитием воспитанников, контролирует санитарно-гигиенические условия.</a:t>
            </a:r>
          </a:p>
        </p:txBody>
      </p:sp>
      <p:pic>
        <p:nvPicPr>
          <p:cNvPr id="2050" name="Picture 2" descr="C:\Users\user\Pictures\кабинеты школы\DSC041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000108"/>
            <a:ext cx="4937760" cy="370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advTm="729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18585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Краевое государственное казенное специальное (коррекционное)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школа-интернат </a:t>
            </a:r>
            <a:r>
              <a:rPr lang="en-US" sz="1800" b="1" dirty="0" smtClean="0"/>
              <a:t>VI</a:t>
            </a:r>
            <a:r>
              <a:rPr lang="ru-RU" sz="1800" b="1" dirty="0" smtClean="0"/>
              <a:t> вида» город Владивосток </a:t>
            </a:r>
            <a:endParaRPr lang="ru-RU" sz="1800" b="1" dirty="0"/>
          </a:p>
        </p:txBody>
      </p:sp>
      <p:pic>
        <p:nvPicPr>
          <p:cNvPr id="4" name="Рисунок 3" descr="DSC066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1825962"/>
            <a:ext cx="5852160" cy="4051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advTm="512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А так мы лечимся</a:t>
            </a:r>
            <a:endParaRPr lang="ru-RU" dirty="0"/>
          </a:p>
        </p:txBody>
      </p:sp>
      <p:pic>
        <p:nvPicPr>
          <p:cNvPr id="1026" name="Picture 2" descr="C:\Users\user\Pictures\мед кабинеты\DSC04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4608576" cy="345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1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2714620"/>
            <a:ext cx="4608576" cy="345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85786" y="500063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Парафинотерапия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192880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Физиороцедуры</a:t>
            </a:r>
            <a:endParaRPr lang="ru-RU" sz="2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Социально-педагогическая служба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Работу по адаптации детей к жизни (формирует навыки межличностных отношений , самостоятельной жизни и деятельности, самообслуживания, формирует морально-волевую готовность, ведет работу с детьми-сиротами и детьми, оставшимися без попечения родителей (закрепление жилья, выплата пенсий, перечисление алиментов, поиск родных…) проводит социальный педагог Сова Л.Н.</a:t>
            </a:r>
            <a:endParaRPr lang="ru-RU" sz="2400" dirty="0"/>
          </a:p>
        </p:txBody>
      </p:sp>
      <p:pic>
        <p:nvPicPr>
          <p:cNvPr id="3074" name="Picture 2" descr="C:\Users\user\Pictures\кабинеты школы\DSC041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000108"/>
            <a:ext cx="4608576" cy="3456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advTm="839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11195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Воспитательная работа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4681537" cy="4525963"/>
          </a:xfrm>
        </p:spPr>
        <p:txBody>
          <a:bodyPr/>
          <a:lstStyle/>
          <a:p>
            <a:pPr marL="360000" indent="-360000">
              <a:spcBef>
                <a:spcPts val="0"/>
              </a:spcBef>
              <a:buFontTx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 Заключается в педагогически   целесообразной организации жизни детей. </a:t>
            </a:r>
          </a:p>
          <a:p>
            <a:pPr marL="360000" indent="-360000">
              <a:spcBef>
                <a:spcPts val="0"/>
              </a:spcBef>
              <a:buFontTx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 Основными направлениями являются: учение, здоровье, досуг, общение, образ жизни, нравственное, художественно-эстетическое, правовое, экологическое,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трудовое, патриотическое 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воспитание, школа безопасности,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а также работа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с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родителями и индивидуально-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marL="360000" indent="-360000">
              <a:spcBef>
                <a:spcPts val="0"/>
              </a:spcBef>
              <a:buFontTx/>
              <a:buNone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 коррекционная работа</a:t>
            </a:r>
          </a:p>
        </p:txBody>
      </p:sp>
      <p:pic>
        <p:nvPicPr>
          <p:cNvPr id="463884" name="Picture 12" descr="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300" y="3716338"/>
            <a:ext cx="3098800" cy="23241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63885" name="Picture 13" descr="Image4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5683" y="1268413"/>
            <a:ext cx="2976033" cy="223202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Tm="7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2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6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4" grpId="0"/>
      <p:bldP spid="4638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1" y="214290"/>
            <a:ext cx="8572561" cy="635796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5100" dirty="0" smtClean="0"/>
              <a:t> </a:t>
            </a:r>
          </a:p>
          <a:p>
            <a:pPr algn="just">
              <a:buNone/>
            </a:pPr>
            <a:r>
              <a:rPr lang="ru-RU" sz="5100" dirty="0" smtClean="0"/>
              <a:t>   </a:t>
            </a:r>
            <a:r>
              <a:rPr lang="ru-RU" sz="6500" dirty="0" smtClean="0"/>
              <a:t>В результате выполнения планов воспитательной работы в течение 2010-2011 учебного года воспитанники организовали, приняли активное участие в открытых мероприятиях  школы и города, туристическом слете, малой олимпиаде, конкурсах, выставках плакатов и рисунков, выполнили декоративные работы, организаторами которых выступали воспитатели и учителя-предметники. Проведены спортивные мероприятия: «Турнир по теннису», «Пятиборье»; праздники посвященные «Дню Учителя»; Декада Добра; 8 Марта; </a:t>
            </a:r>
            <a:r>
              <a:rPr lang="ru-RU" sz="6500" dirty="0" smtClean="0">
                <a:latin typeface="Arial" pitchFamily="34" charset="0"/>
                <a:cs typeface="Arial" pitchFamily="34" charset="0"/>
              </a:rPr>
              <a:t>23 </a:t>
            </a:r>
            <a:r>
              <a:rPr lang="ru-RU" sz="6500" dirty="0" smtClean="0"/>
              <a:t>февраля;              </a:t>
            </a:r>
            <a:r>
              <a:rPr lang="ru-RU" sz="65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6500" dirty="0" smtClean="0"/>
              <a:t> Мая – «День памяти», «Последний звонок»; просмотрены фильмы по ОБЖ; проведены беседы с инспектором ПДН; беседы с психологом и социальным педагогом; все воспитанники участвовали в субботниках и воскресниках на территории школы.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advTm="1440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57188"/>
            <a:ext cx="8429684" cy="621506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000" dirty="0" smtClean="0"/>
              <a:t>     Данная деятельность является наиболее эффективной, вовлекающей детей во взаимодействие с окружающим миром и формирующая у него систему ценностных отношений. Для нас очень важен момент включения ребенка в разнообразные виды деятельности, так как тогда в работу вовлекаются различные анализаторы, разные стороны личности (интеллектуальная, эмоционально-волевая, поведенческая) и реальным становится выявление сохранных сторон, на которые и должен опираться педагог в своем общении с воспитанниками.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marL="900000" algn="just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     Вместе с «золотниками» того или иного дефекта, которым страдает ребенок, у него имеются «пуды» психического здоровья, опираясь на которое можно и должно его, как всякого ребенка воспитывать, продвигать в умственном развитии, сглаживая его недостатки»</a:t>
            </a:r>
          </a:p>
          <a:p>
            <a:pPr marL="900000" algn="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Л.С.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Выготский</a:t>
            </a:r>
            <a:endParaRPr lang="ru-RU" sz="3600" b="1" i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sz="4000" dirty="0" smtClean="0"/>
              <a:t>     Именно опора на сохранные анализаторы позволяет вовлечь ребенка в активную деятельность, через которую воспитатель постепенно будет превращать индивида из субъекта потребляющего в субъект производящий.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advTm="3032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72494" cy="17859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Ресурсное обеспечение Учебно-воспитательный процесса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школе создана система специально оборудованных кабинетов для индивидуальной, групповой и фронтальной работы, которая  включает учебные кабинеты, кабинеты логопедов, психолога, спортзал, кабинет ЛФК и лечебно-укрепляющего массажа, сенсорную комнату, столярную, слесарную и швейную мастерские, а также кабинет ручного труда и кабинет социально-бытовой ориентировки</a:t>
            </a:r>
          </a:p>
          <a:p>
            <a:pPr algn="just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advTm="1046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Коррекционный кабинет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DSC066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1357298"/>
            <a:ext cx="7022592" cy="52669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advTm="4078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Спортивная работа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ser\Pictures\школа олимпийские игры 2009\DSC013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71546"/>
            <a:ext cx="3511296" cy="26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user\Pictures\школа олимпийские игры 2009\DSC013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071546"/>
            <a:ext cx="3511296" cy="26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user\Pictures\школа олимпийские игры 2009\DSC014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000504"/>
            <a:ext cx="3511296" cy="26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user\Pictures\школа олимпийские игры 2009\DSC014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000504"/>
            <a:ext cx="3511296" cy="263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advTm="361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36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4224528"/>
            <a:ext cx="3511296" cy="2633472"/>
          </a:xfrm>
          <a:prstGeom prst="ellipse">
            <a:avLst/>
          </a:prstGeom>
        </p:spPr>
      </p:pic>
      <p:pic>
        <p:nvPicPr>
          <p:cNvPr id="6" name="Рисунок 5" descr="DSC036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1571612"/>
            <a:ext cx="3511296" cy="2633472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Кабинет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социально-бытовой ориентировки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DSC0695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2500306"/>
            <a:ext cx="4343400" cy="3259836"/>
          </a:xfrm>
          <a:prstGeom prst="ellipse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advTm="4485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Кабинет ручного труда</a:t>
            </a:r>
            <a:endParaRPr lang="ru-RU" dirty="0"/>
          </a:p>
        </p:txBody>
      </p:sp>
      <p:pic>
        <p:nvPicPr>
          <p:cNvPr id="6" name="Содержимое 5" descr="DSC0415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1428736"/>
            <a:ext cx="6583680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715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ИЗ истории: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000034"/>
            <a:ext cx="800105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15 сентября 1965 г.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создана «Краевая школа-интернат для детей, имеющих остаточные явления полиомиелита и церебрального паралича» с контингентом учащихся 80 человек на ст. Санаторная.</a:t>
            </a:r>
            <a:endParaRPr lang="ru-RU" sz="1600" dirty="0"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lang="ru-RU" sz="1600" b="1" dirty="0">
                <a:latin typeface="Arial" pitchFamily="34" charset="0"/>
                <a:ea typeface="Times New Roman" pitchFamily="18" charset="0"/>
              </a:rPr>
              <a:t>          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1600" b="1" dirty="0">
                <a:latin typeface="Arial" pitchFamily="34" charset="0"/>
                <a:ea typeface="Times New Roman" pitchFamily="18" charset="0"/>
              </a:rPr>
              <a:t>1983 г.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открытие нового здания школы-интерната для детей с последствиями полиомиелита и ДЦП  на ст. Сад-город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Этапы реорганизации,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реформирования образовательного учреждения.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78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1993г.- МОУ «Специальная школа-интернат для детей с последствиями полиомиелита </a:t>
            </a:r>
            <a:r>
              <a:rPr lang="ru-RU" sz="1600" dirty="0"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ДЦП»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78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1998г.– Государственное специальное (коррекционное) общеобразовательное учреждение «Школа-интернат для детей с нарушениями опорно-двигательного аппарата»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78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2002г.– ГОУ «Специальная (коррекционная) общеобразовательная школа-интернат VI вида».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78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2007г.– Государственное специальное (коррекционное)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школа-интернат VI вида».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7863" algn="l"/>
              </a:tabLst>
            </a:pPr>
            <a:r>
              <a:rPr lang="ru-RU" sz="1600" dirty="0" smtClean="0">
                <a:latin typeface="Arial" pitchFamily="34" charset="0"/>
              </a:rPr>
              <a:t>31 декабря 2010 года  переименовано в краевое государственное казенное специальное (коррекционное)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 – интернат </a:t>
            </a:r>
            <a:r>
              <a:rPr lang="en-US" sz="1600" dirty="0" smtClean="0">
                <a:latin typeface="Arial" pitchFamily="34" charset="0"/>
              </a:rPr>
              <a:t>VI </a:t>
            </a:r>
            <a:r>
              <a:rPr lang="ru-RU" sz="1600" dirty="0" smtClean="0">
                <a:latin typeface="Arial" pitchFamily="34" charset="0"/>
              </a:rPr>
              <a:t>вида»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advTm="25562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Pictures\кабинеты школы\DSC041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466" y="4077072"/>
            <a:ext cx="2633472" cy="1975104"/>
          </a:xfrm>
          <a:prstGeom prst="rect">
            <a:avLst/>
          </a:prstGeom>
          <a:noFill/>
        </p:spPr>
      </p:pic>
      <p:pic>
        <p:nvPicPr>
          <p:cNvPr id="5122" name="Picture 2" descr="C:\Users\user\Pictures\кабинеты школы\DSC041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2633472" cy="19751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Столярная мастерская</a:t>
            </a:r>
            <a:endParaRPr lang="ru-RU" dirty="0"/>
          </a:p>
        </p:txBody>
      </p:sp>
      <p:pic>
        <p:nvPicPr>
          <p:cNvPr id="5124" name="Picture 4" descr="C:\Users\user\Pictures\кабинеты школы\DSC041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633472" cy="1975104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Кабинет Истории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DSC0413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12776"/>
            <a:ext cx="6240693" cy="4680520"/>
          </a:xfrm>
          <a:prstGeom prst="flowChartPunchedTap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 advTm="417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Кабинет начальной школы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412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1285860"/>
            <a:ext cx="7022592" cy="526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advTm="3766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Кабинет математики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41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advTm="318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Библиотека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DSC066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2736"/>
            <a:ext cx="5760640" cy="5370632"/>
          </a:xfrm>
          <a:prstGeom prst="horizontalScroll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advTm="307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Сенсорная комната.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DSC066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14422"/>
            <a:ext cx="4291584" cy="3218688"/>
          </a:xfrm>
          <a:prstGeom prst="rect">
            <a:avLst/>
          </a:prstGeom>
        </p:spPr>
      </p:pic>
      <p:pic>
        <p:nvPicPr>
          <p:cNvPr id="4" name="Рисунок 3" descr="DSC066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214422"/>
            <a:ext cx="4291584" cy="321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4857760"/>
            <a:ext cx="7786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Сенсорная комната </a:t>
            </a:r>
            <a:r>
              <a:rPr lang="ru-RU" dirty="0" smtClean="0"/>
              <a:t>была </a:t>
            </a:r>
            <a:r>
              <a:rPr lang="ru-RU" dirty="0"/>
              <a:t>разработана в Голландии в конце 70х годов. Где родилась идея искусственной стимуляции сенсорного восприятия. Это </a:t>
            </a:r>
            <a:r>
              <a:rPr lang="ru-RU" dirty="0" smtClean="0"/>
              <a:t>организованная </a:t>
            </a:r>
            <a:r>
              <a:rPr lang="ru-RU" dirty="0"/>
              <a:t>особым образом окружающая среда, состоящая из множества различного рода стимуляторов, которые воздействуют на органы зрения, слуха, обоняния и осязания и вестибулярные рецепторы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advTm="9375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6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429000"/>
            <a:ext cx="3901440" cy="2926080"/>
          </a:xfrm>
          <a:prstGeom prst="rect">
            <a:avLst/>
          </a:prstGeom>
        </p:spPr>
      </p:pic>
      <p:pic>
        <p:nvPicPr>
          <p:cNvPr id="3" name="Рисунок 2" descr="DSC0662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14290"/>
            <a:ext cx="3901440" cy="292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00042"/>
            <a:ext cx="4143404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Сенсорные комнаты используются в медицинской и психологической практики. Спокойная цветовая гамма обстановки, мягкий свет, приятные ароматы, тихая нежная музыка – все это создает ощущение покоя, умиротворенности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214686"/>
            <a:ext cx="457203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Пребывание в сенсорной комнате способствует: улучшению эмоционального состояния, снятию беспокойства и агрессивности, нервного возбуждения и тревожности, нормализации сна, активизации мозговой деятельности, ускорению восстановительных процессов после болезни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5929330"/>
            <a:ext cx="40005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Не зря сенсорную комнату называют «комната доктор»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 advTm="10406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Игровая комната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DSC041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14422"/>
            <a:ext cx="3072384" cy="230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41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437112"/>
            <a:ext cx="3072384" cy="230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41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714620"/>
            <a:ext cx="3072384" cy="230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 advTm="732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Наши спальни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SC037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142984"/>
            <a:ext cx="3072384" cy="230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37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4293096"/>
            <a:ext cx="3072384" cy="230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37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2571744"/>
            <a:ext cx="3511296" cy="263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 advTm="784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Здесь нас вкусно кормят</a:t>
            </a:r>
            <a:endParaRPr lang="ru-RU" dirty="0"/>
          </a:p>
        </p:txBody>
      </p:sp>
      <p:pic>
        <p:nvPicPr>
          <p:cNvPr id="6148" name="Picture 4" descr="C:\Users\user\Pictures\кабинеты школы\DSC041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32200"/>
            <a:ext cx="4320480" cy="3240360"/>
          </a:xfrm>
          <a:prstGeom prst="cloud">
            <a:avLst/>
          </a:prstGeom>
          <a:noFill/>
        </p:spPr>
      </p:pic>
      <p:pic>
        <p:nvPicPr>
          <p:cNvPr id="6149" name="Picture 5" descr="C:\Users\user\Pictures\кабинеты школы\DSC041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433736" cy="3325302"/>
          </a:xfrm>
          <a:prstGeom prst="cloud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Педагогические кадры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В состав педагогического коллектива входят:</a:t>
            </a:r>
          </a:p>
          <a:p>
            <a:pPr>
              <a:buFontTx/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27 учителей</a:t>
            </a:r>
          </a:p>
          <a:p>
            <a:pPr>
              <a:buFontTx/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Из них имеют квалификационную категорию:</a:t>
            </a:r>
          </a:p>
          <a:p>
            <a:pPr>
              <a:buFontTx/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высшая- 14 ,    первая- 11 ,     вторая-2</a:t>
            </a:r>
          </a:p>
          <a:p>
            <a:pPr>
              <a:buFontTx/>
              <a:buNone/>
            </a:pPr>
            <a:endParaRPr lang="ru-RU" sz="45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>
              <a:buFontTx/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27 воспитателей</a:t>
            </a:r>
          </a:p>
          <a:p>
            <a:pPr>
              <a:buFontTx/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Из них имеют квалификационную категорию:</a:t>
            </a:r>
          </a:p>
          <a:p>
            <a:pPr>
              <a:buFontTx/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высшая-6  ,  первая-15  ,   вторая-2 , без категории-4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    Помимо учителей-предметников с учащимися занимаются специалисты по лечебной физкультуре, логопеды, психолог, массажист и социальный педагог.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45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advTm="1511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Кружковая работа и работа со спонсорами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85791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Воспитанники разных возрастов имеют возможность заниматься в кружках по интересам.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В течение учебного года 10 воспитателей занимались кружковой работой.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«Колорит» Андрюшина Г.А.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«Умелые ручки» Коринева Л.Н.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«В гостях у сказки» Бутолина Т.Л.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«Веселая лепка» Демачева С.М.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«Экологический» Ботова В.И.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«Волшебная изонить» Бекетова Н.Е.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«Режем, клеем, вышиваем» Сухорукова Л.С.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«Наше творчество» Филатова Т.П. 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«Сделай сам»  Баженова Н.И.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«Юные умельцы» Медведева Н.Б.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На каникулах, а также в выходные дни организовывались выезды детей в культурные заведения города (цирк, картинная галерея и выставки, кинотеатры).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/>
              <a:t>В прошедшем году мы продолжали поддерживать связи с «друзьями» и спонсорами воскресная школа, Приход храма Покрова божьей матери, общественные организации, волонтеры ВГУЭС, Владивостокская православная Епархия, православная гимназия, войсковая часть №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62250 ,</a:t>
            </a:r>
            <a:r>
              <a:rPr lang="ru-RU" sz="7200" dirty="0" smtClean="0"/>
              <a:t>межрегиональная общественная организация «Общество наставников», общество инвалидов «Ноев ковчег».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60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 advTm="21375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Ансамбль русских народных инструментов «Россиянка»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41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714752"/>
            <a:ext cx="3857652" cy="2715194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0412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714752"/>
            <a:ext cx="3714776" cy="2776348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57158" y="1285860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протяжении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ru-RU" dirty="0" smtClean="0"/>
              <a:t> лет ру</a:t>
            </a:r>
            <a:r>
              <a:rPr lang="ru-RU" sz="2000" dirty="0" smtClean="0"/>
              <a:t>ководит ансамблем «Россиянка» учитель высшей квалификационной категории, отличник образования Кононова Наталья Григорьевна. Наталья Григорьевна является автором специальной литературы по коррекции нарушенных функций у детей с ДЦП средствами музыки. Это книги, пособия и рекомендации для учителей, программа по музыке, а также много различных сборников, брошюр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и статей.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 advTm="1212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ансамбля « Россиянка»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Более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300</a:t>
            </a:r>
            <a:r>
              <a:rPr lang="ru-RU" dirty="0" smtClean="0"/>
              <a:t> детей занимались в кружке ложкарей за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ru-RU" dirty="0" smtClean="0"/>
              <a:t> года.</a:t>
            </a:r>
          </a:p>
          <a:p>
            <a:pPr algn="just"/>
            <a:r>
              <a:rPr lang="ru-RU" dirty="0" smtClean="0"/>
              <a:t> Главная цель кружка- развитие двигательной активности детей, мелкой моторики, пространственной ориентировки, мышления, памяти, внимания, активности, самостоятельности, выдержки, коллективизма, дружелюбия, музыкального слуха, чувства ритма и эстетического вкуса. </a:t>
            </a:r>
          </a:p>
          <a:p>
            <a:pPr algn="just"/>
            <a:r>
              <a:rPr lang="ru-RU" dirty="0" smtClean="0"/>
              <a:t>Коллектив ансамбля является участником городских, краевых фестивалей, Дипломантом зонального фестиваля творчества инвалидов, Лауреатом международного фестиваля молодых инвалидов в городе Москве.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Открытые общешкольные мероприятия 2010-2011 года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/>
              <a:t>В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2010-2011</a:t>
            </a:r>
            <a:r>
              <a:rPr lang="ru-RU" sz="3800" dirty="0" smtClean="0"/>
              <a:t> учебном году воспитателями было проведено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ru-RU" sz="3800" dirty="0" smtClean="0"/>
              <a:t> общешкольных открытых мероприятий.</a:t>
            </a:r>
          </a:p>
          <a:p>
            <a:pPr lvl="0"/>
            <a:r>
              <a:rPr lang="ru-RU" sz="3800" dirty="0" smtClean="0"/>
              <a:t>«День знаний»</a:t>
            </a:r>
          </a:p>
          <a:p>
            <a:pPr lvl="0"/>
            <a:r>
              <a:rPr lang="ru-RU" sz="3800" dirty="0" smtClean="0"/>
              <a:t>«День учителя»</a:t>
            </a:r>
          </a:p>
          <a:p>
            <a:pPr lvl="0"/>
            <a:r>
              <a:rPr lang="ru-RU" sz="3800" dirty="0" smtClean="0"/>
              <a:t>"Праздник осени" для младших классов. Выставка детских поделок</a:t>
            </a:r>
          </a:p>
          <a:p>
            <a:pPr lvl="0"/>
            <a:r>
              <a:rPr lang="ru-RU" sz="3800" dirty="0" smtClean="0"/>
              <a:t>"Осенний бал" для старшеклассников</a:t>
            </a:r>
          </a:p>
          <a:p>
            <a:pPr lvl="0"/>
            <a:r>
              <a:rPr lang="ru-RU" sz="3800" dirty="0" smtClean="0"/>
              <a:t>«Декада Добра»</a:t>
            </a:r>
          </a:p>
          <a:p>
            <a:pPr lvl="0"/>
            <a:r>
              <a:rPr lang="ru-RU" sz="3800" dirty="0" smtClean="0"/>
              <a:t>"Здравствуй Новый год" для старших классов</a:t>
            </a:r>
          </a:p>
          <a:p>
            <a:pPr lvl="0"/>
            <a:r>
              <a:rPr lang="ru-RU" sz="3800" dirty="0" smtClean="0"/>
              <a:t>"Здравствуй Новый Год" для младших школьников</a:t>
            </a:r>
          </a:p>
          <a:p>
            <a:pPr lvl="0"/>
            <a:r>
              <a:rPr lang="ru-RU" sz="38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ru-RU" sz="3800" dirty="0" smtClean="0"/>
              <a:t> февраля – «День защитника Отечества». «Рыцарский турнир". (дискотека) </a:t>
            </a:r>
          </a:p>
          <a:p>
            <a:pPr lvl="0"/>
            <a:r>
              <a:rPr lang="ru-RU" sz="3800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ru-RU" sz="3800" dirty="0" smtClean="0"/>
              <a:t> февраля – «День защитника Отечества».  Младшие классы</a:t>
            </a:r>
          </a:p>
          <a:p>
            <a:pPr lvl="0"/>
            <a:r>
              <a:rPr lang="ru-RU" sz="3800" dirty="0" smtClean="0"/>
              <a:t>«Масленица»</a:t>
            </a:r>
          </a:p>
          <a:p>
            <a:pPr lvl="0"/>
            <a:r>
              <a:rPr lang="ru-RU" sz="3800" dirty="0" smtClean="0"/>
              <a:t>«А ну-ка девушки»  (дискотека)</a:t>
            </a:r>
          </a:p>
          <a:p>
            <a:pPr lvl="0"/>
            <a:r>
              <a:rPr lang="ru-RU" sz="3800" dirty="0" smtClean="0"/>
              <a:t>Международный женский день - 8 марта</a:t>
            </a:r>
          </a:p>
          <a:p>
            <a:pPr lvl="0"/>
            <a:r>
              <a:rPr lang="ru-RU" sz="38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800" dirty="0" smtClean="0"/>
              <a:t> Мая – «День памяти»</a:t>
            </a:r>
          </a:p>
          <a:p>
            <a:pPr lvl="0"/>
            <a:r>
              <a:rPr lang="ru-RU" sz="3800" dirty="0" smtClean="0"/>
              <a:t>«Последний звонок»</a:t>
            </a:r>
          </a:p>
          <a:p>
            <a:pPr lvl="0"/>
            <a:r>
              <a:rPr lang="ru-RU" sz="3800" dirty="0" smtClean="0"/>
              <a:t>Итоговый линейка "Наши успехи"</a:t>
            </a:r>
          </a:p>
          <a:p>
            <a:pPr lvl="0"/>
            <a:r>
              <a:rPr lang="ru-RU" sz="3800" dirty="0" smtClean="0"/>
              <a:t>«День защиты детей»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 advTm="11812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Туристический слет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_013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142984"/>
            <a:ext cx="3408218" cy="226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241.JPG"/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4071942"/>
            <a:ext cx="3886200" cy="258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083.JPG"/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2071678"/>
            <a:ext cx="3886200" cy="258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ransition advTm="6844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Декада детей инвалидов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3" descr="DSC037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920" y="1083584"/>
            <a:ext cx="2414016" cy="1810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3" descr="DSC037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68" y="4678189"/>
            <a:ext cx="2414016" cy="1810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3" descr="DSC037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916832"/>
            <a:ext cx="4430240" cy="3322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ransition advTm="8313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Экологическая сказка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Содержимое 3" descr="DSC037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844824"/>
            <a:ext cx="4680520" cy="351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ransition advTm="575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День осени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SC0364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32856"/>
            <a:ext cx="3948545" cy="2963487"/>
          </a:xfrm>
          <a:prstGeom prst="cloudCallou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8" name="Рисунок 7" descr="DSC0363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420888"/>
            <a:ext cx="3511296" cy="263347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625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685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Новый год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A05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978901"/>
            <a:ext cx="3438698" cy="3412726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12" name="Содержимое 5" descr="DSC0389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24" y="1268760"/>
            <a:ext cx="3356573" cy="2517430"/>
          </a:xfrm>
          <a:prstGeom prst="star32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Рисунок 12" descr="DSC0386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710" y="3717032"/>
            <a:ext cx="3511296" cy="2633472"/>
          </a:xfrm>
          <a:prstGeom prst="horizontalScroll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 advTm="4468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Заключение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64360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/>
              <a:t>       Наш опыт показывает, что развитие познавательных интересов и творческих способностей воспитанников с ограниченными возможностями здоровья, возможно при создании в школе такой среды, находясь в которой ученик через собственный опыт мог бы приобрести вышеперечисленные качества. Оптимальной средой для этого является  активное участие в школьных, городских мероприятиях. Участие в классных часах, где должны освящаться многие актуальные темы. Создание в каждом классе ученического актива.  </a:t>
            </a:r>
          </a:p>
          <a:p>
            <a:pPr marL="90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 smtClean="0"/>
              <a:t>	</a:t>
            </a:r>
          </a:p>
          <a:p>
            <a:pPr marL="90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800" i="1" dirty="0" smtClean="0">
                <a:solidFill>
                  <a:srgbClr val="0070C0"/>
                </a:solidFill>
              </a:rPr>
              <a:t>          </a:t>
            </a:r>
            <a:r>
              <a:rPr lang="ru-RU" sz="8000" i="1" dirty="0" smtClean="0">
                <a:solidFill>
                  <a:srgbClr val="0070C0"/>
                </a:solidFill>
              </a:rPr>
              <a:t>Воспитание — это процесс, в котором  система взаимодействия воспитателя и ребенка постоянно меняется, динамически развивается.  Необходимо всегда помнить, что по мере взросления и развития ребенка, коррекция его дефекта и развитие механизмов компенсации меняются. </a:t>
            </a:r>
          </a:p>
          <a:p>
            <a:pPr marL="90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i="1" dirty="0" smtClean="0">
                <a:solidFill>
                  <a:srgbClr val="0070C0"/>
                </a:solidFill>
              </a:rPr>
              <a:t>           Наставления взрослого должны приобретать роль инструмента, который ненавязчиво организует поведение нашего подопечного.</a:t>
            </a:r>
            <a:endParaRPr lang="ru-RU" sz="8000" dirty="0" smtClean="0">
              <a:solidFill>
                <a:srgbClr val="0070C0"/>
              </a:solidFill>
            </a:endParaRPr>
          </a:p>
          <a:p>
            <a:pPr marL="90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i="1" dirty="0" smtClean="0"/>
              <a:t> 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Воспитанники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 smtClean="0"/>
              <a:t>За все время существования школы-интерната в период 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1965</a:t>
            </a:r>
            <a:r>
              <a:rPr lang="ru-RU" sz="2800" dirty="0" smtClean="0"/>
              <a:t> по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ru-RU" sz="2800" dirty="0" smtClean="0"/>
              <a:t> год из его стен выпустились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419</a:t>
            </a:r>
            <a:r>
              <a:rPr lang="ru-RU" sz="2800" dirty="0" smtClean="0"/>
              <a:t> воспитанников,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292</a:t>
            </a:r>
            <a:r>
              <a:rPr lang="ru-RU" sz="2800" dirty="0" smtClean="0"/>
              <a:t> из которых получили Аттестат об основном общем образовании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127</a:t>
            </a:r>
            <a:r>
              <a:rPr lang="ru-RU" sz="2800" dirty="0" smtClean="0"/>
              <a:t> воспитанников закончили коррекционные классы и получили Свидетельство об окончании специального коррекционного класса общеобразовательных учреждений </a:t>
            </a:r>
            <a:r>
              <a:rPr lang="en-US" sz="2800" dirty="0" smtClean="0"/>
              <a:t>VIII</a:t>
            </a:r>
            <a:r>
              <a:rPr lang="ru-RU" sz="2800" dirty="0" smtClean="0"/>
              <a:t> вида.</a:t>
            </a:r>
          </a:p>
          <a:p>
            <a:pPr algn="just"/>
            <a:r>
              <a:rPr lang="ru-RU" sz="2800" dirty="0" smtClean="0"/>
              <a:t>В настоящее время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ru-RU" sz="2800" dirty="0" smtClean="0"/>
              <a:t> классах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/>
              <a:t>-х дошкольных группах школы-интерната  обучаются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126</a:t>
            </a:r>
            <a:r>
              <a:rPr lang="ru-RU" sz="2800" dirty="0" smtClean="0"/>
              <a:t>  воспитанников. В школе постоянно проживают и находятся на полном государственном обеспечении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19 </a:t>
            </a:r>
            <a:r>
              <a:rPr lang="ru-RU" sz="2800" dirty="0" smtClean="0"/>
              <a:t>детей в возрасте от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ru-RU" sz="2800" dirty="0" smtClean="0"/>
              <a:t>до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2800" dirty="0" smtClean="0"/>
              <a:t> лет (группа детей  детского дома).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advTm="188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57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Сведения о выпускниках за последние 2 года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2010</a:t>
            </a:r>
            <a:r>
              <a:rPr lang="ru-RU" sz="2400" dirty="0" smtClean="0"/>
              <a:t> году выпустились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ru-RU" sz="2400" dirty="0" smtClean="0"/>
              <a:t>учащихся общеобразовательных классов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400" dirty="0" smtClean="0"/>
              <a:t>  из коррекционного класса </a:t>
            </a:r>
            <a:r>
              <a:rPr lang="en-US" sz="2400" dirty="0" smtClean="0"/>
              <a:t>VIII </a:t>
            </a:r>
            <a:r>
              <a:rPr lang="ru-RU" sz="2400" dirty="0" smtClean="0"/>
              <a:t>вида. Из них продолжают обучение в учреждениях начального и среднего профессионального образования 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400" dirty="0" smtClean="0"/>
              <a:t>, один не трудоустроен по состоянию здоровья. Из выпускников коррекционного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/>
              <a:t> продолжают образование,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sz="2400" dirty="0" smtClean="0"/>
              <a:t>не учатся и не работают по состоянию здоровья.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ru-RU" sz="2400" dirty="0" smtClean="0"/>
              <a:t> году выпустились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ru-RU" sz="2400" dirty="0" smtClean="0"/>
              <a:t>учащихся общеобразовательных классов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/>
              <a:t>  из коррекционного класса</a:t>
            </a:r>
            <a:r>
              <a:rPr lang="en-US" sz="2400" dirty="0" smtClean="0"/>
              <a:t> VIII </a:t>
            </a:r>
            <a:r>
              <a:rPr lang="ru-RU" sz="2400" dirty="0" smtClean="0"/>
              <a:t>вида. Из них продолжает обучения в учреждениях начального и среднего профессионального образования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/>
              <a:t>. Из выпускников коррекционного 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/>
              <a:t> продолжают образование,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/>
              <a:t>- не учится и не работает по состоянию здоровья.</a:t>
            </a:r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advTm="242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Главной целью деятельности учреждения является 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обучение и воспитание детей с нарушением опорно-двигательного аппарата, восстановление, формирование и развитие двигательных функций, коррекция недостатков психического и речевого развития детей, их социально-трудовая адаптация и интеграция в общество на основе специально организованного двигательного режима и предметно-практической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advTm="803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Главная идея социальной адаптации –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8339166" cy="48577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dirty="0" smtClean="0"/>
              <a:t>«Каждый ребенок, в том числе и с проблемами в развитии,  имеет право на достойную жизнь».</a:t>
            </a:r>
          </a:p>
          <a:p>
            <a:pPr algn="just"/>
            <a:r>
              <a:rPr lang="ru-RU" sz="3600" b="1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Миссия Школы </a:t>
            </a:r>
            <a:r>
              <a:rPr lang="ru-RU" sz="3600" i="1" dirty="0" smtClean="0"/>
              <a:t>- </a:t>
            </a:r>
            <a:r>
              <a:rPr lang="ru-RU" sz="3600" dirty="0" smtClean="0"/>
              <a:t>обеспечение включенности детей с нарушениями интеллектуальной, сенсорной и моторной сферы в социокультурные отношения в условиях образовательной интеграции.</a:t>
            </a:r>
          </a:p>
          <a:p>
            <a:pPr algn="just"/>
            <a:endParaRPr lang="ru-RU" sz="36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advTm="987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Методическая тема работы школы-интерната: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5000660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5500" b="1" i="1" dirty="0" smtClean="0">
                <a:solidFill>
                  <a:srgbClr val="7030A0"/>
                </a:solidFill>
              </a:rPr>
              <a:t>      Социальна – педагогическая поддержка воспитанников с ограниченными возможностями здоровья в условиях школы-интерната</a:t>
            </a:r>
          </a:p>
          <a:p>
            <a:pPr algn="just">
              <a:buNone/>
            </a:pPr>
            <a:endParaRPr lang="ru-RU" sz="55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5500" b="1" dirty="0" smtClean="0">
                <a:solidFill>
                  <a:schemeClr val="tx1"/>
                </a:solidFill>
              </a:rPr>
              <a:t>Цель: </a:t>
            </a:r>
            <a:r>
              <a:rPr lang="ru-RU" sz="5500" dirty="0" smtClean="0">
                <a:solidFill>
                  <a:schemeClr val="tx1"/>
                </a:solidFill>
              </a:rPr>
              <a:t>создание условий для успешной социальной адаптации детей с ограниченными возможностями здоровья</a:t>
            </a:r>
          </a:p>
          <a:p>
            <a:pPr algn="just">
              <a:buNone/>
            </a:pPr>
            <a:r>
              <a:rPr lang="ru-RU" sz="5500" b="1" dirty="0" smtClean="0">
                <a:solidFill>
                  <a:schemeClr val="tx1"/>
                </a:solidFill>
              </a:rPr>
              <a:t>Задачи:</a:t>
            </a:r>
          </a:p>
          <a:p>
            <a:pPr marL="540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solidFill>
                  <a:schemeClr val="tx1"/>
                </a:solidFill>
              </a:rPr>
              <a:t>1.Улучшение качества жизни и здоровья воспитанников школы- интерната</a:t>
            </a:r>
          </a:p>
          <a:p>
            <a:pPr marL="540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solidFill>
                  <a:schemeClr val="tx1"/>
                </a:solidFill>
              </a:rPr>
              <a:t>2.Создание условий для развития творческих способностей детей с   ограниченными возможностями здоровья</a:t>
            </a:r>
          </a:p>
          <a:p>
            <a:pPr marL="540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solidFill>
                  <a:schemeClr val="tx1"/>
                </a:solidFill>
              </a:rPr>
              <a:t>3.Поддержка детей и семей, находящихся в трудной жизненной ситуации</a:t>
            </a:r>
          </a:p>
          <a:p>
            <a:pPr marL="540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solidFill>
                  <a:schemeClr val="tx1"/>
                </a:solidFill>
              </a:rPr>
              <a:t>4.Формирование в школе-интернате эффективной комплексной системы социализации детей с ограниченными возможностями здоровья</a:t>
            </a:r>
          </a:p>
          <a:p>
            <a:pPr marL="540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solidFill>
                  <a:schemeClr val="tx1"/>
                </a:solidFill>
              </a:rPr>
              <a:t>5.Совершенствование системы профилактики, безнадзорности и правонарушений</a:t>
            </a:r>
          </a:p>
          <a:p>
            <a:pPr marL="5400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solidFill>
                  <a:schemeClr val="tx1"/>
                </a:solidFill>
              </a:rPr>
              <a:t>6.Оздоровление детей</a:t>
            </a:r>
          </a:p>
          <a:p>
            <a:pPr marL="457200" indent="-457200" algn="just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6FB2-871C-419E-B334-D99B6FBFF0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advTm="1884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1629</TotalTime>
  <Words>2177</Words>
  <Application>Microsoft Office PowerPoint</Application>
  <PresentationFormat>Экран (4:3)</PresentationFormat>
  <Paragraphs>262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Презентация школы-интерната</vt:lpstr>
      <vt:lpstr>Краевое государственное казенное специальное (коррекционное)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школа-интернат VI вида» город Владивосток </vt:lpstr>
      <vt:lpstr>ИЗ истории:</vt:lpstr>
      <vt:lpstr>Педагогические кадры</vt:lpstr>
      <vt:lpstr>Воспитанники</vt:lpstr>
      <vt:lpstr>Сведения о выпускниках за последние 2 года</vt:lpstr>
      <vt:lpstr>Главной целью деятельности учреждения является :</vt:lpstr>
      <vt:lpstr>Главная идея социальной адаптации –</vt:lpstr>
      <vt:lpstr>Методическая тема работы школы-интерната:</vt:lpstr>
      <vt:lpstr>Виды деятельности школы интерната</vt:lpstr>
      <vt:lpstr>Образовательное пространство  школы </vt:lpstr>
      <vt:lpstr>               Функции школы –интерната  I.Функция образовательной поддержки:  </vt:lpstr>
      <vt:lpstr>II. Функция социально-воспитательной активизации личностных ресурсов: </vt:lpstr>
      <vt:lpstr>III. Функция общесоциальной поддержки: </vt:lpstr>
      <vt:lpstr>Слово, любое действие и поступок педагога должны быть педагогически целесообразны и направлены на развитие личности ребенка. </vt:lpstr>
      <vt:lpstr>Проблемы адаптации</vt:lpstr>
      <vt:lpstr>«Социальная адаптация и сопровождение выпускников - Основное направление в работе педагогов школы-интерната</vt:lpstr>
      <vt:lpstr>Логопедическая служба</vt:lpstr>
      <vt:lpstr>Медицинская служба</vt:lpstr>
      <vt:lpstr>А так мы лечимся</vt:lpstr>
      <vt:lpstr>Социально-педагогическая служба</vt:lpstr>
      <vt:lpstr>Воспитательная работа</vt:lpstr>
      <vt:lpstr>Презентация PowerPoint</vt:lpstr>
      <vt:lpstr>Презентация PowerPoint</vt:lpstr>
      <vt:lpstr>Ресурсное обеспечение Учебно-воспитательный процесса </vt:lpstr>
      <vt:lpstr>Коррекционный кабинет</vt:lpstr>
      <vt:lpstr>Спортивная работа</vt:lpstr>
      <vt:lpstr>Кабинет социально-бытовой ориентировки</vt:lpstr>
      <vt:lpstr>Кабинет ручного труда</vt:lpstr>
      <vt:lpstr>Столярная мастерская</vt:lpstr>
      <vt:lpstr>Кабинет Истории</vt:lpstr>
      <vt:lpstr>Кабинет начальной школы</vt:lpstr>
      <vt:lpstr>Кабинет математики</vt:lpstr>
      <vt:lpstr>Библиотека</vt:lpstr>
      <vt:lpstr>Сенсорная комната. </vt:lpstr>
      <vt:lpstr>Презентация PowerPoint</vt:lpstr>
      <vt:lpstr>Игровая комната</vt:lpstr>
      <vt:lpstr>Наши спальни</vt:lpstr>
      <vt:lpstr>Здесь нас вкусно кормят</vt:lpstr>
      <vt:lpstr>Кружковая работа и работа со спонсорами</vt:lpstr>
      <vt:lpstr>Ансамбль русских народных инструментов «Россиянка»</vt:lpstr>
      <vt:lpstr>История ансамбля « Россиянка»</vt:lpstr>
      <vt:lpstr>Открытые общешкольные мероприятия 2010-2011 года</vt:lpstr>
      <vt:lpstr>Туристический слет</vt:lpstr>
      <vt:lpstr>Декада детей инвалидов</vt:lpstr>
      <vt:lpstr>Экологическая сказка</vt:lpstr>
      <vt:lpstr>День осени</vt:lpstr>
      <vt:lpstr>Новый год</vt:lpstr>
      <vt:lpstr>Заключение</vt:lpstr>
    </vt:vector>
  </TitlesOfParts>
  <Company>Сергей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специальное (коррекционное)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школа-интернат VI вида» г. Владивосток </dc:title>
  <dc:creator>Сергей</dc:creator>
  <cp:lastModifiedBy>Sergey</cp:lastModifiedBy>
  <cp:revision>159</cp:revision>
  <dcterms:created xsi:type="dcterms:W3CDTF">2012-03-13T10:20:49Z</dcterms:created>
  <dcterms:modified xsi:type="dcterms:W3CDTF">2014-02-16T08:41:55Z</dcterms:modified>
</cp:coreProperties>
</file>