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6" r:id="rId3"/>
    <p:sldId id="339" r:id="rId4"/>
    <p:sldId id="288" r:id="rId5"/>
    <p:sldId id="294" r:id="rId6"/>
    <p:sldId id="292" r:id="rId7"/>
    <p:sldId id="317" r:id="rId8"/>
    <p:sldId id="347" r:id="rId9"/>
    <p:sldId id="318" r:id="rId10"/>
    <p:sldId id="345" r:id="rId11"/>
    <p:sldId id="341" r:id="rId12"/>
    <p:sldId id="342" r:id="rId13"/>
    <p:sldId id="319" r:id="rId14"/>
    <p:sldId id="34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CFC5"/>
    <a:srgbClr val="CC3300"/>
    <a:srgbClr val="F96FF2"/>
    <a:srgbClr val="000000"/>
    <a:srgbClr val="F3F3F3"/>
    <a:srgbClr val="EAEAEA"/>
    <a:srgbClr val="DDDDDD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6159" autoAdjust="0"/>
    <p:restoredTop sz="94660"/>
  </p:normalViewPr>
  <p:slideViewPr>
    <p:cSldViewPr>
      <p:cViewPr varScale="1">
        <p:scale>
          <a:sx n="105" d="100"/>
          <a:sy n="105" d="100"/>
        </p:scale>
        <p:origin x="-1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9067C8-E009-42A9-B373-2BA482A0D0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0512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067C8-E009-42A9-B373-2BA482A0D0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Freeform 34"/>
          <p:cNvSpPr>
            <a:spLocks/>
          </p:cNvSpPr>
          <p:nvPr/>
        </p:nvSpPr>
        <p:spPr bwMode="gray">
          <a:xfrm>
            <a:off x="6153150" y="369888"/>
            <a:ext cx="2730500" cy="1808162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6151563" y="365125"/>
            <a:ext cx="2732087" cy="1822450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8" name="Freeform 36" descr="1"/>
          <p:cNvSpPr>
            <a:spLocks/>
          </p:cNvSpPr>
          <p:nvPr/>
        </p:nvSpPr>
        <p:spPr bwMode="gray">
          <a:xfrm>
            <a:off x="3244850" y="2398713"/>
            <a:ext cx="2717800" cy="18002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9" name="Freeform 37" descr="6"/>
          <p:cNvSpPr>
            <a:spLocks/>
          </p:cNvSpPr>
          <p:nvPr/>
        </p:nvSpPr>
        <p:spPr bwMode="gray">
          <a:xfrm>
            <a:off x="323850" y="377825"/>
            <a:ext cx="2717800" cy="18002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0" name="Freeform 38" descr="4"/>
          <p:cNvSpPr>
            <a:spLocks/>
          </p:cNvSpPr>
          <p:nvPr/>
        </p:nvSpPr>
        <p:spPr bwMode="gray">
          <a:xfrm>
            <a:off x="323850" y="4441825"/>
            <a:ext cx="2717800" cy="18002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3236913" y="2393950"/>
            <a:ext cx="2725737" cy="181133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2" name="Freeform 40"/>
          <p:cNvSpPr>
            <a:spLocks/>
          </p:cNvSpPr>
          <p:nvPr/>
        </p:nvSpPr>
        <p:spPr bwMode="gray">
          <a:xfrm>
            <a:off x="320675" y="4437063"/>
            <a:ext cx="2733675" cy="1811337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314325" y="373063"/>
            <a:ext cx="2732088" cy="1809750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3235325" y="377825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6156325" y="2398713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6" name="Freeform 44" descr="3"/>
          <p:cNvSpPr>
            <a:spLocks/>
          </p:cNvSpPr>
          <p:nvPr/>
        </p:nvSpPr>
        <p:spPr bwMode="gray">
          <a:xfrm>
            <a:off x="314325" y="2398713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169545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pic>
        <p:nvPicPr>
          <p:cNvPr id="3117" name="Picture 45" descr="OPENAS_31874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287838"/>
            <a:ext cx="4267200" cy="2817812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4486275"/>
            <a:ext cx="7772400" cy="1165225"/>
          </a:xfrm>
        </p:spPr>
        <p:txBody>
          <a:bodyPr/>
          <a:lstStyle>
            <a:lvl1pPr algn="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867400"/>
            <a:ext cx="37338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0872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fld id="{DDF7E07E-07D1-4F8C-8386-01FB7709EC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6" grpId="0" animBg="1"/>
      <p:bldP spid="3107" grpId="0" animBg="1"/>
      <p:bldP spid="3107" grpId="1" animBg="1"/>
      <p:bldP spid="3108" grpId="0" animBg="1"/>
      <p:bldP spid="3109" grpId="0" animBg="1"/>
      <p:bldP spid="3110" grpId="0" animBg="1"/>
      <p:bldP spid="3111" grpId="0" animBg="1"/>
      <p:bldP spid="3111" grpId="1" animBg="1"/>
      <p:bldP spid="3112" grpId="0" animBg="1"/>
      <p:bldP spid="3112" grpId="1" animBg="1"/>
      <p:bldP spid="3113" grpId="0" animBg="1"/>
      <p:bldP spid="3113" grpId="1" animBg="1"/>
      <p:bldP spid="3114" grpId="0" animBg="1"/>
      <p:bldP spid="3115" grpId="0" animBg="1"/>
      <p:bldP spid="3116" grpId="0" animBg="1"/>
      <p:bldP spid="3105" grpId="0"/>
      <p:bldP spid="3074" grpId="0"/>
      <p:bldP spid="307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A8897-8AC8-4F14-845D-D1D8C28AE4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284163"/>
            <a:ext cx="2063750" cy="584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8625" y="284163"/>
            <a:ext cx="6042025" cy="5842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BA8A7-C018-45F6-A2A4-59D815F17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5819775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7E10C7-AE1C-4D87-99D4-FDF81376F7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5819775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5A3574-2D64-46BB-B72A-1CC11DDA07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A7D15-1920-4B74-83AB-35FC264AC6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7115F-A162-4E6A-BBEC-019AD9BFEE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34C06-F7D9-4627-9279-67D3CDED1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42327-05FA-497A-849D-5CE7819615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6DF08-7C64-43F3-8DD5-C14E58B86C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C02F3-DF9D-4E9B-BC78-A65FEA47B4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A22FB-B4D3-46EE-BAAC-8ECE12C45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75813-4E5B-46D4-BC1A-EBCA7A2E1E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295275" y="342900"/>
            <a:ext cx="8848725" cy="6515100"/>
          </a:xfrm>
          <a:custGeom>
            <a:avLst/>
            <a:gdLst/>
            <a:ahLst/>
            <a:cxnLst>
              <a:cxn ang="0">
                <a:pos x="5574" y="4104"/>
              </a:cxn>
              <a:cxn ang="0">
                <a:pos x="5574" y="24"/>
              </a:cxn>
              <a:cxn ang="0">
                <a:pos x="4194" y="24"/>
              </a:cxn>
              <a:cxn ang="0">
                <a:pos x="2310" y="24"/>
              </a:cxn>
              <a:cxn ang="0">
                <a:pos x="144" y="42"/>
              </a:cxn>
              <a:cxn ang="0">
                <a:pos x="16" y="202"/>
              </a:cxn>
              <a:cxn ang="0">
                <a:pos x="16" y="835"/>
              </a:cxn>
              <a:cxn ang="0">
                <a:pos x="12" y="2700"/>
              </a:cxn>
              <a:cxn ang="0">
                <a:pos x="6" y="4104"/>
              </a:cxn>
              <a:cxn ang="0">
                <a:pos x="5574" y="4104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E6E6E6">
                  <a:gamma/>
                  <a:tint val="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gray">
          <a:xfrm>
            <a:off x="328613" y="0"/>
            <a:ext cx="8821737" cy="314325"/>
          </a:xfrm>
          <a:custGeom>
            <a:avLst/>
            <a:gdLst/>
            <a:ahLst/>
            <a:cxnLst>
              <a:cxn ang="0">
                <a:pos x="5553" y="0"/>
              </a:cxn>
              <a:cxn ang="0">
                <a:pos x="5553" y="150"/>
              </a:cxn>
              <a:cxn ang="0">
                <a:pos x="4585" y="186"/>
              </a:cxn>
              <a:cxn ang="0">
                <a:pos x="2246" y="180"/>
              </a:cxn>
              <a:cxn ang="0">
                <a:pos x="960" y="180"/>
              </a:cxn>
              <a:cxn ang="0">
                <a:pos x="76" y="198"/>
              </a:cxn>
              <a:cxn ang="0">
                <a:pos x="1" y="153"/>
              </a:cxn>
              <a:cxn ang="0">
                <a:pos x="1" y="0"/>
              </a:cxn>
              <a:cxn ang="0">
                <a:pos x="5553" y="0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1588" y="393700"/>
            <a:ext cx="242888" cy="6469063"/>
          </a:xfrm>
          <a:custGeom>
            <a:avLst/>
            <a:gdLst/>
            <a:ahLst/>
            <a:cxnLst>
              <a:cxn ang="0">
                <a:pos x="0" y="4061"/>
              </a:cxn>
              <a:cxn ang="0">
                <a:pos x="145" y="4064"/>
              </a:cxn>
              <a:cxn ang="0">
                <a:pos x="149" y="3364"/>
              </a:cxn>
              <a:cxn ang="0">
                <a:pos x="137" y="1651"/>
              </a:cxn>
              <a:cxn ang="0">
                <a:pos x="139" y="710"/>
              </a:cxn>
              <a:cxn ang="0">
                <a:pos x="136" y="65"/>
              </a:cxn>
              <a:cxn ang="0">
                <a:pos x="102" y="18"/>
              </a:cxn>
              <a:cxn ang="0">
                <a:pos x="1" y="7"/>
              </a:cxn>
              <a:cxn ang="0">
                <a:pos x="0" y="4061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-3175" y="0"/>
            <a:ext cx="247650" cy="3270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50" y="0"/>
              </a:cxn>
              <a:cxn ang="0">
                <a:pos x="144" y="149"/>
              </a:cxn>
              <a:cxn ang="0">
                <a:pos x="87" y="197"/>
              </a:cxn>
              <a:cxn ang="0">
                <a:pos x="0" y="197"/>
              </a:cxn>
              <a:cxn ang="0">
                <a:pos x="2" y="0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E1E423-426D-4F85-A8B3-8633187E6D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4" name="Freeform 20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5" name="Freeform 21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6" name="Freeform 22"/>
          <p:cNvSpPr>
            <a:spLocks/>
          </p:cNvSpPr>
          <p:nvPr/>
        </p:nvSpPr>
        <p:spPr bwMode="gray">
          <a:xfrm>
            <a:off x="711358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7" name="Freeform 23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" name="Freeform 24"/>
          <p:cNvSpPr>
            <a:spLocks/>
          </p:cNvSpPr>
          <p:nvPr/>
        </p:nvSpPr>
        <p:spPr bwMode="gray">
          <a:xfrm>
            <a:off x="7107238" y="452438"/>
            <a:ext cx="930275" cy="6445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9" name="Freeform 25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50" name="Picture 26" descr="OPENAS_318748"/>
          <p:cNvPicPr>
            <a:picLocks noChangeAspect="1" noChangeArrowheads="1"/>
          </p:cNvPicPr>
          <p:nvPr/>
        </p:nvPicPr>
        <p:blipFill>
          <a:blip r:embed="rId18"/>
          <a:srcRect t="9825" b="10228"/>
          <a:stretch>
            <a:fillRect/>
          </a:stretch>
        </p:blipFill>
        <p:spPr bwMode="auto">
          <a:xfrm>
            <a:off x="6553200" y="0"/>
            <a:ext cx="2590800" cy="13668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28625" y="284163"/>
            <a:ext cx="58197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3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7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3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3" grpId="0" animBg="1"/>
      <p:bldP spid="1034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43236" y="4500570"/>
            <a:ext cx="6200764" cy="1165225"/>
          </a:xfrm>
        </p:spPr>
        <p:txBody>
          <a:bodyPr/>
          <a:lstStyle/>
          <a:p>
            <a:pPr algn="ctr"/>
            <a:r>
              <a:rPr lang="ru-RU" sz="2300" i="1" dirty="0" smtClean="0">
                <a:solidFill>
                  <a:srgbClr val="7030A0"/>
                </a:solidFill>
                <a:latin typeface="Constantia" pitchFamily="18" charset="0"/>
              </a:rPr>
              <a:t>Технология АМО – средство повышения мотивации школьников к обучению </a:t>
            </a:r>
            <a:br>
              <a:rPr lang="ru-RU" sz="2300" i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300" i="1" dirty="0" smtClean="0">
                <a:solidFill>
                  <a:srgbClr val="7030A0"/>
                </a:solidFill>
                <a:latin typeface="Constantia" pitchFamily="18" charset="0"/>
              </a:rPr>
              <a:t>в условиях перехода на новые ФГОС</a:t>
            </a:r>
            <a:endParaRPr lang="en-US" i="1" dirty="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5857892"/>
            <a:ext cx="4014787" cy="5334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70C0"/>
                </a:solidFill>
              </a:rPr>
              <a:t>Из опыта работы учителя математики МБОУ СОШ № 16 г.Павлово Батуриной Ж.Н.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71480"/>
            <a:ext cx="271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Constantia" pitchFamily="18" charset="0"/>
              </a:rPr>
              <a:t>Педагогические 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Constantia" pitchFamily="18" charset="0"/>
              </a:rPr>
              <a:t>чтения – 2014 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Constantia" pitchFamily="18" charset="0"/>
              </a:rPr>
              <a:t>«Воплощение идей 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Constantia" pitchFamily="18" charset="0"/>
              </a:rPr>
              <a:t>ФГОС в педагогической 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Constantia" pitchFamily="18" charset="0"/>
              </a:rPr>
              <a:t>практике»</a:t>
            </a:r>
            <a:endParaRPr lang="ru-RU" sz="1600" b="1" i="1" dirty="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2500306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Constantia" pitchFamily="18" charset="0"/>
              </a:rPr>
              <a:t>АКТИВНЫЕ</a:t>
            </a:r>
            <a:endParaRPr lang="ru-RU" sz="28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3500438"/>
            <a:ext cx="2238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Constantia" pitchFamily="18" charset="0"/>
              </a:rPr>
              <a:t>ОБУЧЕНИЯ</a:t>
            </a:r>
            <a:endParaRPr lang="ru-RU" sz="28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3000372"/>
            <a:ext cx="1832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Constantia" pitchFamily="18" charset="0"/>
              </a:rPr>
              <a:t>МЕТОДЫ</a:t>
            </a:r>
            <a:endParaRPr lang="ru-RU" sz="28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latin typeface="Constantia" pitchFamily="18" charset="0"/>
              </a:rPr>
              <a:t>АМ рефлексии: </a:t>
            </a:r>
            <a:br>
              <a:rPr lang="ru-RU" sz="3200" i="1" dirty="0" smtClean="0">
                <a:latin typeface="Constantia" pitchFamily="18" charset="0"/>
              </a:rPr>
            </a:br>
            <a:r>
              <a:rPr lang="ru-RU" sz="3200" i="1" dirty="0" smtClean="0">
                <a:latin typeface="Constantia" pitchFamily="18" charset="0"/>
              </a:rPr>
              <a:t>«Все в моих руках»</a:t>
            </a:r>
            <a:endParaRPr lang="ru-RU" sz="3200" i="1" dirty="0">
              <a:latin typeface="Constantia" pitchFamily="18" charset="0"/>
            </a:endParaRPr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5197"/>
          <a:stretch>
            <a:fillRect/>
          </a:stretch>
        </p:blipFill>
        <p:spPr bwMode="auto">
          <a:xfrm rot="17762997">
            <a:off x="3201680" y="2727620"/>
            <a:ext cx="3143272" cy="320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ьная выноска 5"/>
          <p:cNvSpPr/>
          <p:nvPr/>
        </p:nvSpPr>
        <p:spPr>
          <a:xfrm>
            <a:off x="5715008" y="2214554"/>
            <a:ext cx="2571768" cy="1184152"/>
          </a:xfrm>
          <a:prstGeom prst="wedgeEllipseCallout">
            <a:avLst>
              <a:gd name="adj1" fmla="val -63147"/>
              <a:gd name="adj2" fmla="val 48460"/>
            </a:avLst>
          </a:prstGeom>
          <a:solidFill>
            <a:schemeClr val="bg1"/>
          </a:solidFill>
          <a:ln>
            <a:solidFill>
              <a:srgbClr val="95C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нааНада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264318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onstantia" pitchFamily="18" charset="0"/>
              </a:rPr>
              <a:t>Я узнал(а)…</a:t>
            </a:r>
          </a:p>
        </p:txBody>
      </p:sp>
      <p:sp>
        <p:nvSpPr>
          <p:cNvPr id="8" name="Овальная выноска 7"/>
          <p:cNvSpPr/>
          <p:nvPr/>
        </p:nvSpPr>
        <p:spPr>
          <a:xfrm rot="16200000">
            <a:off x="4097691" y="896227"/>
            <a:ext cx="1220461" cy="2278679"/>
          </a:xfrm>
          <a:prstGeom prst="wedgeEllipseCallout">
            <a:avLst>
              <a:gd name="adj1" fmla="val -119694"/>
              <a:gd name="adj2" fmla="val -26689"/>
            </a:avLst>
          </a:prstGeom>
          <a:solidFill>
            <a:schemeClr val="bg1"/>
          </a:solidFill>
          <a:ln>
            <a:solidFill>
              <a:srgbClr val="95C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нааНадНа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86182" y="1643050"/>
            <a:ext cx="2030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latin typeface="Constantia" pitchFamily="18" charset="0"/>
              </a:rPr>
              <a:t>Меня </a:t>
            </a:r>
          </a:p>
          <a:p>
            <a:pPr algn="ctr"/>
            <a:r>
              <a:rPr lang="ru-RU" i="1" dirty="0" smtClean="0">
                <a:latin typeface="Constantia" pitchFamily="18" charset="0"/>
              </a:rPr>
              <a:t>заинтересовало…</a:t>
            </a:r>
            <a:endParaRPr lang="ru-RU" i="1" dirty="0">
              <a:latin typeface="Constantia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 rot="16200000">
            <a:off x="1814961" y="1256817"/>
            <a:ext cx="1220461" cy="2278679"/>
          </a:xfrm>
          <a:prstGeom prst="wedgeEllipseCallout">
            <a:avLst>
              <a:gd name="adj1" fmla="val -113640"/>
              <a:gd name="adj2" fmla="val 41813"/>
            </a:avLst>
          </a:prstGeom>
          <a:solidFill>
            <a:schemeClr val="bg1"/>
          </a:solidFill>
          <a:ln>
            <a:solidFill>
              <a:srgbClr val="95C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нааНадНа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57290" y="2000240"/>
            <a:ext cx="177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Constantia" pitchFamily="18" charset="0"/>
              </a:rPr>
              <a:t>Мне совсем не</a:t>
            </a:r>
          </a:p>
          <a:p>
            <a:r>
              <a:rPr lang="ru-RU" i="1" dirty="0" smtClean="0">
                <a:latin typeface="Constantia" pitchFamily="18" charset="0"/>
              </a:rPr>
              <a:t> понравилось …</a:t>
            </a:r>
            <a:endParaRPr lang="ru-RU" i="1" dirty="0">
              <a:latin typeface="Constantia" pitchFamily="18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 rot="16200000">
            <a:off x="1100581" y="2614139"/>
            <a:ext cx="1220461" cy="2278679"/>
          </a:xfrm>
          <a:prstGeom prst="wedgeEllipseCallout">
            <a:avLst>
              <a:gd name="adj1" fmla="val -69746"/>
              <a:gd name="adj2" fmla="val 71808"/>
            </a:avLst>
          </a:prstGeom>
          <a:solidFill>
            <a:schemeClr val="bg1"/>
          </a:solidFill>
          <a:ln>
            <a:solidFill>
              <a:srgbClr val="95C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нааНадНа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3643314"/>
            <a:ext cx="137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Constantia" pitchFamily="18" charset="0"/>
              </a:rPr>
              <a:t>Мне было…</a:t>
            </a:r>
            <a:endParaRPr lang="ru-RU" i="1" dirty="0">
              <a:latin typeface="Constantia" pitchFamily="18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 rot="5400000">
            <a:off x="1600647" y="4328651"/>
            <a:ext cx="1220461" cy="2278679"/>
          </a:xfrm>
          <a:prstGeom prst="wedgeEllipseCallout">
            <a:avLst>
              <a:gd name="adj1" fmla="val -18284"/>
              <a:gd name="adj2" fmla="val -75330"/>
            </a:avLst>
          </a:prstGeom>
          <a:solidFill>
            <a:schemeClr val="bg1"/>
          </a:solidFill>
          <a:ln>
            <a:solidFill>
              <a:srgbClr val="95C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нааНадНа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14414" y="507207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Constantia" pitchFamily="18" charset="0"/>
              </a:rPr>
              <a:t>Мне  не хватало…</a:t>
            </a:r>
            <a:endParaRPr lang="ru-RU" i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latin typeface="Constantia" pitchFamily="18" charset="0"/>
              </a:rPr>
              <a:t>АМО: «За» и «Против»</a:t>
            </a:r>
            <a:endParaRPr lang="en-US" sz="3200" i="1" dirty="0">
              <a:latin typeface="Constantia" pitchFamily="18" charset="0"/>
            </a:endParaRP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gray">
          <a:xfrm>
            <a:off x="642910" y="1785926"/>
            <a:ext cx="2952744" cy="3857652"/>
          </a:xfrm>
          <a:prstGeom prst="rightArrow">
            <a:avLst>
              <a:gd name="adj1" fmla="val 62806"/>
              <a:gd name="adj2" fmla="val 32949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black">
          <a:xfrm>
            <a:off x="857224" y="3429000"/>
            <a:ext cx="2262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 eaLnBrk="0" hangingPunct="0">
              <a:buFont typeface="Wingdings" pitchFamily="2" charset="2"/>
              <a:buNone/>
            </a:pPr>
            <a:r>
              <a:rPr lang="en-US" sz="3200" b="1" i="1" dirty="0">
                <a:solidFill>
                  <a:schemeClr val="tx2"/>
                </a:solidFill>
                <a:latin typeface="Constantia" pitchFamily="18" charset="0"/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latin typeface="Constantia" pitchFamily="18" charset="0"/>
              </a:rPr>
              <a:t>«ЗА»</a:t>
            </a:r>
            <a:endParaRPr lang="en-US" sz="3200" b="1" i="1" dirty="0">
              <a:solidFill>
                <a:srgbClr val="1C1C1C"/>
              </a:solidFill>
              <a:latin typeface="Constantia" pitchFamily="18" charset="0"/>
            </a:endParaRP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3571868" y="1285860"/>
            <a:ext cx="4713287" cy="4857784"/>
          </a:xfrm>
          <a:prstGeom prst="roundRect">
            <a:avLst>
              <a:gd name="adj" fmla="val 3481"/>
            </a:avLst>
          </a:prstGeom>
          <a:solidFill>
            <a:srgbClr val="FFFFFF"/>
          </a:solidFill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14744" y="1428736"/>
            <a:ext cx="4545013" cy="1133475"/>
            <a:chOff x="2304" y="1200"/>
            <a:chExt cx="3102" cy="774"/>
          </a:xfrm>
        </p:grpSpPr>
        <p:sp>
          <p:nvSpPr>
            <p:cNvPr id="59399" name="AutoShape 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00" name="AutoShape 8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714744" y="2571744"/>
            <a:ext cx="4545013" cy="1133475"/>
            <a:chOff x="2304" y="2058"/>
            <a:chExt cx="3102" cy="774"/>
          </a:xfrm>
        </p:grpSpPr>
        <p:sp>
          <p:nvSpPr>
            <p:cNvPr id="59402" name="AutoShape 10"/>
            <p:cNvSpPr>
              <a:spLocks noChangeArrowheads="1"/>
            </p:cNvSpPr>
            <p:nvPr/>
          </p:nvSpPr>
          <p:spPr bwMode="lt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03" name="AutoShape 11"/>
            <p:cNvSpPr>
              <a:spLocks noChangeArrowheads="1"/>
            </p:cNvSpPr>
            <p:nvPr/>
          </p:nvSpPr>
          <p:spPr bwMode="lt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714744" y="3714752"/>
            <a:ext cx="4545013" cy="1133475"/>
            <a:chOff x="2304" y="2880"/>
            <a:chExt cx="3102" cy="774"/>
          </a:xfrm>
        </p:grpSpPr>
        <p:sp>
          <p:nvSpPr>
            <p:cNvPr id="59405" name="AutoShape 13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06" name="AutoShape 14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9407" name="Text Box 15"/>
          <p:cNvSpPr txBox="1">
            <a:spLocks noChangeArrowheads="1"/>
          </p:cNvSpPr>
          <p:nvPr/>
        </p:nvSpPr>
        <p:spPr bwMode="gray">
          <a:xfrm>
            <a:off x="4214810" y="3786190"/>
            <a:ext cx="372268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b="1" i="1" dirty="0" smtClean="0">
                <a:solidFill>
                  <a:srgbClr val="000000"/>
                </a:solidFill>
                <a:latin typeface="Constantia" pitchFamily="18" charset="0"/>
              </a:rPr>
              <a:t>АМО  Развивают коммуникативные умения и навыки учащихся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gray">
          <a:xfrm>
            <a:off x="4286248" y="2643182"/>
            <a:ext cx="372268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b="1" i="1" dirty="0" smtClean="0">
                <a:solidFill>
                  <a:srgbClr val="000000"/>
                </a:solidFill>
                <a:latin typeface="Constantia" pitchFamily="18" charset="0"/>
              </a:rPr>
              <a:t>Чувство успешности  ученика делает процесс обучения более продуктивным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gray">
          <a:xfrm>
            <a:off x="4286248" y="1571612"/>
            <a:ext cx="372268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b="1" i="1" dirty="0" smtClean="0">
                <a:solidFill>
                  <a:srgbClr val="000000"/>
                </a:solidFill>
                <a:latin typeface="Constantia" pitchFamily="18" charset="0"/>
              </a:rPr>
              <a:t>Практически все учащиеся оказываются вовлеченными  в процесс познания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714744" y="4857760"/>
            <a:ext cx="4545013" cy="1133475"/>
            <a:chOff x="2304" y="1200"/>
            <a:chExt cx="3102" cy="774"/>
          </a:xfrm>
        </p:grpSpPr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214810" y="5143512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 smtClean="0">
                <a:solidFill>
                  <a:srgbClr val="000000"/>
                </a:solidFill>
                <a:latin typeface="Constantia" pitchFamily="18" charset="0"/>
              </a:rPr>
              <a:t>АМО дают возможность менять формы деятельности 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latin typeface="Constantia" pitchFamily="18" charset="0"/>
              </a:rPr>
              <a:t>АМО: «За» и «Против»</a:t>
            </a:r>
            <a:endParaRPr lang="en-US" sz="3200" i="1" dirty="0">
              <a:latin typeface="Constantia" pitchFamily="18" charset="0"/>
            </a:endParaRP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gray">
          <a:xfrm>
            <a:off x="571472" y="1714488"/>
            <a:ext cx="2952744" cy="3857652"/>
          </a:xfrm>
          <a:prstGeom prst="rightArrow">
            <a:avLst>
              <a:gd name="adj1" fmla="val 62806"/>
              <a:gd name="adj2" fmla="val 32949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black">
          <a:xfrm>
            <a:off x="642910" y="3357562"/>
            <a:ext cx="2643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 eaLnBrk="0" hangingPunct="0">
              <a:buFont typeface="Wingdings" pitchFamily="2" charset="2"/>
              <a:buNone/>
            </a:pPr>
            <a:r>
              <a:rPr lang="en-US" sz="3200" b="1" i="1" dirty="0">
                <a:solidFill>
                  <a:schemeClr val="tx2"/>
                </a:solidFill>
                <a:latin typeface="Constantia" pitchFamily="18" charset="0"/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latin typeface="Constantia" pitchFamily="18" charset="0"/>
              </a:rPr>
              <a:t>«ПРОТИВ»</a:t>
            </a:r>
            <a:endParaRPr lang="en-US" sz="3200" b="1" i="1" dirty="0">
              <a:solidFill>
                <a:srgbClr val="1C1C1C"/>
              </a:solidFill>
              <a:latin typeface="Constantia" pitchFamily="18" charset="0"/>
            </a:endParaRP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3571868" y="1285860"/>
            <a:ext cx="4713287" cy="4857784"/>
          </a:xfrm>
          <a:prstGeom prst="roundRect">
            <a:avLst>
              <a:gd name="adj" fmla="val 3481"/>
            </a:avLst>
          </a:prstGeom>
          <a:solidFill>
            <a:srgbClr val="FFFFFF"/>
          </a:solidFill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14744" y="1428736"/>
            <a:ext cx="4545013" cy="1133475"/>
            <a:chOff x="2304" y="1200"/>
            <a:chExt cx="3102" cy="774"/>
          </a:xfrm>
        </p:grpSpPr>
        <p:sp>
          <p:nvSpPr>
            <p:cNvPr id="59399" name="AutoShape 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00" name="AutoShape 8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714744" y="2571744"/>
            <a:ext cx="4545013" cy="1133475"/>
            <a:chOff x="2304" y="2058"/>
            <a:chExt cx="3102" cy="774"/>
          </a:xfrm>
        </p:grpSpPr>
        <p:sp>
          <p:nvSpPr>
            <p:cNvPr id="59402" name="AutoShape 10"/>
            <p:cNvSpPr>
              <a:spLocks noChangeArrowheads="1"/>
            </p:cNvSpPr>
            <p:nvPr/>
          </p:nvSpPr>
          <p:spPr bwMode="lt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03" name="AutoShape 11"/>
            <p:cNvSpPr>
              <a:spLocks noChangeArrowheads="1"/>
            </p:cNvSpPr>
            <p:nvPr/>
          </p:nvSpPr>
          <p:spPr bwMode="lt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714744" y="3714752"/>
            <a:ext cx="4545013" cy="1133475"/>
            <a:chOff x="2304" y="2880"/>
            <a:chExt cx="3102" cy="774"/>
          </a:xfrm>
        </p:grpSpPr>
        <p:sp>
          <p:nvSpPr>
            <p:cNvPr id="59405" name="AutoShape 13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06" name="AutoShape 14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9407" name="Text Box 15"/>
          <p:cNvSpPr txBox="1">
            <a:spLocks noChangeArrowheads="1"/>
          </p:cNvSpPr>
          <p:nvPr/>
        </p:nvSpPr>
        <p:spPr bwMode="gray">
          <a:xfrm>
            <a:off x="4214810" y="3786190"/>
            <a:ext cx="3722688" cy="11182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ru-RU" b="1" i="1" dirty="0" smtClean="0">
                <a:solidFill>
                  <a:srgbClr val="000000"/>
                </a:solidFill>
                <a:latin typeface="Constantia" pitchFamily="18" charset="0"/>
              </a:rPr>
              <a:t>Процесс обучения может превратиться в анархию, если учитель не владеет методиками </a:t>
            </a:r>
            <a:r>
              <a:rPr lang="ru-RU" b="1" i="1" dirty="0" err="1" smtClean="0">
                <a:solidFill>
                  <a:srgbClr val="000000"/>
                </a:solidFill>
                <a:latin typeface="Constantia" pitchFamily="18" charset="0"/>
              </a:rPr>
              <a:t>интерактива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gray">
          <a:xfrm>
            <a:off x="4214810" y="2643182"/>
            <a:ext cx="372268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b="1" i="1" dirty="0" smtClean="0">
                <a:solidFill>
                  <a:srgbClr val="000000"/>
                </a:solidFill>
                <a:latin typeface="Constantia" pitchFamily="18" charset="0"/>
              </a:rPr>
              <a:t>Из –за эмоциональности детей на уроках создается рабочий шум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gray">
          <a:xfrm>
            <a:off x="4143372" y="1571612"/>
            <a:ext cx="392909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 smtClean="0">
                <a:solidFill>
                  <a:srgbClr val="000000"/>
                </a:solidFill>
                <a:latin typeface="Constantia" pitchFamily="18" charset="0"/>
              </a:rPr>
              <a:t>Для некоторых детей работа в группе с использованием АМО – способ ничего не делать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714744" y="4857760"/>
            <a:ext cx="4545013" cy="1133475"/>
            <a:chOff x="2304" y="1200"/>
            <a:chExt cx="3102" cy="774"/>
          </a:xfrm>
        </p:grpSpPr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143372" y="4929198"/>
            <a:ext cx="40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 smtClean="0">
                <a:solidFill>
                  <a:srgbClr val="000000"/>
                </a:solidFill>
                <a:latin typeface="Constantia" pitchFamily="18" charset="0"/>
              </a:rPr>
              <a:t>Увлечение АМ может увести от главного на уроке- получения знаний по конкретному вопросу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000240"/>
            <a:ext cx="7772400" cy="257176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сайт факультета </a:t>
            </a:r>
          </a:p>
          <a:p>
            <a:pPr algn="ctr"/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технологий интерактивного  обучения </a:t>
            </a:r>
          </a:p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      </a:t>
            </a: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образовательного портала</a:t>
            </a:r>
          </a:p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 «Мой университет»</a:t>
            </a:r>
          </a:p>
          <a:p>
            <a:pPr algn="ctr"/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http://www.moi-amour.ru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642918"/>
            <a:ext cx="6054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  <a:latin typeface="Constantia" pitchFamily="18" charset="0"/>
              </a:rPr>
              <a:t>АМО: где узнать больше?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143380"/>
            <a:ext cx="165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2643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Педагогические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чтения – 2014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«Воплощение идей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ФГОС в педагогической 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Constantia" pitchFamily="18" charset="0"/>
              </a:rPr>
              <a:t>п</a:t>
            </a:r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рактике»</a:t>
            </a:r>
            <a:endParaRPr lang="ru-RU" b="1" i="1" dirty="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4929198"/>
            <a:ext cx="5730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Constantia" pitchFamily="18" charset="0"/>
              </a:rPr>
              <a:t>Спасибо за внимание!</a:t>
            </a:r>
            <a:endParaRPr lang="ru-RU" sz="4000" b="1" i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500174"/>
            <a:ext cx="7772400" cy="3643338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rgbClr val="000000"/>
                </a:solidFill>
                <a:latin typeface="Constantia" pitchFamily="18" charset="0"/>
              </a:rPr>
              <a:t>Активные методы обучения – </a:t>
            </a:r>
          </a:p>
          <a:p>
            <a:pPr algn="ctr"/>
            <a:r>
              <a:rPr lang="ru-RU" sz="2400" i="1" dirty="0" smtClean="0">
                <a:solidFill>
                  <a:srgbClr val="000000"/>
                </a:solidFill>
                <a:latin typeface="Constantia" pitchFamily="18" charset="0"/>
              </a:rPr>
              <a:t>методы, стимулирующие познавательную </a:t>
            </a:r>
          </a:p>
          <a:p>
            <a:pPr algn="ctr"/>
            <a:r>
              <a:rPr lang="ru-RU" sz="2400" i="1" dirty="0" smtClean="0">
                <a:solidFill>
                  <a:srgbClr val="000000"/>
                </a:solidFill>
                <a:latin typeface="Constantia" pitchFamily="18" charset="0"/>
              </a:rPr>
              <a:t>деятельность обучающихся.</a:t>
            </a:r>
          </a:p>
          <a:p>
            <a:pPr algn="ctr"/>
            <a:r>
              <a:rPr lang="ru-RU" sz="2400" i="1" dirty="0" smtClean="0">
                <a:solidFill>
                  <a:srgbClr val="000000"/>
                </a:solidFill>
                <a:latin typeface="Constantia" pitchFamily="18" charset="0"/>
              </a:rPr>
              <a:t>Технология АМО –  это система </a:t>
            </a:r>
          </a:p>
          <a:p>
            <a:pPr algn="ctr"/>
            <a:r>
              <a:rPr lang="ru-RU" sz="2400" i="1" dirty="0" smtClean="0">
                <a:solidFill>
                  <a:srgbClr val="000000"/>
                </a:solidFill>
                <a:latin typeface="Constantia" pitchFamily="18" charset="0"/>
              </a:rPr>
              <a:t>методов, обеспечивающих активность и </a:t>
            </a:r>
          </a:p>
          <a:p>
            <a:pPr algn="ctr"/>
            <a:r>
              <a:rPr lang="ru-RU" sz="2400" i="1" dirty="0" smtClean="0">
                <a:solidFill>
                  <a:srgbClr val="000000"/>
                </a:solidFill>
                <a:latin typeface="Constantia" pitchFamily="18" charset="0"/>
              </a:rPr>
              <a:t>разнообразие мыслительной и </a:t>
            </a:r>
          </a:p>
          <a:p>
            <a:pPr algn="ctr"/>
            <a:r>
              <a:rPr lang="ru-RU" sz="2400" i="1" dirty="0" smtClean="0">
                <a:solidFill>
                  <a:srgbClr val="000000"/>
                </a:solidFill>
                <a:latin typeface="Constantia" pitchFamily="18" charset="0"/>
              </a:rPr>
              <a:t>практической деятельности учащихся в </a:t>
            </a:r>
          </a:p>
          <a:p>
            <a:pPr algn="ctr"/>
            <a:r>
              <a:rPr lang="ru-RU" sz="2400" i="1" dirty="0" smtClean="0">
                <a:solidFill>
                  <a:srgbClr val="000000"/>
                </a:solidFill>
                <a:latin typeface="Constantia" pitchFamily="18" charset="0"/>
              </a:rPr>
              <a:t>процессе освоения учебного материала.</a:t>
            </a:r>
            <a:endParaRPr lang="ru-RU" sz="24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00042"/>
            <a:ext cx="5357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92D050"/>
                </a:solidFill>
                <a:latin typeface="Constantia" pitchFamily="18" charset="0"/>
              </a:rPr>
              <a:t>АМО: что такое?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92D050"/>
                </a:solidFill>
                <a:latin typeface="Constantia" pitchFamily="18" charset="0"/>
              </a:rPr>
              <a:t>АМО: зачем? </a:t>
            </a:r>
            <a:endParaRPr lang="en-US" i="1" dirty="0">
              <a:solidFill>
                <a:srgbClr val="92D050"/>
              </a:solidFill>
              <a:latin typeface="Constantia" pitchFamily="18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invGray">
          <a:xfrm>
            <a:off x="357158" y="1909763"/>
            <a:ext cx="3902105" cy="137636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invGray">
          <a:xfrm>
            <a:off x="4714876" y="1928802"/>
            <a:ext cx="4105304" cy="13763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invGray">
          <a:xfrm>
            <a:off x="357158" y="3681413"/>
            <a:ext cx="3902105" cy="13747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invGray">
          <a:xfrm>
            <a:off x="4714876" y="3714752"/>
            <a:ext cx="4214842" cy="13668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gray">
          <a:xfrm>
            <a:off x="428596" y="3714753"/>
            <a:ext cx="3714776" cy="16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-"/>
            </a:pPr>
            <a:r>
              <a:rPr lang="ru-RU" sz="1400" b="1" dirty="0" smtClean="0">
                <a:solidFill>
                  <a:srgbClr val="F8F8F8"/>
                </a:solidFill>
              </a:rPr>
              <a:t>Повышение познавательной активности учащихся</a:t>
            </a:r>
          </a:p>
          <a:p>
            <a:pPr eaLnBrk="0" hangingPunct="0"/>
            <a:endParaRPr lang="ru-RU" sz="1400" b="1" dirty="0" smtClean="0">
              <a:solidFill>
                <a:srgbClr val="F8F8F8"/>
              </a:solidFill>
            </a:endParaRPr>
          </a:p>
          <a:p>
            <a:pPr eaLnBrk="0" hangingPunct="0">
              <a:buFontTx/>
              <a:buChar char="-"/>
            </a:pPr>
            <a:r>
              <a:rPr lang="ru-RU" sz="1400" b="1" dirty="0" smtClean="0">
                <a:solidFill>
                  <a:srgbClr val="F8F8F8"/>
                </a:solidFill>
              </a:rPr>
              <a:t> Эффективное усвоение большего объема учебной информации</a:t>
            </a:r>
          </a:p>
          <a:p>
            <a:pPr eaLnBrk="0" hangingPunct="0"/>
            <a:endParaRPr lang="ru-RU" sz="1400" dirty="0" smtClean="0">
              <a:solidFill>
                <a:srgbClr val="F8F8F8"/>
              </a:solidFill>
            </a:endParaRPr>
          </a:p>
          <a:p>
            <a:pPr eaLnBrk="0" hangingPunct="0">
              <a:buFontTx/>
              <a:buChar char="-"/>
            </a:pPr>
            <a:endParaRPr lang="en-US" sz="1400" dirty="0">
              <a:solidFill>
                <a:srgbClr val="F8F8F8"/>
              </a:solidFill>
            </a:endParaRP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gray">
          <a:xfrm>
            <a:off x="357158" y="1928802"/>
            <a:ext cx="3786214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1400" dirty="0">
                <a:solidFill>
                  <a:srgbClr val="F8F8F8"/>
                </a:solidFill>
              </a:rPr>
              <a:t> </a:t>
            </a:r>
            <a:r>
              <a:rPr lang="ru-RU" sz="1400" b="1" dirty="0" smtClean="0">
                <a:solidFill>
                  <a:srgbClr val="F8F8F8"/>
                </a:solidFill>
              </a:rPr>
              <a:t>Формирование положительной учебной мотивации</a:t>
            </a:r>
          </a:p>
          <a:p>
            <a:pPr eaLnBrk="0" hangingPunct="0">
              <a:buFontTx/>
              <a:buChar char="-"/>
            </a:pPr>
            <a:endParaRPr lang="ru-RU" sz="1400" b="1" dirty="0">
              <a:solidFill>
                <a:srgbClr val="F8F8F8"/>
              </a:solidFill>
            </a:endParaRPr>
          </a:p>
          <a:p>
            <a:pPr eaLnBrk="0" hangingPunct="0">
              <a:buFontTx/>
              <a:buChar char="-"/>
            </a:pPr>
            <a:r>
              <a:rPr lang="ru-RU" sz="1400" b="1" dirty="0">
                <a:solidFill>
                  <a:srgbClr val="F8F8F8"/>
                </a:solidFill>
              </a:rPr>
              <a:t> </a:t>
            </a:r>
            <a:r>
              <a:rPr lang="ru-RU" sz="1400" b="1" dirty="0" smtClean="0">
                <a:solidFill>
                  <a:srgbClr val="F8F8F8"/>
                </a:solidFill>
              </a:rPr>
              <a:t>Активное вовлечение учащихся в образовательный процесс 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gray">
          <a:xfrm>
            <a:off x="4714876" y="1928802"/>
            <a:ext cx="3786213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-"/>
            </a:pPr>
            <a:r>
              <a:rPr lang="ru-RU" sz="1400" b="1" dirty="0" smtClean="0">
                <a:solidFill>
                  <a:srgbClr val="F8F8F8"/>
                </a:solidFill>
              </a:rPr>
              <a:t>Стимулирование самостоятельной деятельности</a:t>
            </a:r>
          </a:p>
          <a:p>
            <a:pPr eaLnBrk="0" hangingPunct="0"/>
            <a:endParaRPr lang="ru-RU" sz="1400" dirty="0" smtClean="0">
              <a:solidFill>
                <a:srgbClr val="F8F8F8"/>
              </a:solidFill>
            </a:endParaRPr>
          </a:p>
          <a:p>
            <a:pPr eaLnBrk="0" hangingPunct="0">
              <a:buFontTx/>
              <a:buChar char="-"/>
            </a:pPr>
            <a:r>
              <a:rPr lang="ru-RU" sz="1400" b="1" dirty="0">
                <a:solidFill>
                  <a:srgbClr val="F8F8F8"/>
                </a:solidFill>
              </a:rPr>
              <a:t> </a:t>
            </a:r>
            <a:r>
              <a:rPr lang="ru-RU" sz="1400" b="1" dirty="0" smtClean="0">
                <a:solidFill>
                  <a:srgbClr val="F8F8F8"/>
                </a:solidFill>
              </a:rPr>
              <a:t>Развитие творческих способностей и нестандартности мышления</a:t>
            </a:r>
            <a:endParaRPr lang="en-US" sz="1400" b="1" dirty="0" smtClean="0">
              <a:solidFill>
                <a:srgbClr val="F8F8F8"/>
              </a:solidFill>
            </a:endParaRP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gray">
          <a:xfrm>
            <a:off x="4786314" y="3714752"/>
            <a:ext cx="4000528" cy="16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-"/>
            </a:pPr>
            <a:r>
              <a:rPr lang="ru-RU" sz="1400" b="1" dirty="0" smtClean="0">
                <a:solidFill>
                  <a:srgbClr val="F8F8F8"/>
                </a:solidFill>
              </a:rPr>
              <a:t> Развитие </a:t>
            </a:r>
            <a:r>
              <a:rPr lang="ru-RU" sz="1400" b="1" dirty="0" err="1" smtClean="0">
                <a:solidFill>
                  <a:srgbClr val="F8F8F8"/>
                </a:solidFill>
              </a:rPr>
              <a:t>коммуникативно</a:t>
            </a:r>
            <a:r>
              <a:rPr lang="ru-RU" sz="1400" b="1" dirty="0" smtClean="0">
                <a:solidFill>
                  <a:srgbClr val="F8F8F8"/>
                </a:solidFill>
              </a:rPr>
              <a:t>- эмоциональной сферы личности обучающегося</a:t>
            </a:r>
          </a:p>
          <a:p>
            <a:pPr eaLnBrk="0" hangingPunct="0"/>
            <a:endParaRPr lang="ru-RU" sz="1400" b="1" dirty="0" smtClean="0">
              <a:solidFill>
                <a:srgbClr val="F8F8F8"/>
              </a:solidFill>
            </a:endParaRPr>
          </a:p>
          <a:p>
            <a:pPr eaLnBrk="0" hangingPunct="0">
              <a:buFontTx/>
              <a:buChar char="-"/>
            </a:pPr>
            <a:r>
              <a:rPr lang="ru-RU" sz="1400" b="1" dirty="0" smtClean="0">
                <a:solidFill>
                  <a:srgbClr val="F8F8F8"/>
                </a:solidFill>
              </a:rPr>
              <a:t> Раскрытие индивидуальных возможностей каждого учащегося</a:t>
            </a:r>
          </a:p>
          <a:p>
            <a:pPr eaLnBrk="0" hangingPunct="0">
              <a:buFontTx/>
              <a:buChar char="-"/>
            </a:pPr>
            <a:endParaRPr lang="en-US" sz="1400" dirty="0">
              <a:solidFill>
                <a:srgbClr val="F8F8F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1785918" y="2928934"/>
            <a:ext cx="7001101" cy="688975"/>
            <a:chOff x="720" y="1392"/>
            <a:chExt cx="4533" cy="480"/>
          </a:xfrm>
        </p:grpSpPr>
        <p:sp>
          <p:nvSpPr>
            <p:cNvPr id="49155" name="AutoShape 3"/>
            <p:cNvSpPr>
              <a:spLocks noChangeArrowheads="1"/>
            </p:cNvSpPr>
            <p:nvPr/>
          </p:nvSpPr>
          <p:spPr bwMode="gray">
            <a:xfrm>
              <a:off x="720" y="1392"/>
              <a:ext cx="4533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9156" name="Group 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9157" name="AutoShape 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58" name="AutoShape 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9159" name="Group 7"/>
          <p:cNvGrpSpPr>
            <a:grpSpLocks/>
          </p:cNvGrpSpPr>
          <p:nvPr/>
        </p:nvGrpSpPr>
        <p:grpSpPr bwMode="auto">
          <a:xfrm>
            <a:off x="1785918" y="3714752"/>
            <a:ext cx="7072362" cy="688975"/>
            <a:chOff x="720" y="1392"/>
            <a:chExt cx="4058" cy="480"/>
          </a:xfrm>
        </p:grpSpPr>
        <p:sp>
          <p:nvSpPr>
            <p:cNvPr id="49160" name="AutoShape 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9161" name="Group 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9162" name="AutoShape 1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63" name="AutoShape 1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9164" name="Group 12"/>
          <p:cNvGrpSpPr>
            <a:grpSpLocks/>
          </p:cNvGrpSpPr>
          <p:nvPr/>
        </p:nvGrpSpPr>
        <p:grpSpPr bwMode="auto">
          <a:xfrm>
            <a:off x="1857356" y="4500570"/>
            <a:ext cx="7000924" cy="688975"/>
            <a:chOff x="720" y="1392"/>
            <a:chExt cx="4058" cy="480"/>
          </a:xfrm>
        </p:grpSpPr>
        <p:sp>
          <p:nvSpPr>
            <p:cNvPr id="49165" name="AutoShape 1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9166" name="Group 1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9167" name="AutoShape 1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68" name="AutoShape 1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9169" name="Group 17"/>
          <p:cNvGrpSpPr>
            <a:grpSpLocks/>
          </p:cNvGrpSpPr>
          <p:nvPr/>
        </p:nvGrpSpPr>
        <p:grpSpPr bwMode="auto">
          <a:xfrm>
            <a:off x="1785918" y="2143116"/>
            <a:ext cx="7000924" cy="688975"/>
            <a:chOff x="720" y="1392"/>
            <a:chExt cx="4058" cy="480"/>
          </a:xfrm>
        </p:grpSpPr>
        <p:sp>
          <p:nvSpPr>
            <p:cNvPr id="49170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9171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9172" name="AutoShape 2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3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9174" name="Text Box 22"/>
          <p:cNvSpPr txBox="1">
            <a:spLocks noChangeArrowheads="1"/>
          </p:cNvSpPr>
          <p:nvPr/>
        </p:nvSpPr>
        <p:spPr bwMode="white">
          <a:xfrm>
            <a:off x="2285984" y="2214554"/>
            <a:ext cx="5372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54013" eaLnBrk="0" hangingPunct="0"/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эффективно начать урок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white">
          <a:xfrm>
            <a:off x="1857356" y="3857628"/>
            <a:ext cx="628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54013" eaLnBrk="0" hangingPunct="0"/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организовать самостоятельную работу</a:t>
            </a: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white">
          <a:xfrm>
            <a:off x="2071670" y="4643446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провести релаксацию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49179" name="Picture 27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43042" y="4572008"/>
            <a:ext cx="792163" cy="949325"/>
          </a:xfrm>
          <a:prstGeom prst="rect">
            <a:avLst/>
          </a:prstGeom>
          <a:noFill/>
        </p:spPr>
      </p:pic>
      <p:pic>
        <p:nvPicPr>
          <p:cNvPr id="49180" name="Picture 28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571604" y="3714752"/>
            <a:ext cx="792163" cy="949325"/>
          </a:xfrm>
          <a:prstGeom prst="rect">
            <a:avLst/>
          </a:prstGeom>
          <a:noFill/>
        </p:spPr>
      </p:pic>
      <p:pic>
        <p:nvPicPr>
          <p:cNvPr id="49181" name="Picture 29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571604" y="2928934"/>
            <a:ext cx="792163" cy="949325"/>
          </a:xfrm>
          <a:prstGeom prst="rect">
            <a:avLst/>
          </a:prstGeom>
          <a:noFill/>
        </p:spPr>
      </p:pic>
      <p:pic>
        <p:nvPicPr>
          <p:cNvPr id="49182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43042" y="2071678"/>
            <a:ext cx="792162" cy="949325"/>
          </a:xfrm>
          <a:prstGeom prst="rect">
            <a:avLst/>
          </a:prstGeom>
          <a:noFill/>
        </p:spPr>
      </p:pic>
      <p:sp>
        <p:nvSpPr>
          <p:cNvPr id="49183" name="Text Box 31"/>
          <p:cNvSpPr txBox="1">
            <a:spLocks noChangeArrowheads="1"/>
          </p:cNvSpPr>
          <p:nvPr/>
        </p:nvSpPr>
        <p:spPr bwMode="gray">
          <a:xfrm>
            <a:off x="2000232" y="4714884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4</a:t>
            </a:r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gray">
          <a:xfrm>
            <a:off x="2000232" y="2143116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gray">
          <a:xfrm>
            <a:off x="1928794" y="307181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2</a:t>
            </a:r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gray">
          <a:xfrm>
            <a:off x="1928794" y="385762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3</a:t>
            </a:r>
          </a:p>
        </p:txBody>
      </p:sp>
      <p:sp>
        <p:nvSpPr>
          <p:cNvPr id="49188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6"/>
                </a:solidFill>
              </a:rPr>
              <a:t>АМО: зачем? </a:t>
            </a:r>
            <a:endParaRPr lang="en-US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85786" y="1500174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ctr" eaLnBrk="0" hangingPunct="0"/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Активные методы обучения помогут  учителю </a:t>
            </a:r>
            <a:endParaRPr lang="ru-RU" sz="2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214546" y="3071810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организовать сообщение нового материала </a:t>
            </a:r>
            <a:endParaRPr lang="ru-RU" sz="2400" dirty="0"/>
          </a:p>
        </p:txBody>
      </p:sp>
      <p:grpSp>
        <p:nvGrpSpPr>
          <p:cNvPr id="45" name="Group 17"/>
          <p:cNvGrpSpPr>
            <a:grpSpLocks/>
          </p:cNvGrpSpPr>
          <p:nvPr/>
        </p:nvGrpSpPr>
        <p:grpSpPr bwMode="auto">
          <a:xfrm>
            <a:off x="1785918" y="5429264"/>
            <a:ext cx="7072362" cy="688975"/>
            <a:chOff x="720" y="1392"/>
            <a:chExt cx="4058" cy="480"/>
          </a:xfrm>
        </p:grpSpPr>
        <p:sp>
          <p:nvSpPr>
            <p:cNvPr id="46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7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8" name="AutoShape 2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50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571604" y="5429264"/>
            <a:ext cx="792162" cy="949325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1928794" y="55721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714612" y="5572140"/>
            <a:ext cx="3243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подвести итог урока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26"/>
          <p:cNvSpPr>
            <a:spLocks noChangeArrowheads="1"/>
          </p:cNvSpPr>
          <p:nvPr/>
        </p:nvSpPr>
        <p:spPr bwMode="gray">
          <a:xfrm>
            <a:off x="2643174" y="2143116"/>
            <a:ext cx="2071702" cy="714380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5299" name="Picture 3" descr="circuler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3863" y="3013075"/>
            <a:ext cx="2309812" cy="2289175"/>
          </a:xfrm>
          <a:prstGeom prst="rect">
            <a:avLst/>
          </a:prstGeom>
          <a:noFill/>
        </p:spPr>
      </p:pic>
      <p:sp>
        <p:nvSpPr>
          <p:cNvPr id="55300" name="Arc 4"/>
          <p:cNvSpPr>
            <a:spLocks/>
          </p:cNvSpPr>
          <p:nvPr/>
        </p:nvSpPr>
        <p:spPr bwMode="gray">
          <a:xfrm rot="5400000" flipH="1" flipV="1">
            <a:off x="3686175" y="3571875"/>
            <a:ext cx="2279650" cy="1174750"/>
          </a:xfrm>
          <a:custGeom>
            <a:avLst/>
            <a:gdLst>
              <a:gd name="G0" fmla="+- 21592 0 0"/>
              <a:gd name="G1" fmla="+- 21600 0 0"/>
              <a:gd name="G2" fmla="+- 21600 0 0"/>
              <a:gd name="T0" fmla="*/ 0 w 43192"/>
              <a:gd name="T1" fmla="*/ 21001 h 21809"/>
              <a:gd name="T2" fmla="*/ 43191 w 43192"/>
              <a:gd name="T3" fmla="*/ 21809 h 21809"/>
              <a:gd name="T4" fmla="*/ 21592 w 43192"/>
              <a:gd name="T5" fmla="*/ 21600 h 2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2" h="21809" fill="none" extrusionOk="0">
                <a:moveTo>
                  <a:pt x="0" y="21001"/>
                </a:moveTo>
                <a:cubicBezTo>
                  <a:pt x="324" y="9309"/>
                  <a:pt x="9895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  <a:cubicBezTo>
                  <a:pt x="43192" y="21669"/>
                  <a:pt x="43191" y="21739"/>
                  <a:pt x="43190" y="21808"/>
                </a:cubicBezTo>
              </a:path>
              <a:path w="43192" h="21809" stroke="0" extrusionOk="0">
                <a:moveTo>
                  <a:pt x="0" y="21001"/>
                </a:moveTo>
                <a:cubicBezTo>
                  <a:pt x="324" y="9309"/>
                  <a:pt x="9895" y="-1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  <a:cubicBezTo>
                  <a:pt x="43192" y="21669"/>
                  <a:pt x="43191" y="21739"/>
                  <a:pt x="43190" y="21808"/>
                </a:cubicBezTo>
                <a:lnTo>
                  <a:pt x="21592" y="21600"/>
                </a:lnTo>
                <a:close/>
              </a:path>
            </a:pathLst>
          </a:custGeom>
          <a:solidFill>
            <a:schemeClr val="hlink">
              <a:alpha val="86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1" name="Arc 5"/>
          <p:cNvSpPr>
            <a:spLocks/>
          </p:cNvSpPr>
          <p:nvPr/>
        </p:nvSpPr>
        <p:spPr bwMode="ltGray">
          <a:xfrm rot="16490432" flipH="1" flipV="1">
            <a:off x="4787107" y="3588543"/>
            <a:ext cx="2279650" cy="12303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7 w 43180"/>
              <a:gd name="T1" fmla="*/ 23297 h 23297"/>
              <a:gd name="T2" fmla="*/ 43180 w 43180"/>
              <a:gd name="T3" fmla="*/ 20669 h 23297"/>
              <a:gd name="T4" fmla="*/ 21600 w 43180"/>
              <a:gd name="T5" fmla="*/ 21600 h 23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80" h="23297" fill="none" extrusionOk="0">
                <a:moveTo>
                  <a:pt x="66" y="23297"/>
                </a:moveTo>
                <a:cubicBezTo>
                  <a:pt x="22" y="22732"/>
                  <a:pt x="0" y="22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167" y="-1"/>
                  <a:pt x="42681" y="9112"/>
                  <a:pt x="43179" y="20669"/>
                </a:cubicBezTo>
              </a:path>
              <a:path w="43180" h="23297" stroke="0" extrusionOk="0">
                <a:moveTo>
                  <a:pt x="66" y="23297"/>
                </a:moveTo>
                <a:cubicBezTo>
                  <a:pt x="22" y="22732"/>
                  <a:pt x="0" y="22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167" y="-1"/>
                  <a:pt x="42681" y="9112"/>
                  <a:pt x="43179" y="20669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folHlink">
              <a:alpha val="99001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5302" name="Group 6"/>
          <p:cNvGrpSpPr>
            <a:grpSpLocks/>
          </p:cNvGrpSpPr>
          <p:nvPr/>
        </p:nvGrpSpPr>
        <p:grpSpPr bwMode="auto">
          <a:xfrm rot="-3733502" flipH="1" flipV="1">
            <a:off x="4904582" y="4561681"/>
            <a:ext cx="2005012" cy="485775"/>
            <a:chOff x="2532" y="1051"/>
            <a:chExt cx="893" cy="246"/>
          </a:xfrm>
        </p:grpSpPr>
        <p:grpSp>
          <p:nvGrpSpPr>
            <p:cNvPr id="55303" name="Group 7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55304" name="AutoShape 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05" name="AutoShape 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06" name="AutoShape 1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07" name="AutoShape 1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5308" name="Group 12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55309" name="AutoShape 1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10" name="AutoShape 1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11" name="AutoShape 1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312" name="AutoShape 1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5313" name="Text Box 17"/>
          <p:cNvSpPr txBox="1">
            <a:spLocks noChangeArrowheads="1"/>
          </p:cNvSpPr>
          <p:nvPr/>
        </p:nvSpPr>
        <p:spPr bwMode="white">
          <a:xfrm>
            <a:off x="4714876" y="3071810"/>
            <a:ext cx="553998" cy="21431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Constantia" pitchFamily="18" charset="0"/>
              </a:rPr>
              <a:t>Содержание</a:t>
            </a:r>
            <a:endParaRPr lang="en-US" sz="2400" b="1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5500694" y="3000372"/>
            <a:ext cx="553998" cy="24195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Constantia" pitchFamily="18" charset="0"/>
              </a:rPr>
              <a:t>Структура</a:t>
            </a:r>
            <a:endParaRPr lang="en-US" sz="2400" b="1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gray">
          <a:xfrm>
            <a:off x="3919538" y="3427413"/>
            <a:ext cx="342900" cy="10795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gray">
          <a:xfrm flipV="1">
            <a:off x="3990975" y="5119688"/>
            <a:ext cx="247650" cy="1905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gray">
          <a:xfrm rot="18903867" flipV="1">
            <a:off x="4718050" y="5473700"/>
            <a:ext cx="247650" cy="1905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gray">
          <a:xfrm rot="2103433" flipV="1">
            <a:off x="3795713" y="4321175"/>
            <a:ext cx="249237" cy="1905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Line 24"/>
          <p:cNvSpPr>
            <a:spLocks noChangeShapeType="1"/>
          </p:cNvSpPr>
          <p:nvPr/>
        </p:nvSpPr>
        <p:spPr bwMode="gray">
          <a:xfrm rot="4384254" flipH="1">
            <a:off x="6580188" y="4719638"/>
            <a:ext cx="247650" cy="1905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gray">
          <a:xfrm rot="120645" flipH="1">
            <a:off x="6459538" y="3203575"/>
            <a:ext cx="247650" cy="1905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22" name="AutoShape 26"/>
          <p:cNvSpPr>
            <a:spLocks noChangeArrowheads="1"/>
          </p:cNvSpPr>
          <p:nvPr/>
        </p:nvSpPr>
        <p:spPr bwMode="gray">
          <a:xfrm>
            <a:off x="1928794" y="2967038"/>
            <a:ext cx="1922481" cy="747714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23" name="AutoShape 27"/>
          <p:cNvSpPr>
            <a:spLocks noChangeArrowheads="1"/>
          </p:cNvSpPr>
          <p:nvPr/>
        </p:nvSpPr>
        <p:spPr bwMode="gray">
          <a:xfrm>
            <a:off x="2000232" y="3000372"/>
            <a:ext cx="1801831" cy="642942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white">
          <a:xfrm>
            <a:off x="2285984" y="3143248"/>
            <a:ext cx="14626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Творчество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5328" name="AutoShape 32"/>
          <p:cNvSpPr>
            <a:spLocks noChangeArrowheads="1"/>
          </p:cNvSpPr>
          <p:nvPr/>
        </p:nvSpPr>
        <p:spPr bwMode="gray">
          <a:xfrm>
            <a:off x="1857356" y="4083050"/>
            <a:ext cx="1857388" cy="774710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29" name="AutoShape 33"/>
          <p:cNvSpPr>
            <a:spLocks noChangeArrowheads="1"/>
          </p:cNvSpPr>
          <p:nvPr/>
        </p:nvSpPr>
        <p:spPr bwMode="gray">
          <a:xfrm>
            <a:off x="1928794" y="4143380"/>
            <a:ext cx="1716106" cy="714380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30" name="Rectangle 34"/>
          <p:cNvSpPr>
            <a:spLocks noChangeArrowheads="1"/>
          </p:cNvSpPr>
          <p:nvPr/>
        </p:nvSpPr>
        <p:spPr bwMode="white">
          <a:xfrm>
            <a:off x="1857356" y="4143380"/>
            <a:ext cx="172326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i="1" dirty="0" err="1" smtClean="0">
                <a:solidFill>
                  <a:srgbClr val="000000"/>
                </a:solidFill>
                <a:latin typeface="Constantia" pitchFamily="18" charset="0"/>
              </a:rPr>
              <a:t>Интер</a:t>
            </a:r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-</a:t>
            </a:r>
          </a:p>
          <a:p>
            <a:pPr algn="ctr" eaLnBrk="0" hangingPunct="0"/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активность 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5331" name="AutoShape 35"/>
          <p:cNvSpPr>
            <a:spLocks noChangeArrowheads="1"/>
          </p:cNvSpPr>
          <p:nvPr/>
        </p:nvSpPr>
        <p:spPr bwMode="gray">
          <a:xfrm>
            <a:off x="2000232" y="5168900"/>
            <a:ext cx="1990743" cy="688992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32" name="AutoShape 36"/>
          <p:cNvSpPr>
            <a:spLocks noChangeArrowheads="1"/>
          </p:cNvSpPr>
          <p:nvPr/>
        </p:nvSpPr>
        <p:spPr bwMode="gray">
          <a:xfrm>
            <a:off x="2071670" y="5208588"/>
            <a:ext cx="1870093" cy="649304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33" name="Rectangle 37"/>
          <p:cNvSpPr>
            <a:spLocks noChangeArrowheads="1"/>
          </p:cNvSpPr>
          <p:nvPr/>
        </p:nvSpPr>
        <p:spPr bwMode="white">
          <a:xfrm>
            <a:off x="2071670" y="5214951"/>
            <a:ext cx="182025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Групповая форма работы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5334" name="AutoShape 38"/>
          <p:cNvSpPr>
            <a:spLocks noChangeArrowheads="1"/>
          </p:cNvSpPr>
          <p:nvPr/>
        </p:nvSpPr>
        <p:spPr bwMode="gray">
          <a:xfrm>
            <a:off x="3714744" y="5799138"/>
            <a:ext cx="2143140" cy="701696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35" name="AutoShape 39"/>
          <p:cNvSpPr>
            <a:spLocks noChangeArrowheads="1"/>
          </p:cNvSpPr>
          <p:nvPr/>
        </p:nvSpPr>
        <p:spPr bwMode="gray">
          <a:xfrm>
            <a:off x="3786182" y="5838825"/>
            <a:ext cx="2000264" cy="662009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36" name="Rectangle 40"/>
          <p:cNvSpPr>
            <a:spLocks noChangeArrowheads="1"/>
          </p:cNvSpPr>
          <p:nvPr/>
        </p:nvSpPr>
        <p:spPr bwMode="white">
          <a:xfrm>
            <a:off x="3786182" y="5857892"/>
            <a:ext cx="212314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i="1" dirty="0" err="1" smtClean="0">
                <a:solidFill>
                  <a:srgbClr val="000000"/>
                </a:solidFill>
                <a:latin typeface="Constantia" pitchFamily="18" charset="0"/>
              </a:rPr>
              <a:t>Деятельностный</a:t>
            </a:r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 </a:t>
            </a:r>
          </a:p>
          <a:p>
            <a:pPr algn="ctr" eaLnBrk="0" hangingPunct="0"/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подход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5337" name="AutoShape 41"/>
          <p:cNvSpPr>
            <a:spLocks noChangeArrowheads="1"/>
          </p:cNvSpPr>
          <p:nvPr/>
        </p:nvSpPr>
        <p:spPr bwMode="gray">
          <a:xfrm flipH="1">
            <a:off x="6727822" y="2071678"/>
            <a:ext cx="2273331" cy="1255722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38" name="AutoShape 42"/>
          <p:cNvSpPr>
            <a:spLocks noChangeArrowheads="1"/>
          </p:cNvSpPr>
          <p:nvPr/>
        </p:nvSpPr>
        <p:spPr bwMode="ltGray">
          <a:xfrm flipH="1">
            <a:off x="6786578" y="2143116"/>
            <a:ext cx="2236818" cy="1131897"/>
          </a:xfrm>
          <a:prstGeom prst="roundRect">
            <a:avLst>
              <a:gd name="adj" fmla="val 50000"/>
            </a:avLst>
          </a:prstGeom>
          <a:solidFill>
            <a:schemeClr val="folHlink">
              <a:alpha val="70000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39" name="Rectangle 43"/>
          <p:cNvSpPr>
            <a:spLocks noChangeArrowheads="1"/>
          </p:cNvSpPr>
          <p:nvPr/>
        </p:nvSpPr>
        <p:spPr bwMode="auto">
          <a:xfrm>
            <a:off x="6817273" y="2214554"/>
            <a:ext cx="210871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Начало </a:t>
            </a:r>
          </a:p>
          <a:p>
            <a:pPr algn="ctr" eaLnBrk="0" hangingPunct="0"/>
            <a:r>
              <a:rPr lang="ru-RU" i="1" dirty="0">
                <a:solidFill>
                  <a:srgbClr val="000000"/>
                </a:solidFill>
                <a:latin typeface="Constantia" pitchFamily="18" charset="0"/>
              </a:rPr>
              <a:t>о</a:t>
            </a:r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бразовательного</a:t>
            </a:r>
          </a:p>
          <a:p>
            <a:pPr algn="ctr" eaLnBrk="0" hangingPunct="0"/>
            <a:r>
              <a:rPr lang="ru-RU" i="1" dirty="0" err="1">
                <a:solidFill>
                  <a:srgbClr val="000000"/>
                </a:solidFill>
                <a:latin typeface="Constantia" pitchFamily="18" charset="0"/>
              </a:rPr>
              <a:t>м</a:t>
            </a:r>
            <a:r>
              <a:rPr lang="ru-RU" i="1" dirty="0" err="1" smtClean="0">
                <a:solidFill>
                  <a:srgbClr val="000000"/>
                </a:solidFill>
                <a:latin typeface="Constantia" pitchFamily="18" charset="0"/>
              </a:rPr>
              <a:t>еропритятия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5340" name="AutoShape 44"/>
          <p:cNvSpPr>
            <a:spLocks noChangeArrowheads="1"/>
          </p:cNvSpPr>
          <p:nvPr/>
        </p:nvSpPr>
        <p:spPr bwMode="gray">
          <a:xfrm flipH="1">
            <a:off x="7000892" y="3429000"/>
            <a:ext cx="2000264" cy="1214446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41" name="AutoShape 45"/>
          <p:cNvSpPr>
            <a:spLocks noChangeArrowheads="1"/>
          </p:cNvSpPr>
          <p:nvPr/>
        </p:nvSpPr>
        <p:spPr bwMode="ltGray">
          <a:xfrm flipH="1">
            <a:off x="7000891" y="3500438"/>
            <a:ext cx="1928826" cy="1071570"/>
          </a:xfrm>
          <a:prstGeom prst="roundRect">
            <a:avLst>
              <a:gd name="adj" fmla="val 50000"/>
            </a:avLst>
          </a:prstGeom>
          <a:solidFill>
            <a:schemeClr val="folHlink">
              <a:alpha val="70000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42" name="Rectangle 46"/>
          <p:cNvSpPr>
            <a:spLocks noChangeArrowheads="1"/>
          </p:cNvSpPr>
          <p:nvPr/>
        </p:nvSpPr>
        <p:spPr bwMode="auto">
          <a:xfrm>
            <a:off x="7215206" y="3714752"/>
            <a:ext cx="131638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Работа </a:t>
            </a:r>
          </a:p>
          <a:p>
            <a:pPr algn="ctr" eaLnBrk="0" hangingPunct="0"/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над темой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5343" name="AutoShape 47"/>
          <p:cNvSpPr>
            <a:spLocks noChangeArrowheads="1"/>
          </p:cNvSpPr>
          <p:nvPr/>
        </p:nvSpPr>
        <p:spPr bwMode="gray">
          <a:xfrm flipH="1">
            <a:off x="6881810" y="4737100"/>
            <a:ext cx="2119346" cy="1263668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44" name="AutoShape 48"/>
          <p:cNvSpPr>
            <a:spLocks noChangeArrowheads="1"/>
          </p:cNvSpPr>
          <p:nvPr/>
        </p:nvSpPr>
        <p:spPr bwMode="ltGray">
          <a:xfrm flipH="1">
            <a:off x="6918322" y="4775200"/>
            <a:ext cx="2011395" cy="1154130"/>
          </a:xfrm>
          <a:prstGeom prst="roundRect">
            <a:avLst>
              <a:gd name="adj" fmla="val 50000"/>
            </a:avLst>
          </a:prstGeom>
          <a:solidFill>
            <a:schemeClr val="folHlink">
              <a:alpha val="70000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45" name="Rectangle 49"/>
          <p:cNvSpPr>
            <a:spLocks noChangeArrowheads="1"/>
          </p:cNvSpPr>
          <p:nvPr/>
        </p:nvSpPr>
        <p:spPr bwMode="auto">
          <a:xfrm>
            <a:off x="6764373" y="4857760"/>
            <a:ext cx="216322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Завершение </a:t>
            </a:r>
          </a:p>
          <a:p>
            <a:pPr algn="ctr" eaLnBrk="0" hangingPunct="0"/>
            <a:r>
              <a:rPr lang="ru-RU" i="1" dirty="0">
                <a:solidFill>
                  <a:srgbClr val="000000"/>
                </a:solidFill>
                <a:latin typeface="Constantia" pitchFamily="18" charset="0"/>
              </a:rPr>
              <a:t>о</a:t>
            </a:r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бразовательного </a:t>
            </a:r>
          </a:p>
          <a:p>
            <a:pPr algn="ctr" eaLnBrk="0" hangingPunct="0"/>
            <a:r>
              <a:rPr lang="ru-RU" i="1" dirty="0" smtClean="0">
                <a:solidFill>
                  <a:srgbClr val="000000"/>
                </a:solidFill>
                <a:latin typeface="Constantia" pitchFamily="18" charset="0"/>
              </a:rPr>
              <a:t>мероприятия</a:t>
            </a:r>
            <a:endParaRPr lang="en-US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5346" name="Line 50"/>
          <p:cNvSpPr>
            <a:spLocks noChangeShapeType="1"/>
          </p:cNvSpPr>
          <p:nvPr/>
        </p:nvSpPr>
        <p:spPr bwMode="gray">
          <a:xfrm rot="2147097" flipH="1">
            <a:off x="6675873" y="3983953"/>
            <a:ext cx="249237" cy="1905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5347" name="Group 51"/>
          <p:cNvGrpSpPr>
            <a:grpSpLocks/>
          </p:cNvGrpSpPr>
          <p:nvPr/>
        </p:nvGrpSpPr>
        <p:grpSpPr bwMode="auto">
          <a:xfrm>
            <a:off x="2214550" y="571480"/>
            <a:ext cx="4762500" cy="762000"/>
            <a:chOff x="-216" y="1194"/>
            <a:chExt cx="3000" cy="480"/>
          </a:xfrm>
        </p:grpSpPr>
        <p:sp>
          <p:nvSpPr>
            <p:cNvPr id="55348" name="AutoShape 52"/>
            <p:cNvSpPr>
              <a:spLocks noChangeArrowheads="1"/>
            </p:cNvSpPr>
            <p:nvPr/>
          </p:nvSpPr>
          <p:spPr bwMode="auto">
            <a:xfrm>
              <a:off x="-216" y="1194"/>
              <a:ext cx="2325" cy="480"/>
            </a:xfrm>
            <a:prstGeom prst="wedgeRectCallout">
              <a:avLst>
                <a:gd name="adj1" fmla="val 38049"/>
                <a:gd name="adj2" fmla="val 265536"/>
              </a:avLst>
            </a:prstGeom>
            <a:solidFill>
              <a:srgbClr val="FFFFFF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55349" name="Rectangle 53"/>
            <p:cNvSpPr>
              <a:spLocks noChangeArrowheads="1"/>
            </p:cNvSpPr>
            <p:nvPr/>
          </p:nvSpPr>
          <p:spPr bwMode="auto">
            <a:xfrm>
              <a:off x="240" y="1200"/>
              <a:ext cx="2544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sz="1400" dirty="0"/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2285984" y="714356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00"/>
                </a:solidFill>
                <a:latin typeface="Constantia" pitchFamily="18" charset="0"/>
              </a:rPr>
              <a:t>Технология АМО</a:t>
            </a:r>
            <a:endParaRPr lang="ru-RU" sz="2800" b="1" i="1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gray">
          <a:xfrm>
            <a:off x="2714612" y="2143116"/>
            <a:ext cx="1928826" cy="642942"/>
          </a:xfrm>
          <a:prstGeom prst="roundRect">
            <a:avLst>
              <a:gd name="adj" fmla="val 50000"/>
            </a:avLst>
          </a:prstGeom>
          <a:solidFill>
            <a:schemeClr val="hlink">
              <a:alpha val="96001"/>
            </a:scheme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i="1" dirty="0" smtClean="0">
                <a:latin typeface="Constantia" pitchFamily="18" charset="0"/>
              </a:rPr>
              <a:t>Практическая</a:t>
            </a:r>
          </a:p>
          <a:p>
            <a:r>
              <a:rPr lang="ru-RU" i="1" dirty="0" smtClean="0">
                <a:latin typeface="Constantia" pitchFamily="18" charset="0"/>
              </a:rPr>
              <a:t>направленность</a:t>
            </a:r>
            <a:endParaRPr lang="ru-RU" i="1" dirty="0">
              <a:latin typeface="Constantia" pitchFamily="18" charset="0"/>
            </a:endParaRPr>
          </a:p>
        </p:txBody>
      </p:sp>
      <p:sp>
        <p:nvSpPr>
          <p:cNvPr id="59" name="Line 19"/>
          <p:cNvSpPr>
            <a:spLocks noChangeShapeType="1"/>
          </p:cNvSpPr>
          <p:nvPr/>
        </p:nvSpPr>
        <p:spPr bwMode="gray">
          <a:xfrm>
            <a:off x="4429124" y="3000372"/>
            <a:ext cx="271462" cy="17938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5819775" cy="944562"/>
          </a:xfrm>
        </p:spPr>
        <p:txBody>
          <a:bodyPr/>
          <a:lstStyle/>
          <a:p>
            <a:r>
              <a:rPr lang="ru-RU" i="1" dirty="0" smtClean="0">
                <a:latin typeface="Constantia" pitchFamily="18" charset="0"/>
              </a:rPr>
              <a:t>АМО: структура</a:t>
            </a:r>
            <a:endParaRPr lang="en-US" i="1" dirty="0">
              <a:latin typeface="Constantia" pitchFamily="18" charset="0"/>
            </a:endParaRPr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gray">
          <a:xfrm>
            <a:off x="5838825" y="2452688"/>
            <a:ext cx="0" cy="3108325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929322" y="2143116"/>
            <a:ext cx="25042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sz="2000" i="1" dirty="0">
                <a:solidFill>
                  <a:srgbClr val="FF0000"/>
                </a:solidFill>
                <a:latin typeface="Constantia" pitchFamily="18" charset="0"/>
              </a:rPr>
              <a:t>А</a:t>
            </a:r>
            <a:r>
              <a:rPr lang="ru-RU" sz="2000" i="1" dirty="0" smtClean="0">
                <a:solidFill>
                  <a:srgbClr val="FF0000"/>
                </a:solidFill>
                <a:latin typeface="Constantia" pitchFamily="18" charset="0"/>
              </a:rPr>
              <a:t>ктивные методы</a:t>
            </a:r>
            <a:endParaRPr lang="en-US" sz="2000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5857884" y="3857628"/>
            <a:ext cx="25042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Constantia" pitchFamily="18" charset="0"/>
              </a:rPr>
              <a:t>Активные методы</a:t>
            </a:r>
            <a:endParaRPr lang="en-US" sz="2000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6000760" y="5214950"/>
            <a:ext cx="2510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Constantia" pitchFamily="18" charset="0"/>
              </a:rPr>
              <a:t>Активные методы</a:t>
            </a:r>
            <a:endParaRPr lang="en-US" sz="2000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gray">
          <a:xfrm>
            <a:off x="6215074" y="2500306"/>
            <a:ext cx="2643206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«Подари улыбку»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 «Невидимая связь»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«Поздоровайся локтями</a:t>
            </a:r>
            <a:r>
              <a:rPr lang="ru-RU" dirty="0" smtClean="0">
                <a:solidFill>
                  <a:srgbClr val="080808"/>
                </a:solidFill>
              </a:rPr>
              <a:t>» </a:t>
            </a:r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</a:t>
            </a:r>
            <a:r>
              <a:rPr lang="ru-RU" i="1" dirty="0" err="1" smtClean="0">
                <a:solidFill>
                  <a:srgbClr val="080808"/>
                </a:solidFill>
                <a:latin typeface="Constantia" pitchFamily="18" charset="0"/>
              </a:rPr>
              <a:t>Энергизатор</a:t>
            </a:r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»</a:t>
            </a:r>
            <a:endParaRPr lang="en-US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gray">
          <a:xfrm>
            <a:off x="6172200" y="4143380"/>
            <a:ext cx="29718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«Интерактивный опрос»,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«Ключевые слова»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«Мозговая атака»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«Кто больше»</a:t>
            </a:r>
            <a:endParaRPr lang="en-US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gray">
          <a:xfrm>
            <a:off x="6072198" y="5572140"/>
            <a:ext cx="292892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«Я хочу научиться»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«Фруктовый сад»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«Диаграмма ожиданий»</a:t>
            </a:r>
            <a:endParaRPr lang="en-US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gray">
          <a:xfrm>
            <a:off x="717550" y="2554288"/>
            <a:ext cx="2844800" cy="2867025"/>
          </a:xfrm>
          <a:prstGeom prst="ellipse">
            <a:avLst/>
          </a:prstGeom>
          <a:noFill/>
          <a:ln w="9525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3259" name="Group 11"/>
          <p:cNvGrpSpPr>
            <a:grpSpLocks/>
          </p:cNvGrpSpPr>
          <p:nvPr/>
        </p:nvGrpSpPr>
        <p:grpSpPr bwMode="auto">
          <a:xfrm>
            <a:off x="714348" y="2803524"/>
            <a:ext cx="2608291" cy="2697177"/>
            <a:chOff x="579" y="1589"/>
            <a:chExt cx="1358" cy="1358"/>
          </a:xfrm>
        </p:grpSpPr>
        <p:sp>
          <p:nvSpPr>
            <p:cNvPr id="53260" name="Oval 12"/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10980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38100">
              <a:solidFill>
                <a:srgbClr val="F8F8F8"/>
              </a:solidFill>
              <a:round/>
              <a:headEnd/>
              <a:tailEnd/>
            </a:ln>
            <a:effectLst>
              <a:outerShdw dist="45791" dir="3378596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1" name="Oval 13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372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2" name="Oval 14"/>
            <p:cNvSpPr>
              <a:spLocks noChangeArrowheads="1"/>
            </p:cNvSpPr>
            <p:nvPr/>
          </p:nvSpPr>
          <p:spPr bwMode="gray">
            <a:xfrm>
              <a:off x="865" y="1880"/>
              <a:ext cx="797" cy="79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69804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3263" name="Oval 15"/>
          <p:cNvSpPr>
            <a:spLocks noChangeArrowheads="1"/>
          </p:cNvSpPr>
          <p:nvPr/>
        </p:nvSpPr>
        <p:spPr bwMode="auto">
          <a:xfrm>
            <a:off x="541338" y="2370138"/>
            <a:ext cx="3216275" cy="3246437"/>
          </a:xfrm>
          <a:prstGeom prst="ellipse">
            <a:avLst/>
          </a:prstGeom>
          <a:noFill/>
          <a:ln w="19050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gray">
          <a:xfrm>
            <a:off x="365125" y="4000500"/>
            <a:ext cx="3552825" cy="0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gray">
          <a:xfrm>
            <a:off x="2141538" y="2130425"/>
            <a:ext cx="0" cy="3736975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black">
          <a:xfrm>
            <a:off x="3857620" y="3786190"/>
            <a:ext cx="208121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80808"/>
                </a:solidFill>
              </a:rPr>
              <a:t> </a:t>
            </a:r>
            <a:r>
              <a:rPr lang="ru-RU" sz="2000" i="1" dirty="0">
                <a:solidFill>
                  <a:srgbClr val="080808"/>
                </a:solidFill>
                <a:latin typeface="Constantia" pitchFamily="18" charset="0"/>
              </a:rPr>
              <a:t>В</a:t>
            </a:r>
            <a:r>
              <a:rPr lang="ru-RU" sz="2000" i="1" dirty="0" smtClean="0">
                <a:solidFill>
                  <a:srgbClr val="080808"/>
                </a:solidFill>
                <a:latin typeface="Constantia" pitchFamily="18" charset="0"/>
              </a:rPr>
              <a:t>хождение в тему</a:t>
            </a:r>
            <a:endParaRPr lang="en-US" sz="2000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black">
          <a:xfrm>
            <a:off x="3643306" y="2786058"/>
            <a:ext cx="208121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80808"/>
                </a:solidFill>
                <a:latin typeface="Constantia" pitchFamily="18" charset="0"/>
              </a:rPr>
              <a:t>Инициация</a:t>
            </a:r>
            <a:endParaRPr lang="en-US" sz="2000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black">
          <a:xfrm>
            <a:off x="3714744" y="4857760"/>
            <a:ext cx="208121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80808"/>
                </a:solidFill>
              </a:rPr>
              <a:t> </a:t>
            </a:r>
            <a:r>
              <a:rPr lang="ru-RU" sz="2000" i="1" dirty="0" smtClean="0">
                <a:solidFill>
                  <a:srgbClr val="080808"/>
                </a:solidFill>
                <a:latin typeface="Constantia" pitchFamily="18" charset="0"/>
              </a:rPr>
              <a:t>Определение ожиданий</a:t>
            </a:r>
            <a:endParaRPr lang="en-US" sz="2000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gray">
          <a:xfrm>
            <a:off x="714348" y="3286124"/>
            <a:ext cx="2643206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1C1C1C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i="1" dirty="0" smtClean="0">
                <a:solidFill>
                  <a:srgbClr val="F8F8F8"/>
                </a:solidFill>
                <a:latin typeface="Constantia" pitchFamily="18" charset="0"/>
              </a:rPr>
              <a:t>Фаза 1.</a:t>
            </a:r>
          </a:p>
          <a:p>
            <a:pPr algn="ctr">
              <a:spcBef>
                <a:spcPct val="50000"/>
              </a:spcBef>
            </a:pPr>
            <a:r>
              <a:rPr lang="ru-RU" sz="2000" b="1" i="1" dirty="0" smtClean="0">
                <a:solidFill>
                  <a:srgbClr val="F8F8F8"/>
                </a:solidFill>
                <a:latin typeface="Constantia" pitchFamily="18" charset="0"/>
              </a:rPr>
              <a:t> Начало образовательного мероприятия</a:t>
            </a:r>
            <a:endParaRPr lang="en-US" sz="2000" b="1" i="1" dirty="0">
              <a:solidFill>
                <a:srgbClr val="F8F8F8"/>
              </a:solidFill>
              <a:latin typeface="Constantia" pitchFamily="18" charset="0"/>
            </a:endParaRPr>
          </a:p>
        </p:txBody>
      </p:sp>
      <p:grpSp>
        <p:nvGrpSpPr>
          <p:cNvPr id="53275" name="Group 27"/>
          <p:cNvGrpSpPr>
            <a:grpSpLocks/>
          </p:cNvGrpSpPr>
          <p:nvPr/>
        </p:nvGrpSpPr>
        <p:grpSpPr bwMode="auto">
          <a:xfrm>
            <a:off x="3214678" y="2786058"/>
            <a:ext cx="339725" cy="339725"/>
            <a:chOff x="2928" y="2208"/>
            <a:chExt cx="262" cy="262"/>
          </a:xfrm>
        </p:grpSpPr>
        <p:sp>
          <p:nvSpPr>
            <p:cNvPr id="53276" name="Oval 2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77" name="Oval 29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3278" name="Group 30"/>
          <p:cNvGrpSpPr>
            <a:grpSpLocks/>
          </p:cNvGrpSpPr>
          <p:nvPr/>
        </p:nvGrpSpPr>
        <p:grpSpPr bwMode="auto">
          <a:xfrm>
            <a:off x="3571868" y="3857628"/>
            <a:ext cx="339725" cy="339725"/>
            <a:chOff x="2928" y="2208"/>
            <a:chExt cx="262" cy="262"/>
          </a:xfrm>
        </p:grpSpPr>
        <p:sp>
          <p:nvSpPr>
            <p:cNvPr id="53279" name="Oval 31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80" name="Oval 32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3281" name="Group 33"/>
          <p:cNvGrpSpPr>
            <a:grpSpLocks/>
          </p:cNvGrpSpPr>
          <p:nvPr/>
        </p:nvGrpSpPr>
        <p:grpSpPr bwMode="auto">
          <a:xfrm>
            <a:off x="3286116" y="4857760"/>
            <a:ext cx="339725" cy="339725"/>
            <a:chOff x="2928" y="2208"/>
            <a:chExt cx="262" cy="262"/>
          </a:xfrm>
        </p:grpSpPr>
        <p:sp>
          <p:nvSpPr>
            <p:cNvPr id="53282" name="Oval 3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83" name="Oval 35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3287" name="Group 39"/>
          <p:cNvGrpSpPr>
            <a:grpSpLocks/>
          </p:cNvGrpSpPr>
          <p:nvPr/>
        </p:nvGrpSpPr>
        <p:grpSpPr bwMode="auto">
          <a:xfrm>
            <a:off x="5715008" y="2428868"/>
            <a:ext cx="180975" cy="180975"/>
            <a:chOff x="2928" y="2208"/>
            <a:chExt cx="262" cy="262"/>
          </a:xfrm>
        </p:grpSpPr>
        <p:sp>
          <p:nvSpPr>
            <p:cNvPr id="53288" name="Oval 4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89" name="Oval 4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3290" name="Group 42"/>
          <p:cNvGrpSpPr>
            <a:grpSpLocks/>
          </p:cNvGrpSpPr>
          <p:nvPr/>
        </p:nvGrpSpPr>
        <p:grpSpPr bwMode="auto">
          <a:xfrm>
            <a:off x="5715008" y="3929066"/>
            <a:ext cx="180975" cy="180975"/>
            <a:chOff x="2928" y="2208"/>
            <a:chExt cx="262" cy="262"/>
          </a:xfrm>
        </p:grpSpPr>
        <p:sp>
          <p:nvSpPr>
            <p:cNvPr id="53291" name="Oval 43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92" name="Oval 44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3293" name="Group 45"/>
          <p:cNvGrpSpPr>
            <a:grpSpLocks/>
          </p:cNvGrpSpPr>
          <p:nvPr/>
        </p:nvGrpSpPr>
        <p:grpSpPr bwMode="auto">
          <a:xfrm>
            <a:off x="5715008" y="5357826"/>
            <a:ext cx="180975" cy="180975"/>
            <a:chOff x="2928" y="2208"/>
            <a:chExt cx="262" cy="262"/>
          </a:xfrm>
        </p:grpSpPr>
        <p:sp>
          <p:nvSpPr>
            <p:cNvPr id="53294" name="Oval 46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95" name="Oval 47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5819775" cy="944562"/>
          </a:xfrm>
        </p:spPr>
        <p:txBody>
          <a:bodyPr/>
          <a:lstStyle/>
          <a:p>
            <a:r>
              <a:rPr lang="ru-RU" i="1" dirty="0" smtClean="0">
                <a:latin typeface="Constantia" pitchFamily="18" charset="0"/>
              </a:rPr>
              <a:t>АМО: структура</a:t>
            </a:r>
            <a:endParaRPr lang="en-US" i="1" dirty="0">
              <a:latin typeface="Constantia" pitchFamily="18" charset="0"/>
            </a:endParaRPr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gray">
          <a:xfrm>
            <a:off x="5838825" y="2452688"/>
            <a:ext cx="0" cy="3108325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929322" y="2500306"/>
            <a:ext cx="25042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sz="2000" i="1" dirty="0">
                <a:solidFill>
                  <a:srgbClr val="FF0000"/>
                </a:solidFill>
                <a:latin typeface="Constantia" pitchFamily="18" charset="0"/>
              </a:rPr>
              <a:t>А</a:t>
            </a:r>
            <a:r>
              <a:rPr lang="ru-RU" sz="2000" i="1" dirty="0" smtClean="0">
                <a:solidFill>
                  <a:srgbClr val="FF0000"/>
                </a:solidFill>
                <a:latin typeface="Constantia" pitchFamily="18" charset="0"/>
              </a:rPr>
              <a:t>ктивные методы</a:t>
            </a:r>
            <a:endParaRPr lang="en-US" sz="2000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5867400" y="3709988"/>
            <a:ext cx="25042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Constantia" pitchFamily="18" charset="0"/>
              </a:rPr>
              <a:t>Активные методы</a:t>
            </a:r>
            <a:endParaRPr lang="en-US" sz="2000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857884" y="4857760"/>
            <a:ext cx="2578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Constantia" pitchFamily="18" charset="0"/>
              </a:rPr>
              <a:t>Активные методы</a:t>
            </a:r>
            <a:endParaRPr lang="en-US" sz="2000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gray">
          <a:xfrm>
            <a:off x="6072198" y="2786058"/>
            <a:ext cx="285752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«Кроссворд»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«Корзина систематики»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«Саквояж»</a:t>
            </a:r>
            <a:endParaRPr lang="en-US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gray">
          <a:xfrm>
            <a:off x="6172200" y="4000504"/>
            <a:ext cx="29718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«Ковер идей»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«Золотой ключик»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Интерактивная лекция</a:t>
            </a:r>
            <a:endParaRPr lang="en-US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gray">
          <a:xfrm>
            <a:off x="6072198" y="5214950"/>
            <a:ext cx="292892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«Автобусная остановка»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</a:t>
            </a:r>
            <a:r>
              <a:rPr lang="ru-RU" i="1" dirty="0" err="1" smtClean="0">
                <a:solidFill>
                  <a:srgbClr val="080808"/>
                </a:solidFill>
                <a:latin typeface="Constantia" pitchFamily="18" charset="0"/>
              </a:rPr>
              <a:t>Матбой</a:t>
            </a:r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»     «Кубики»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«Собери досье» «</a:t>
            </a:r>
            <a:r>
              <a:rPr lang="ru-RU" i="1" dirty="0" err="1" smtClean="0">
                <a:solidFill>
                  <a:srgbClr val="080808"/>
                </a:solidFill>
                <a:latin typeface="Constantia" pitchFamily="18" charset="0"/>
              </a:rPr>
              <a:t>Синквейн</a:t>
            </a:r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»</a:t>
            </a:r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gray">
          <a:xfrm>
            <a:off x="717550" y="2554288"/>
            <a:ext cx="2844800" cy="2867025"/>
          </a:xfrm>
          <a:prstGeom prst="ellipse">
            <a:avLst/>
          </a:prstGeom>
          <a:noFill/>
          <a:ln w="9525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14348" y="2803524"/>
            <a:ext cx="2608291" cy="2697177"/>
            <a:chOff x="579" y="1589"/>
            <a:chExt cx="1358" cy="1358"/>
          </a:xfrm>
        </p:grpSpPr>
        <p:sp>
          <p:nvSpPr>
            <p:cNvPr id="53260" name="Oval 12"/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10980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38100">
              <a:solidFill>
                <a:srgbClr val="F8F8F8"/>
              </a:solidFill>
              <a:round/>
              <a:headEnd/>
              <a:tailEnd/>
            </a:ln>
            <a:effectLst>
              <a:outerShdw dist="45791" dir="3378596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1" name="Oval 13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372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2" name="Oval 14"/>
            <p:cNvSpPr>
              <a:spLocks noChangeArrowheads="1"/>
            </p:cNvSpPr>
            <p:nvPr/>
          </p:nvSpPr>
          <p:spPr bwMode="gray">
            <a:xfrm>
              <a:off x="865" y="1880"/>
              <a:ext cx="797" cy="79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69804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3263" name="Oval 15"/>
          <p:cNvSpPr>
            <a:spLocks noChangeArrowheads="1"/>
          </p:cNvSpPr>
          <p:nvPr/>
        </p:nvSpPr>
        <p:spPr bwMode="auto">
          <a:xfrm>
            <a:off x="541338" y="2370138"/>
            <a:ext cx="3216275" cy="3246437"/>
          </a:xfrm>
          <a:prstGeom prst="ellipse">
            <a:avLst/>
          </a:prstGeom>
          <a:noFill/>
          <a:ln w="19050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gray">
          <a:xfrm>
            <a:off x="365125" y="4000500"/>
            <a:ext cx="3552825" cy="0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gray">
          <a:xfrm>
            <a:off x="2141538" y="2130425"/>
            <a:ext cx="0" cy="3736975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black">
          <a:xfrm>
            <a:off x="3786182" y="3786190"/>
            <a:ext cx="208121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80808"/>
                </a:solidFill>
              </a:rPr>
              <a:t> </a:t>
            </a:r>
            <a:r>
              <a:rPr lang="ru-RU" sz="2000" i="1" dirty="0" smtClean="0">
                <a:solidFill>
                  <a:srgbClr val="080808"/>
                </a:solidFill>
                <a:latin typeface="Constantia" pitchFamily="18" charset="0"/>
              </a:rPr>
              <a:t>Передача новой информации</a:t>
            </a:r>
            <a:endParaRPr lang="en-US" sz="2000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black">
          <a:xfrm>
            <a:off x="3643306" y="2786058"/>
            <a:ext cx="208121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80808"/>
                </a:solidFill>
                <a:latin typeface="Constantia" pitchFamily="18" charset="0"/>
              </a:rPr>
              <a:t>Актуализация знаний</a:t>
            </a:r>
            <a:endParaRPr lang="en-US" sz="2000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black">
          <a:xfrm>
            <a:off x="3714744" y="4857760"/>
            <a:ext cx="208121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Проработка содержания темы</a:t>
            </a:r>
            <a:endParaRPr lang="en-US" sz="2000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gray">
          <a:xfrm>
            <a:off x="714348" y="3286124"/>
            <a:ext cx="2643206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1C1C1C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i="1" dirty="0" smtClean="0">
                <a:solidFill>
                  <a:srgbClr val="F8F8F8"/>
                </a:solidFill>
                <a:latin typeface="Constantia" pitchFamily="18" charset="0"/>
              </a:rPr>
              <a:t>Фаза 2.</a:t>
            </a:r>
          </a:p>
          <a:p>
            <a:pPr algn="ctr">
              <a:spcBef>
                <a:spcPct val="50000"/>
              </a:spcBef>
            </a:pPr>
            <a:r>
              <a:rPr lang="ru-RU" sz="2000" b="1" i="1" dirty="0" smtClean="0">
                <a:solidFill>
                  <a:srgbClr val="F8F8F8"/>
                </a:solidFill>
                <a:latin typeface="Constantia" pitchFamily="18" charset="0"/>
              </a:rPr>
              <a:t> </a:t>
            </a:r>
            <a:r>
              <a:rPr lang="ru-RU" sz="2000" b="1" i="1" dirty="0">
                <a:solidFill>
                  <a:srgbClr val="F8F8F8"/>
                </a:solidFill>
                <a:latin typeface="Constantia" pitchFamily="18" charset="0"/>
              </a:rPr>
              <a:t>Р</a:t>
            </a:r>
            <a:r>
              <a:rPr lang="ru-RU" sz="2000" b="1" i="1" dirty="0" smtClean="0">
                <a:solidFill>
                  <a:srgbClr val="F8F8F8"/>
                </a:solidFill>
                <a:latin typeface="Constantia" pitchFamily="18" charset="0"/>
              </a:rPr>
              <a:t>абота над темой</a:t>
            </a:r>
            <a:endParaRPr lang="en-US" sz="2000" b="1" i="1" dirty="0">
              <a:solidFill>
                <a:srgbClr val="F8F8F8"/>
              </a:solidFill>
              <a:latin typeface="Constantia" pitchFamily="18" charset="0"/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214678" y="2786058"/>
            <a:ext cx="339725" cy="339725"/>
            <a:chOff x="2928" y="2208"/>
            <a:chExt cx="262" cy="262"/>
          </a:xfrm>
        </p:grpSpPr>
        <p:sp>
          <p:nvSpPr>
            <p:cNvPr id="53276" name="Oval 2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77" name="Oval 29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571868" y="3857628"/>
            <a:ext cx="339725" cy="339725"/>
            <a:chOff x="2928" y="2208"/>
            <a:chExt cx="262" cy="262"/>
          </a:xfrm>
        </p:grpSpPr>
        <p:sp>
          <p:nvSpPr>
            <p:cNvPr id="53279" name="Oval 31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80" name="Oval 32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286116" y="4857760"/>
            <a:ext cx="339725" cy="339725"/>
            <a:chOff x="2928" y="2208"/>
            <a:chExt cx="262" cy="262"/>
          </a:xfrm>
        </p:grpSpPr>
        <p:sp>
          <p:nvSpPr>
            <p:cNvPr id="53282" name="Oval 3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83" name="Oval 35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5715008" y="2571744"/>
            <a:ext cx="180975" cy="180975"/>
            <a:chOff x="2928" y="2208"/>
            <a:chExt cx="262" cy="262"/>
          </a:xfrm>
        </p:grpSpPr>
        <p:sp>
          <p:nvSpPr>
            <p:cNvPr id="53288" name="Oval 4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89" name="Oval 4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5740400" y="3806825"/>
            <a:ext cx="180975" cy="180975"/>
            <a:chOff x="2928" y="2208"/>
            <a:chExt cx="262" cy="262"/>
          </a:xfrm>
        </p:grpSpPr>
        <p:sp>
          <p:nvSpPr>
            <p:cNvPr id="53291" name="Oval 43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92" name="Oval 44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5715008" y="4929198"/>
            <a:ext cx="180975" cy="180975"/>
            <a:chOff x="2928" y="2208"/>
            <a:chExt cx="262" cy="262"/>
          </a:xfrm>
        </p:grpSpPr>
        <p:sp>
          <p:nvSpPr>
            <p:cNvPr id="53294" name="Oval 46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95" name="Oval 47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85918" y="2643182"/>
            <a:ext cx="6715172" cy="688975"/>
            <a:chOff x="720" y="1392"/>
            <a:chExt cx="4058" cy="480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1" name="AutoShape 1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AutoShape 1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785918" y="1785926"/>
            <a:ext cx="6715172" cy="688975"/>
            <a:chOff x="720" y="1392"/>
            <a:chExt cx="4058" cy="480"/>
          </a:xfrm>
        </p:grpSpPr>
        <p:sp>
          <p:nvSpPr>
            <p:cNvPr id="49170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9172" name="AutoShape 2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3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876425" y="3521075"/>
            <a:ext cx="6696103" cy="688975"/>
            <a:chOff x="720" y="1392"/>
            <a:chExt cx="4058" cy="480"/>
          </a:xfrm>
        </p:grpSpPr>
        <p:sp>
          <p:nvSpPr>
            <p:cNvPr id="49155" name="AutoShape 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9157" name="AutoShape 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58" name="AutoShape 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76425" y="4386263"/>
            <a:ext cx="6696103" cy="688975"/>
            <a:chOff x="720" y="1392"/>
            <a:chExt cx="4058" cy="480"/>
          </a:xfrm>
        </p:grpSpPr>
        <p:sp>
          <p:nvSpPr>
            <p:cNvPr id="49160" name="AutoShape 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9162" name="AutoShape 1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63" name="AutoShape 1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1876425" y="5243513"/>
            <a:ext cx="6624665" cy="688975"/>
            <a:chOff x="720" y="1392"/>
            <a:chExt cx="4058" cy="480"/>
          </a:xfrm>
        </p:grpSpPr>
        <p:sp>
          <p:nvSpPr>
            <p:cNvPr id="49165" name="AutoShape 1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1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9167" name="AutoShape 1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68" name="AutoShape 1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9174" name="Text Box 22"/>
          <p:cNvSpPr txBox="1">
            <a:spLocks noChangeArrowheads="1"/>
          </p:cNvSpPr>
          <p:nvPr/>
        </p:nvSpPr>
        <p:spPr bwMode="white">
          <a:xfrm>
            <a:off x="2357422" y="1928802"/>
            <a:ext cx="607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ru-RU" b="1" dirty="0" smtClean="0">
                <a:solidFill>
                  <a:srgbClr val="FFFFFF"/>
                </a:solidFill>
              </a:rPr>
              <a:t>Существительное, выражающее главную тему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white">
          <a:xfrm>
            <a:off x="2354262" y="3629025"/>
            <a:ext cx="6218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ru-RU" b="1" dirty="0" smtClean="0">
                <a:solidFill>
                  <a:srgbClr val="FFFFFF"/>
                </a:solidFill>
              </a:rPr>
              <a:t>Три глагола, описывающих действие в рамках темы</a:t>
            </a: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white">
          <a:xfrm>
            <a:off x="2354262" y="4487863"/>
            <a:ext cx="61468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ru-RU" sz="2000" b="1" dirty="0" smtClean="0">
                <a:solidFill>
                  <a:srgbClr val="FFFFFF"/>
                </a:solidFill>
              </a:rPr>
              <a:t>Фраза, несущая определенный смысл 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white">
          <a:xfrm>
            <a:off x="2354262" y="5335588"/>
            <a:ext cx="46466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000" b="1" dirty="0" smtClean="0">
                <a:solidFill>
                  <a:srgbClr val="FFFFFF"/>
                </a:solidFill>
              </a:rPr>
              <a:t>Существительное-заключение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49179" name="Picture 27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714480" y="4357694"/>
            <a:ext cx="792163" cy="949325"/>
          </a:xfrm>
          <a:prstGeom prst="rect">
            <a:avLst/>
          </a:prstGeom>
          <a:noFill/>
        </p:spPr>
      </p:pic>
      <p:pic>
        <p:nvPicPr>
          <p:cNvPr id="49180" name="Picture 28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714480" y="3500438"/>
            <a:ext cx="792163" cy="949325"/>
          </a:xfrm>
          <a:prstGeom prst="rect">
            <a:avLst/>
          </a:prstGeom>
          <a:noFill/>
        </p:spPr>
      </p:pic>
      <p:pic>
        <p:nvPicPr>
          <p:cNvPr id="49181" name="Picture 29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43042" y="2643182"/>
            <a:ext cx="792163" cy="949325"/>
          </a:xfrm>
          <a:prstGeom prst="rect">
            <a:avLst/>
          </a:prstGeom>
          <a:noFill/>
        </p:spPr>
      </p:pic>
      <p:pic>
        <p:nvPicPr>
          <p:cNvPr id="49182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500166" y="1785926"/>
            <a:ext cx="792162" cy="949325"/>
          </a:xfrm>
          <a:prstGeom prst="rect">
            <a:avLst/>
          </a:prstGeom>
          <a:noFill/>
        </p:spPr>
      </p:pic>
      <p:sp>
        <p:nvSpPr>
          <p:cNvPr id="49183" name="Text Box 31"/>
          <p:cNvSpPr txBox="1">
            <a:spLocks noChangeArrowheads="1"/>
          </p:cNvSpPr>
          <p:nvPr/>
        </p:nvSpPr>
        <p:spPr bwMode="gray">
          <a:xfrm>
            <a:off x="2000232" y="5357826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5</a:t>
            </a:r>
            <a:endParaRPr lang="en-US" sz="2400" b="1" dirty="0"/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gray">
          <a:xfrm>
            <a:off x="1857356" y="1857364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gray">
          <a:xfrm>
            <a:off x="1928794" y="278605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2</a:t>
            </a:r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gray">
          <a:xfrm>
            <a:off x="2000232" y="3643314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3</a:t>
            </a:r>
          </a:p>
        </p:txBody>
      </p:sp>
      <p:sp>
        <p:nvSpPr>
          <p:cNvPr id="49188" name="Rectangle 36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sz="3200" i="1" dirty="0" smtClean="0">
                <a:solidFill>
                  <a:schemeClr val="accent1"/>
                </a:solidFill>
                <a:latin typeface="Constantia" pitchFamily="18" charset="0"/>
              </a:rPr>
              <a:t>АМ работы над темой: «</a:t>
            </a:r>
            <a:r>
              <a:rPr lang="ru-RU" sz="3200" i="1" dirty="0" err="1" smtClean="0">
                <a:solidFill>
                  <a:schemeClr val="accent1"/>
                </a:solidFill>
                <a:latin typeface="Constantia" pitchFamily="18" charset="0"/>
              </a:rPr>
              <a:t>Синквейн</a:t>
            </a:r>
            <a:r>
              <a:rPr lang="ru-RU" sz="3200" i="1" dirty="0" smtClean="0">
                <a:solidFill>
                  <a:schemeClr val="accent1"/>
                </a:solidFill>
                <a:latin typeface="Constantia" pitchFamily="18" charset="0"/>
              </a:rPr>
              <a:t>»</a:t>
            </a:r>
            <a:endParaRPr lang="en-US" sz="3200" i="1" dirty="0">
              <a:solidFill>
                <a:schemeClr val="accent1"/>
              </a:solidFill>
              <a:latin typeface="Constantia" pitchFamily="18" charset="0"/>
            </a:endParaRPr>
          </a:p>
        </p:txBody>
      </p:sp>
      <p:pic>
        <p:nvPicPr>
          <p:cNvPr id="43" name="Picture 28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43042" y="5214950"/>
            <a:ext cx="792163" cy="949325"/>
          </a:xfrm>
          <a:prstGeom prst="rect">
            <a:avLst/>
          </a:prstGeom>
          <a:noFill/>
        </p:spPr>
      </p:pic>
      <p:sp>
        <p:nvSpPr>
          <p:cNvPr id="44" name="Text Box 22"/>
          <p:cNvSpPr txBox="1">
            <a:spLocks noChangeArrowheads="1"/>
          </p:cNvSpPr>
          <p:nvPr/>
        </p:nvSpPr>
        <p:spPr bwMode="white">
          <a:xfrm>
            <a:off x="2357422" y="2786058"/>
            <a:ext cx="6143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b="1" dirty="0" smtClean="0">
                <a:solidFill>
                  <a:srgbClr val="FFFFFF"/>
                </a:solidFill>
              </a:rPr>
              <a:t>Два прилагательных ,выражающих главную мысль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gray">
          <a:xfrm>
            <a:off x="2071670" y="4429132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4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5819775" cy="944562"/>
          </a:xfrm>
        </p:spPr>
        <p:txBody>
          <a:bodyPr/>
          <a:lstStyle/>
          <a:p>
            <a:r>
              <a:rPr lang="ru-RU" i="1" dirty="0" smtClean="0">
                <a:latin typeface="Constantia" pitchFamily="18" charset="0"/>
              </a:rPr>
              <a:t>АМО: структура</a:t>
            </a:r>
            <a:endParaRPr lang="en-US" i="1" dirty="0">
              <a:latin typeface="Constantia" pitchFamily="18" charset="0"/>
            </a:endParaRPr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gray">
          <a:xfrm>
            <a:off x="5838825" y="2452688"/>
            <a:ext cx="0" cy="3108325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929322" y="2500306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6000760" y="2786058"/>
            <a:ext cx="25846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Constantia" pitchFamily="18" charset="0"/>
              </a:rPr>
              <a:t>Активные методы</a:t>
            </a:r>
            <a:endParaRPr lang="en-US" sz="2000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6072198" y="4572008"/>
            <a:ext cx="25846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sz="2000" i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Constantia" pitchFamily="18" charset="0"/>
              </a:rPr>
              <a:t>Активные методы</a:t>
            </a:r>
            <a:endParaRPr lang="en-US" sz="2000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gray">
          <a:xfrm>
            <a:off x="5929322" y="3143248"/>
            <a:ext cx="3214678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«Земля, воздух, огонь и вода»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«Ванька- </a:t>
            </a:r>
            <a:r>
              <a:rPr lang="ru-RU" i="1" dirty="0" err="1" smtClean="0">
                <a:solidFill>
                  <a:srgbClr val="080808"/>
                </a:solidFill>
                <a:latin typeface="Constantia" pitchFamily="18" charset="0"/>
              </a:rPr>
              <a:t>встанька</a:t>
            </a:r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«Японские поклоны»</a:t>
            </a:r>
          </a:p>
          <a:p>
            <a:pPr eaLnBrk="0" hangingPunct="0"/>
            <a:endParaRPr lang="en-US" sz="1200" dirty="0">
              <a:solidFill>
                <a:srgbClr val="080808"/>
              </a:solidFill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gray">
          <a:xfrm>
            <a:off x="6000760" y="4929198"/>
            <a:ext cx="314324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«Ресторан»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«Диаграмма результатов»</a:t>
            </a:r>
          </a:p>
          <a:p>
            <a:pPr eaLnBrk="0" hangingPunct="0"/>
            <a:r>
              <a:rPr lang="ru-RU" i="1" dirty="0" smtClean="0">
                <a:solidFill>
                  <a:srgbClr val="080808"/>
                </a:solidFill>
                <a:latin typeface="Constantia" pitchFamily="18" charset="0"/>
              </a:rPr>
              <a:t>«Все у нас в руках»</a:t>
            </a:r>
            <a:endParaRPr lang="en-US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gray">
          <a:xfrm>
            <a:off x="717550" y="2554288"/>
            <a:ext cx="2844800" cy="2867025"/>
          </a:xfrm>
          <a:prstGeom prst="ellipse">
            <a:avLst/>
          </a:prstGeom>
          <a:noFill/>
          <a:ln w="9525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14348" y="2803524"/>
            <a:ext cx="2608291" cy="2697177"/>
            <a:chOff x="579" y="1589"/>
            <a:chExt cx="1358" cy="1358"/>
          </a:xfrm>
        </p:grpSpPr>
        <p:sp>
          <p:nvSpPr>
            <p:cNvPr id="53260" name="Oval 12"/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10980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38100">
              <a:solidFill>
                <a:srgbClr val="F8F8F8"/>
              </a:solidFill>
              <a:round/>
              <a:headEnd/>
              <a:tailEnd/>
            </a:ln>
            <a:effectLst>
              <a:outerShdw dist="45791" dir="3378596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1" name="Oval 13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372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2" name="Oval 14"/>
            <p:cNvSpPr>
              <a:spLocks noChangeArrowheads="1"/>
            </p:cNvSpPr>
            <p:nvPr/>
          </p:nvSpPr>
          <p:spPr bwMode="gray">
            <a:xfrm>
              <a:off x="865" y="1880"/>
              <a:ext cx="797" cy="79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69804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3263" name="Oval 15"/>
          <p:cNvSpPr>
            <a:spLocks noChangeArrowheads="1"/>
          </p:cNvSpPr>
          <p:nvPr/>
        </p:nvSpPr>
        <p:spPr bwMode="auto">
          <a:xfrm>
            <a:off x="541338" y="2370138"/>
            <a:ext cx="3216275" cy="3246437"/>
          </a:xfrm>
          <a:prstGeom prst="ellipse">
            <a:avLst/>
          </a:prstGeom>
          <a:noFill/>
          <a:ln w="19050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gray">
          <a:xfrm>
            <a:off x="365125" y="4000500"/>
            <a:ext cx="3552825" cy="0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gray">
          <a:xfrm>
            <a:off x="2141538" y="2130425"/>
            <a:ext cx="0" cy="3736975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black">
          <a:xfrm>
            <a:off x="3857620" y="3786190"/>
            <a:ext cx="208121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80808"/>
                </a:solidFill>
              </a:rPr>
              <a:t> </a:t>
            </a:r>
            <a:endParaRPr lang="en-US" sz="2000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black">
          <a:xfrm>
            <a:off x="3714744" y="2928934"/>
            <a:ext cx="208121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80808"/>
                </a:solidFill>
                <a:latin typeface="Constantia" pitchFamily="18" charset="0"/>
              </a:rPr>
              <a:t>Эмоциональная разрядка</a:t>
            </a:r>
            <a:endParaRPr lang="en-US" sz="2000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black">
          <a:xfrm>
            <a:off x="3786182" y="4357694"/>
            <a:ext cx="208121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80808"/>
                </a:solidFill>
              </a:rPr>
              <a:t> </a:t>
            </a:r>
            <a:r>
              <a:rPr lang="ru-RU" sz="2000" i="1" dirty="0" smtClean="0">
                <a:solidFill>
                  <a:srgbClr val="080808"/>
                </a:solidFill>
                <a:latin typeface="Constantia" pitchFamily="18" charset="0"/>
              </a:rPr>
              <a:t>Подведение итогов</a:t>
            </a:r>
            <a:endParaRPr lang="en-US" sz="2000" i="1" dirty="0">
              <a:solidFill>
                <a:srgbClr val="080808"/>
              </a:solidFill>
              <a:latin typeface="Constantia" pitchFamily="18" charset="0"/>
            </a:endParaRPr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gray">
          <a:xfrm>
            <a:off x="714348" y="3286124"/>
            <a:ext cx="2643206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1C1C1C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i="1" dirty="0" smtClean="0">
                <a:solidFill>
                  <a:srgbClr val="F8F8F8"/>
                </a:solidFill>
                <a:latin typeface="Constantia" pitchFamily="18" charset="0"/>
              </a:rPr>
              <a:t>Фаза 3.</a:t>
            </a:r>
          </a:p>
          <a:p>
            <a:pPr algn="ctr">
              <a:spcBef>
                <a:spcPct val="50000"/>
              </a:spcBef>
            </a:pPr>
            <a:r>
              <a:rPr lang="ru-RU" sz="2000" b="1" i="1" dirty="0" smtClean="0">
                <a:solidFill>
                  <a:srgbClr val="F8F8F8"/>
                </a:solidFill>
                <a:latin typeface="Constantia" pitchFamily="18" charset="0"/>
              </a:rPr>
              <a:t> Завершение образовательного мероприятия</a:t>
            </a:r>
            <a:endParaRPr lang="en-US" sz="2000" b="1" i="1" dirty="0">
              <a:solidFill>
                <a:srgbClr val="F8F8F8"/>
              </a:solidFill>
              <a:latin typeface="Constantia" pitchFamily="18" charset="0"/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357554" y="3071810"/>
            <a:ext cx="339725" cy="339725"/>
            <a:chOff x="2928" y="2208"/>
            <a:chExt cx="262" cy="262"/>
          </a:xfrm>
        </p:grpSpPr>
        <p:sp>
          <p:nvSpPr>
            <p:cNvPr id="53276" name="Oval 2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77" name="Oval 29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428992" y="4429132"/>
            <a:ext cx="339725" cy="339725"/>
            <a:chOff x="2928" y="2208"/>
            <a:chExt cx="262" cy="262"/>
          </a:xfrm>
        </p:grpSpPr>
        <p:sp>
          <p:nvSpPr>
            <p:cNvPr id="53282" name="Oval 3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83" name="Oval 35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5786446" y="2928934"/>
            <a:ext cx="180975" cy="180975"/>
            <a:chOff x="2928" y="2208"/>
            <a:chExt cx="262" cy="262"/>
          </a:xfrm>
        </p:grpSpPr>
        <p:sp>
          <p:nvSpPr>
            <p:cNvPr id="53291" name="Oval 43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92" name="Oval 44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5715008" y="4714884"/>
            <a:ext cx="180975" cy="180975"/>
            <a:chOff x="2928" y="2208"/>
            <a:chExt cx="262" cy="262"/>
          </a:xfrm>
        </p:grpSpPr>
        <p:sp>
          <p:nvSpPr>
            <p:cNvPr id="53294" name="Oval 46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95" name="Oval 47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1TGp_ChildArt_light_ani">
  <a:themeElements>
    <a:clrScheme name="Default Design 1">
      <a:dk1>
        <a:srgbClr val="000000"/>
      </a:dk1>
      <a:lt1>
        <a:srgbClr val="FFFFFF"/>
      </a:lt1>
      <a:dk2>
        <a:srgbClr val="3160AD"/>
      </a:dk2>
      <a:lt2>
        <a:srgbClr val="808080"/>
      </a:lt2>
      <a:accent1>
        <a:srgbClr val="FF9900"/>
      </a:accent1>
      <a:accent2>
        <a:srgbClr val="8CD32D"/>
      </a:accent2>
      <a:accent3>
        <a:srgbClr val="FFFFFF"/>
      </a:accent3>
      <a:accent4>
        <a:srgbClr val="000000"/>
      </a:accent4>
      <a:accent5>
        <a:srgbClr val="FFCAAA"/>
      </a:accent5>
      <a:accent6>
        <a:srgbClr val="7EBF28"/>
      </a:accent6>
      <a:hlink>
        <a:srgbClr val="F45E5E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3160AD"/>
        </a:dk2>
        <a:lt2>
          <a:srgbClr val="808080"/>
        </a:lt2>
        <a:accent1>
          <a:srgbClr val="FF9900"/>
        </a:accent1>
        <a:accent2>
          <a:srgbClr val="8CD32D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7EBF28"/>
        </a:accent6>
        <a:hlink>
          <a:srgbClr val="F45E5E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E466B7"/>
        </a:accent1>
        <a:accent2>
          <a:srgbClr val="699EF3"/>
        </a:accent2>
        <a:accent3>
          <a:srgbClr val="FFFFFF"/>
        </a:accent3>
        <a:accent4>
          <a:srgbClr val="000000"/>
        </a:accent4>
        <a:accent5>
          <a:srgbClr val="EFB8D8"/>
        </a:accent5>
        <a:accent6>
          <a:srgbClr val="5E8FDC"/>
        </a:accent6>
        <a:hlink>
          <a:srgbClr val="FEB93C"/>
        </a:hlink>
        <a:folHlink>
          <a:srgbClr val="6ED8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34920"/>
        </a:dk2>
        <a:lt2>
          <a:srgbClr val="808080"/>
        </a:lt2>
        <a:accent1>
          <a:srgbClr val="3FA2E5"/>
        </a:accent1>
        <a:accent2>
          <a:srgbClr val="BB75D1"/>
        </a:accent2>
        <a:accent3>
          <a:srgbClr val="FFFFFF"/>
        </a:accent3>
        <a:accent4>
          <a:srgbClr val="000000"/>
        </a:accent4>
        <a:accent5>
          <a:srgbClr val="AFCEF0"/>
        </a:accent5>
        <a:accent6>
          <a:srgbClr val="A969BD"/>
        </a:accent6>
        <a:hlink>
          <a:srgbClr val="77D379"/>
        </a:hlink>
        <a:folHlink>
          <a:srgbClr val="EF9F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591TGp_ChildArt_light_ani</Template>
  <TotalTime>784</TotalTime>
  <Words>578</Words>
  <Application>Microsoft Office PowerPoint</Application>
  <PresentationFormat>Экран (4:3)</PresentationFormat>
  <Paragraphs>164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591TGp_ChildArt_light_ani</vt:lpstr>
      <vt:lpstr>Технология АМО – средство повышения мотивации школьников к обучению  в условиях перехода на новые ФГОС</vt:lpstr>
      <vt:lpstr>Слайд 2</vt:lpstr>
      <vt:lpstr>АМО: зачем? </vt:lpstr>
      <vt:lpstr>АМО: зачем? </vt:lpstr>
      <vt:lpstr>Слайд 5</vt:lpstr>
      <vt:lpstr>АМО: структура</vt:lpstr>
      <vt:lpstr>АМО: структура</vt:lpstr>
      <vt:lpstr>АМ работы над темой: «Синквейн»</vt:lpstr>
      <vt:lpstr>АМО: структура</vt:lpstr>
      <vt:lpstr>АМ рефлексии:  «Все в моих руках»</vt:lpstr>
      <vt:lpstr>АМО: «За» и «Против»</vt:lpstr>
      <vt:lpstr>АМО: «За» и «Против»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NT[YJ</dc:title>
  <dc:creator>Админ</dc:creator>
  <cp:lastModifiedBy>Админ</cp:lastModifiedBy>
  <cp:revision>48</cp:revision>
  <dcterms:created xsi:type="dcterms:W3CDTF">2014-01-25T15:00:40Z</dcterms:created>
  <dcterms:modified xsi:type="dcterms:W3CDTF">2014-02-16T08:56:09Z</dcterms:modified>
</cp:coreProperties>
</file>