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70" r:id="rId11"/>
    <p:sldId id="271" r:id="rId12"/>
    <p:sldId id="277" r:id="rId13"/>
    <p:sldId id="272" r:id="rId14"/>
    <p:sldId id="294" r:id="rId15"/>
    <p:sldId id="275" r:id="rId16"/>
    <p:sldId id="276" r:id="rId17"/>
    <p:sldId id="284" r:id="rId18"/>
    <p:sldId id="295" r:id="rId19"/>
    <p:sldId id="279" r:id="rId20"/>
    <p:sldId id="280" r:id="rId21"/>
    <p:sldId id="286" r:id="rId22"/>
    <p:sldId id="281" r:id="rId23"/>
    <p:sldId id="282" r:id="rId24"/>
    <p:sldId id="283" r:id="rId25"/>
    <p:sldId id="289" r:id="rId26"/>
    <p:sldId id="296" r:id="rId27"/>
    <p:sldId id="298" r:id="rId28"/>
    <p:sldId id="290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895AE-F960-4B8B-9786-9EF3C2C8D1C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5EEF-B295-45D2-A6E0-A0DD916AA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0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E6CF-CE5F-493A-8287-FB26E9DBB949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EBC8-9321-49DE-BE7A-E23896DF8C92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FC5A-691E-41D3-8656-07A253FB7AB1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5CC2-DB6A-4A79-A2CF-27E63E03AD3D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5B97-A2EA-4422-A90D-D28F779AECAC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E435-DECB-4245-A24B-7433B199AB19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E2AA-52FD-4F84-B44D-838623664F68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01D5-117F-498B-8973-665BA630B87D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0A7A-A3EE-4914-B22E-192AD4242FC8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A150-6ADC-4AD7-BFFC-1C547F2629B5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CA88-7B13-4A09-ABDE-FCCF09FF7BCA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DBC4-A38D-4DDF-87E6-0415B284E632}" type="datetime1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2056-B164-43A6-A88F-6AAC0798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2" descr="E:\Экономическая деятельность подростков\солны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урока: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«Экономическая деятельность подростков».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урока: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рассмотреть особенности  экономической деятельности подростков.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Ответить на вопросы: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12776"/>
            <a:ext cx="91440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1. Как вы думаете, почему мальчик не вернул деньги? Хорошо ли он поступил?</a:t>
            </a:r>
          </a:p>
          <a:p>
            <a:pPr lvl="0"/>
            <a:r>
              <a:rPr lang="ru-RU" sz="3600" dirty="0" smtClean="0"/>
              <a:t>2. Для каких целей нужны подростку деньги?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00808"/>
            <a:ext cx="9144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/>
              <a:t>«Карманные деньги»-</a:t>
            </a:r>
            <a:r>
              <a:rPr lang="ru-RU" sz="4000" dirty="0"/>
              <a:t> это деньги, которые подросток заработал сам и получил от </a:t>
            </a:r>
            <a:r>
              <a:rPr lang="ru-RU" sz="4000" dirty="0" smtClean="0"/>
              <a:t>родителей </a:t>
            </a:r>
            <a:r>
              <a:rPr lang="ru-RU" sz="4000" dirty="0"/>
              <a:t>и которыми он может распоряжаться.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2" name="Picture 4" descr="C:\Users\школа 27\Pictures\Picture_-_Ryan_Ro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92" y="0"/>
            <a:ext cx="9163991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66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Что помогло детям стать миллионерами в 9-15 лет?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573016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Дети отличались трудолюбием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уделяли много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своему делу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2816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Дети научились экономить карманные деньги с ранних лет и откладывать их для своего бизнеса.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852936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Они превратили свое любимое занятие в бизнес.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48320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группам: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поработайте с учебником.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57 и назовите основные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участия в экономической жизни подростков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продолжите этот список  самостоятельно.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340" y="2500314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Экономическая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деятельность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подростков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214422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Продажа газет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285728"/>
            <a:ext cx="314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Раздача рекламы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6161150"/>
            <a:ext cx="314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Курьер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6232588"/>
            <a:ext cx="385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Озеленение города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286124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Сфера питания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464344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Фермерское хозяйство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2458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40" y="214290"/>
            <a:ext cx="2809878" cy="236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86058"/>
            <a:ext cx="275034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3857628"/>
            <a:ext cx="2786082" cy="208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181" y="48577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500570"/>
            <a:ext cx="1646734" cy="167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 rot="16200000" flipV="1">
            <a:off x="3464711" y="1821645"/>
            <a:ext cx="500066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679157" y="1607331"/>
            <a:ext cx="13573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00628" y="3929066"/>
            <a:ext cx="85725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321835" y="4893479"/>
            <a:ext cx="2071702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500298" y="2928934"/>
            <a:ext cx="500066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32" idx="0"/>
          </p:cNvCxnSpPr>
          <p:nvPr/>
        </p:nvCxnSpPr>
        <p:spPr>
          <a:xfrm rot="5400000">
            <a:off x="3233453" y="4090717"/>
            <a:ext cx="500066" cy="3196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Возраст, с которого допускается заключение трудового договора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 лет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только легкий труд, не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причиняющий вред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здоровью.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согласия одного из родителей, подросток может заниматься предпринимательской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деятельностью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свободное от учебы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1" name="Picture 1" descr="D:\Гурьянова\1c392448c4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764704"/>
            <a:ext cx="5904656" cy="175432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Игра </a:t>
            </a:r>
          </a:p>
          <a:p>
            <a:pPr algn="ctr"/>
            <a:r>
              <a:rPr lang="ru-RU" sz="5400" dirty="0" smtClean="0"/>
              <a:t>в ассоциации</a:t>
            </a:r>
            <a:endParaRPr lang="ru-RU" sz="5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71587" y="0"/>
            <a:ext cx="7872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«Бюджет семьи»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37" name="Picture 1" descr="D:\Гурьянова\family_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3383"/>
            <a:ext cx="7452320" cy="573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15616" y="0"/>
            <a:ext cx="752432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474788">
              <a:lnSpc>
                <a:spcPct val="90000"/>
              </a:lnSpc>
              <a:tabLst>
                <a:tab pos="0" algn="l"/>
              </a:tabLst>
            </a:pPr>
            <a:r>
              <a:rPr lang="ru-RU" sz="3000" b="1" dirty="0" smtClean="0"/>
              <a:t>Анализ расходов Васи в течение недели: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15699"/>
              </p:ext>
            </p:extLst>
          </p:nvPr>
        </p:nvGraphicFramePr>
        <p:xfrm>
          <a:off x="323528" y="476672"/>
          <a:ext cx="8501122" cy="542928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01085"/>
                <a:gridCol w="3313997"/>
                <a:gridCol w="1801085"/>
                <a:gridCol w="1584955"/>
              </a:tblGrid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День недели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Категория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Цена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Сумма</a:t>
                      </a:r>
                      <a:endParaRPr lang="ru-RU" sz="2000" b="0" dirty="0"/>
                    </a:p>
                  </a:txBody>
                  <a:tcPr/>
                </a:tc>
              </a:tr>
              <a:tr h="108225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Понедельник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Школьный обед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Жевательная</a:t>
                      </a:r>
                      <a:r>
                        <a:rPr lang="ru-RU" sz="2000" b="0" baseline="0" dirty="0" smtClean="0"/>
                        <a:t> резинка</a:t>
                      </a:r>
                      <a:endParaRPr lang="ru-RU" sz="2000" b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Карандаш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25 рублей</a:t>
                      </a:r>
                    </a:p>
                    <a:p>
                      <a:r>
                        <a:rPr lang="ru-RU" sz="2000" b="0" dirty="0" smtClean="0"/>
                        <a:t>8 рублей</a:t>
                      </a:r>
                    </a:p>
                    <a:p>
                      <a:r>
                        <a:rPr lang="ru-RU" sz="2000" b="0" dirty="0" smtClean="0"/>
                        <a:t>4</a:t>
                      </a:r>
                      <a:r>
                        <a:rPr lang="ru-RU" sz="2000" b="0" baseline="0" dirty="0" smtClean="0"/>
                        <a:t> рубля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42 рубля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75757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Вторник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Школьный обед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Чипсы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30 рублей</a:t>
                      </a:r>
                    </a:p>
                    <a:p>
                      <a:r>
                        <a:rPr lang="ru-RU" sz="2000" b="0" dirty="0" smtClean="0"/>
                        <a:t>32 рубля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62 рубля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75757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Среда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Кекс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Тетрадь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8 рублей</a:t>
                      </a:r>
                    </a:p>
                    <a:p>
                      <a:r>
                        <a:rPr lang="ru-RU" sz="2000" b="0" dirty="0" smtClean="0"/>
                        <a:t>10 рублей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18 рублей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75757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Четверг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Школьный обед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Сотовая связь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30 рублей</a:t>
                      </a:r>
                    </a:p>
                    <a:p>
                      <a:r>
                        <a:rPr lang="ru-RU" sz="2000" b="0" dirty="0" smtClean="0"/>
                        <a:t>50 рублей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80 рублей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75757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Пятница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Школьный</a:t>
                      </a:r>
                      <a:r>
                        <a:rPr lang="ru-RU" sz="2000" b="0" baseline="0" dirty="0" smtClean="0"/>
                        <a:t> обед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0" dirty="0" smtClean="0"/>
                        <a:t>Компьютерная игра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20 рублей</a:t>
                      </a:r>
                    </a:p>
                    <a:p>
                      <a:r>
                        <a:rPr lang="ru-RU" sz="2000" b="0" dirty="0" smtClean="0"/>
                        <a:t>100 рублей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120 рублей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438913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Суббота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1. Билет</a:t>
                      </a:r>
                      <a:r>
                        <a:rPr lang="ru-RU" sz="2000" b="0" baseline="0" dirty="0" smtClean="0"/>
                        <a:t> в музей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20 рублей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20 рублей</a:t>
                      </a:r>
                      <a:endParaRPr lang="ru-RU" sz="2000" b="0" dirty="0"/>
                    </a:p>
                  </a:txBody>
                  <a:tcPr anchor="ctr"/>
                </a:tc>
              </a:tr>
              <a:tr h="438913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Воскресенье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1. Мороженое для друзей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60 рублей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60 рублей</a:t>
                      </a:r>
                      <a:endParaRPr lang="ru-RU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88668"/>
            <a:ext cx="9144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проанализируйте расходы карманных денег шестиклассник Васи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0"/>
            <a:ext cx="2654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1440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Ребята, все, что купил Вася, необходимо и полезно?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92896"/>
            <a:ext cx="91440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 чем Вася мог сэкономить? Что лишнее в этом списке?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05064"/>
            <a:ext cx="91440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бы он не купил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лишнего, сколько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 денег у него осталось?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086100"/>
          <a:ext cx="9144000" cy="365760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4572000"/>
                <a:gridCol w="4572000"/>
              </a:tblGrid>
              <a:tr h="133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/>
                        <a:t>Доходы (сумма экономов)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/>
                        <a:t>Расходы на день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</a:endParaRPr>
                    </a:p>
                  </a:txBody>
                  <a:tcPr marL="42801" marR="428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124744"/>
            <a:ext cx="9287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Личный бюджет на 1 день (имя) __________________________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1077"/>
              </p:ext>
            </p:extLst>
          </p:nvPr>
        </p:nvGraphicFramePr>
        <p:xfrm>
          <a:off x="0" y="0"/>
          <a:ext cx="9144000" cy="68275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1703"/>
                <a:gridCol w="4572297"/>
              </a:tblGrid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/>
                        <a:t>Школьный обед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 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Сотовая связь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 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Лимонад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Чипсы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 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Булочка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 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/>
                        <a:t>Жевательная резинка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 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Тетрадь и ручка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1 эконом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СМС «Добро»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2 эконома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Билет в кино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2 эконома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Велосипед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20 экономов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Сотовый телефон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20 экономов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Игровая  приставка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25 экономов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Планшет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25 экономов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  <a:tr h="15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/>
                        <a:t>Компьютер 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/>
                        <a:t>30 экономов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42804" marR="42804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9971"/>
            <a:ext cx="9144000" cy="67095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1.У детей с 14 лет  нет  права  заниматься предпринимательской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2.Важная проблема подростков –  научиться распоряжаться карманными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деньгами.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3.Подростков до 18 лет можно привлекать к тяжелым, вредным для здоровья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«Карманные деньги» - это деньги, которые подросток заработал сам и получил от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которыми он может распоряжаться.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Формой экономической деятельности подростка является уборка своей комнаты.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2145" y="0"/>
            <a:ext cx="279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Ответы: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1. нет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2. 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3.нет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4. 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5. нет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9144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600" dirty="0" smtClean="0"/>
              <a:t>Что нового я узнал на уроке и чему научился?</a:t>
            </a:r>
            <a:endParaRPr lang="ru-RU" sz="66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2" y="0"/>
            <a:ext cx="90640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выбор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51837"/>
            <a:ext cx="9065006" cy="30469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1) Узнать</a:t>
            </a:r>
            <a:r>
              <a:rPr lang="ru-RU" sz="3200" dirty="0"/>
              <a:t>, кем работали ваши сверстники 100 и 1000 лет назад.</a:t>
            </a:r>
          </a:p>
          <a:p>
            <a:r>
              <a:rPr lang="ru-RU" sz="3200" dirty="0"/>
              <a:t>2) </a:t>
            </a:r>
            <a:r>
              <a:rPr lang="ru-RU" sz="3200" dirty="0" smtClean="0"/>
              <a:t>Составить </a:t>
            </a:r>
            <a:r>
              <a:rPr lang="ru-RU" sz="3200" dirty="0"/>
              <a:t>личный бюджет на </a:t>
            </a:r>
            <a:r>
              <a:rPr lang="ru-RU" sz="3200" dirty="0" smtClean="0"/>
              <a:t>неделю.</a:t>
            </a:r>
            <a:endParaRPr lang="ru-RU" sz="3200" dirty="0"/>
          </a:p>
          <a:p>
            <a:r>
              <a:rPr lang="ru-RU" sz="3200" dirty="0"/>
              <a:t>3) Найти примеры </a:t>
            </a:r>
            <a:r>
              <a:rPr lang="ru-RU" sz="3200" dirty="0" smtClean="0"/>
              <a:t>экономической деятельности</a:t>
            </a:r>
            <a:r>
              <a:rPr lang="ru-RU" sz="3200" dirty="0" smtClean="0"/>
              <a:t> </a:t>
            </a:r>
            <a:r>
              <a:rPr lang="ru-RU" sz="3200"/>
              <a:t>подростков </a:t>
            </a:r>
            <a:r>
              <a:rPr lang="ru-RU" sz="3200" smtClean="0"/>
              <a:t>из</a:t>
            </a:r>
            <a:r>
              <a:rPr lang="ru-RU" sz="3200" smtClean="0"/>
              <a:t> художественной литературы, </a:t>
            </a:r>
            <a:r>
              <a:rPr lang="ru-RU" sz="3200" dirty="0"/>
              <a:t>в СМИ, в кино.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Picture 2" descr="E:\Экономическая деятельность подростков\солныш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D:\Гурьянова\market-homework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D:\Гурьянова\20090421194451_vop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71875"/>
            <a:ext cx="2962275" cy="3286125"/>
          </a:xfrm>
          <a:prstGeom prst="rect">
            <a:avLst/>
          </a:prstGeom>
          <a:noFill/>
        </p:spPr>
      </p:pic>
      <p:pic>
        <p:nvPicPr>
          <p:cNvPr id="6" name="Picture 2" descr="D:\Гурьянова\egyem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83348"/>
            <a:ext cx="1774652" cy="1774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7410" name="Picture 2" descr="D:\Гурьянов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D:\Гурьянова\1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331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elena\Desktop\света\бюджет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7"/>
            <a:ext cx="4190490" cy="299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Гурьянова\1318ad2e2032a3683db439449f4075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3084" y="3717032"/>
            <a:ext cx="485091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Гурьянова\20090421194451_vopr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571875"/>
            <a:ext cx="2962275" cy="3286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04248" y="4995952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8434" name="Picture 2" descr="D:\Гурьянова\71016418_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16016" cy="332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D:\Гурьянова\How-to-blog-for-busi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347864" cy="334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D:\Гурьянова\Podderj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5072"/>
            <a:ext cx="4572000" cy="343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D:\Гурьянова\zYTItY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3326" y="3093300"/>
            <a:ext cx="2930674" cy="376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Гурьянова\20090421194451_vopr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571875"/>
            <a:ext cx="2962275" cy="3286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04248" y="4995952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D:\Гурьянова\pomesheno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58776"/>
            <a:ext cx="4139952" cy="3299223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995952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D:\Гурьянова\20090421194451_vop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71875"/>
            <a:ext cx="2962275" cy="3286125"/>
          </a:xfrm>
          <a:prstGeom prst="rect">
            <a:avLst/>
          </a:prstGeom>
          <a:noFill/>
        </p:spPr>
      </p:pic>
      <p:pic>
        <p:nvPicPr>
          <p:cNvPr id="19459" name="Picture 3" descr="D:\Гурьянова\85701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1920" cy="288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D:\Гурьянова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0085" y="0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D:\Гурьянова\DETAIL_PICTURE_5735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068960"/>
            <a:ext cx="505560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D:\Гурьянова\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99" y="332656"/>
            <a:ext cx="8446459" cy="63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4995952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D:\Гурьянова\20090421194451_vop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71875"/>
            <a:ext cx="2962275" cy="3286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80478" y="0"/>
            <a:ext cx="2565061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ysClr val="windowText" lastClr="000000"/>
                </a:solidFill>
                <a:effectLst/>
              </a:rPr>
              <a:t>Ответы:</a:t>
            </a:r>
            <a:endParaRPr lang="ru-RU" sz="54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29523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1. Рынок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88840"/>
            <a:ext cx="29523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2. Бюджет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24944"/>
            <a:ext cx="615617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3. Предпринимательство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3933056"/>
            <a:ext cx="29523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4. Банк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4941168"/>
            <a:ext cx="29523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5. Деньги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2056-B164-43A6-A88F-6AAC07982A6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Picture 2" descr="D:\Гурьянова\294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D:\Гурьянова\1380007984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0" cy="342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D:\Гурьянова\1318183356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222" y="3429000"/>
            <a:ext cx="46607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D:\Гурьянова\1258237877_1255955336_war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2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412776"/>
            <a:ext cx="4251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1941-1945 г.г.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542</Words>
  <Application>Microsoft Office PowerPoint</Application>
  <PresentationFormat>Экран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Ответить на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Экономическая деятельность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Киса</dc:creator>
  <cp:lastModifiedBy>Белобородова</cp:lastModifiedBy>
  <cp:revision>42</cp:revision>
  <dcterms:created xsi:type="dcterms:W3CDTF">2013-11-24T14:29:12Z</dcterms:created>
  <dcterms:modified xsi:type="dcterms:W3CDTF">2013-12-03T08:32:23Z</dcterms:modified>
</cp:coreProperties>
</file>