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22DC15-AEC5-4A5D-9143-372CBD8137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E14E-C4BF-489E-80C5-C3719FFAB1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47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94DDD-CF8A-4063-82DD-9910A54D87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27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F8C55-2F13-4909-A46D-952078A16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17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78C7B-1FBE-4EC4-948C-E03B1A3720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498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FDCD6-29F8-4403-9591-126A62A5FF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5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04E82-5556-4F84-A049-FAFF1F6681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58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EC74C-C755-4141-8876-5CEC78BCB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37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412A8-4546-436C-B8BC-4ECC72B3DA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9E925-3E08-4034-8BD3-29B215C239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86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3BFDD-9FB7-479C-A0DB-42078A0D4B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3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ru-RU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4F55FA-7535-4AC0-93FA-F01652E17F1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A%D0%BE%D0%BD%D1%81%D1%82%D0%B8%D1%82%D1%83%D1%86%D0%B8%D1%8F%20%D0%A0%D0%A4&amp;fp=0&amp;img_url=http%3A%2F%2Fs001.radikal.ru%2Fi195%2F1308%2F11%2F01f705ff0593.jpg&amp;pos=1&amp;rpt=simage&amp;nojs=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vpressa.ru/photo/69679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vpressa.ru/photo/69679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3/34/%D0%97%D0%BD%D0%B0%D0%BA_%D0%BF%D0%BE%D1%87%D0%B5%D1%82%D0%BD%D0%BE%D0%B3%D0%BE_%D0%B3%D1%80%D0%B0%D0%B6%D0%B4%D0%B0%D0%BD%D0%B8%D0%BD%D0%B0_%D0%9C%D0%BE%D1%81%D0%BA%D0%B2%D1%8B.jpe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0/Patriarch_Alexius_of_Russia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foto.mail.ru/mail/elkina_anjela/_answers/i-1193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118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259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971550" y="1484313"/>
            <a:ext cx="7704138" cy="3097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Гражданин</a:t>
            </a:r>
          </a:p>
          <a:p>
            <a:pPr algn="ctr"/>
            <a:r>
              <a:rPr lang="ru-RU" sz="3600" b="1" kern="10" dirty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 России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348037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321175" cy="1655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Гражданин</a:t>
            </a:r>
          </a:p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РФ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39750" y="2492375"/>
            <a:ext cx="80645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</a:rPr>
              <a:t>- это человек, который имеет правовую связь с определенным государством, что позволяет ему иметь все права, предоставляемые законами этой страны и исполнять все установленные законами обязанности. 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5148263" y="4005263"/>
            <a:ext cx="1152525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11188" y="5445125"/>
            <a:ext cx="2232025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/>
      <p:bldP spid="29702" grpId="0" animBg="1"/>
      <p:bldP spid="297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?id=109598637-0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30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2936875"/>
            <a:ext cx="914400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7553" tIns="79350" bIns="0" anchor="ctr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Все основные права и обязанности граждан записаны в главном законе – Конституции Российской Федерации.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Все граждане России имеют равные права и равные обязанности.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Гражданином России можно стать с рождения или приобрести гражданство позже.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Полноправным гражданином</a:t>
            </a:r>
            <a:r>
              <a:rPr lang="ru-RU" altLang="ru-RU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можно стать только в 18 лет. В этом возрасте у тебя будут все права и все обязанности.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4968875" cy="2205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Права и обязанности</a:t>
            </a:r>
          </a:p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 граждан</a:t>
            </a:r>
          </a:p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РФ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uiExpand="1" build="p"/>
      <p:bldP spid="307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6967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141663"/>
            <a:ext cx="324167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6551613" cy="1150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Права граждан РФ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2420938"/>
            <a:ext cx="2555875" cy="1187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</a:rPr>
              <a:t>Участвовать в управлении государством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492500" y="1557338"/>
            <a:ext cx="2555875" cy="1187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altLang="ru-RU" sz="24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</a:rPr>
              <a:t>Право на жизнь</a:t>
            </a:r>
          </a:p>
          <a:p>
            <a:pPr algn="ctr"/>
            <a:endParaRPr lang="ru-RU" altLang="ru-RU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4076700"/>
            <a:ext cx="2555875" cy="1187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</a:rPr>
              <a:t>Избирать и быть избранными</a:t>
            </a:r>
          </a:p>
          <a:p>
            <a:pPr algn="ctr"/>
            <a:endParaRPr lang="ru-RU" altLang="ru-RU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835150" y="5670550"/>
            <a:ext cx="2555875" cy="1187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altLang="ru-RU" sz="24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</a:rPr>
              <a:t>Право на отдых</a:t>
            </a:r>
          </a:p>
          <a:p>
            <a:pPr algn="ctr"/>
            <a:endParaRPr lang="ru-RU" altLang="ru-RU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6588125" y="2133600"/>
            <a:ext cx="2555875" cy="1187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</a:rPr>
              <a:t>Право на образование</a:t>
            </a:r>
          </a:p>
          <a:p>
            <a:pPr algn="ctr"/>
            <a:endParaRPr lang="ru-RU" altLang="ru-RU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6588125" y="3716338"/>
            <a:ext cx="2555875" cy="1187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altLang="ru-RU" sz="24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</a:rPr>
              <a:t>Право на труд</a:t>
            </a:r>
          </a:p>
          <a:p>
            <a:pPr algn="ctr"/>
            <a:endParaRPr lang="ru-RU" altLang="ru-RU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076825" y="5305425"/>
            <a:ext cx="2555875" cy="1552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</a:rPr>
              <a:t>Право на пользование достижениями культуры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4572000" y="2708275"/>
            <a:ext cx="0" cy="433388"/>
          </a:xfrm>
          <a:prstGeom prst="line">
            <a:avLst/>
          </a:prstGeom>
          <a:noFill/>
          <a:ln w="76200" cmpd="tri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6300788" y="2997200"/>
            <a:ext cx="287337" cy="792163"/>
          </a:xfrm>
          <a:prstGeom prst="line">
            <a:avLst/>
          </a:prstGeom>
          <a:noFill/>
          <a:ln w="76200" cmpd="tri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6300788" y="3789363"/>
            <a:ext cx="287337" cy="503237"/>
          </a:xfrm>
          <a:prstGeom prst="line">
            <a:avLst/>
          </a:prstGeom>
          <a:noFill/>
          <a:ln w="76200" cmpd="tri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 flipV="1">
            <a:off x="2555875" y="3068638"/>
            <a:ext cx="576263" cy="936625"/>
          </a:xfrm>
          <a:prstGeom prst="line">
            <a:avLst/>
          </a:prstGeom>
          <a:noFill/>
          <a:ln w="76200" cmpd="tri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2555875" y="4005263"/>
            <a:ext cx="503238" cy="647700"/>
          </a:xfrm>
          <a:prstGeom prst="line">
            <a:avLst/>
          </a:prstGeom>
          <a:noFill/>
          <a:ln w="76200" cmpd="tri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>
            <a:off x="3779838" y="5013325"/>
            <a:ext cx="792162" cy="647700"/>
          </a:xfrm>
          <a:prstGeom prst="line">
            <a:avLst/>
          </a:prstGeom>
          <a:noFill/>
          <a:ln w="76200" cmpd="tri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4572000" y="5013325"/>
            <a:ext cx="863600" cy="287338"/>
          </a:xfrm>
          <a:prstGeom prst="line">
            <a:avLst/>
          </a:prstGeom>
          <a:noFill/>
          <a:ln w="76200" cmpd="tri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6967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3241675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6551613" cy="1150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Обязанности граждан РФ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50825" y="2565400"/>
            <a:ext cx="2736850" cy="15113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Соблюдать </a:t>
            </a:r>
          </a:p>
          <a:p>
            <a:pPr algn="ctr"/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законы РФ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23850" y="4868863"/>
            <a:ext cx="2736850" cy="15113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Платить </a:t>
            </a:r>
            <a:endParaRPr lang="ru-RU" altLang="ru-RU" sz="28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</a:rPr>
              <a:t>законные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налоги и сборы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6156325" y="2636838"/>
            <a:ext cx="2736850" cy="15113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Бережно </a:t>
            </a:r>
          </a:p>
          <a:p>
            <a:pPr algn="ctr"/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относиться к</a:t>
            </a:r>
          </a:p>
          <a:p>
            <a:pPr algn="ctr"/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природе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3168650" y="1628800"/>
            <a:ext cx="2736850" cy="15113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</a:rPr>
              <a:t>Защищать </a:t>
            </a:r>
          </a:p>
          <a:p>
            <a:pPr algn="ctr"/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</a:rPr>
              <a:t>Отечество</a:t>
            </a:r>
          </a:p>
          <a:p>
            <a:pPr algn="ctr"/>
            <a:endParaRPr lang="ru-RU" altLang="ru-RU" sz="24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6011863" y="4941888"/>
            <a:ext cx="2881312" cy="19161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Беречь </a:t>
            </a:r>
            <a:endParaRPr lang="ru-RU" altLang="ru-RU" sz="28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</a:rPr>
              <a:t>памятники 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истории и </a:t>
            </a:r>
          </a:p>
          <a:p>
            <a:pPr algn="ctr"/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культуры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985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WordArt 29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7848600" cy="1008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План урока: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39750" y="1436688"/>
            <a:ext cx="82613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3200" b="1" dirty="0">
                <a:solidFill>
                  <a:srgbClr val="FFFFFF"/>
                </a:solidFill>
                <a:latin typeface="Times New Roman" pitchFamily="18" charset="0"/>
              </a:rPr>
              <a:t>1. Гражданин — Отечества достойный сын.</a:t>
            </a:r>
          </a:p>
          <a:p>
            <a:r>
              <a:rPr lang="ru-RU" altLang="ru-RU" sz="3200" b="1" dirty="0">
                <a:solidFill>
                  <a:srgbClr val="FFFFFF"/>
                </a:solidFill>
                <a:latin typeface="Times New Roman" pitchFamily="18" charset="0"/>
              </a:rPr>
              <a:t>2. Права граждан России.</a:t>
            </a:r>
          </a:p>
          <a:p>
            <a:r>
              <a:rPr lang="ru-RU" altLang="ru-RU" sz="3200" b="1" dirty="0">
                <a:solidFill>
                  <a:srgbClr val="FFFFFF"/>
                </a:solidFill>
                <a:latin typeface="Times New Roman" pitchFamily="18" charset="0"/>
              </a:rPr>
              <a:t>3. Обязанности граждан.</a:t>
            </a:r>
          </a:p>
          <a:p>
            <a:r>
              <a:rPr lang="ru-RU" altLang="ru-RU" sz="3200" b="1" dirty="0">
                <a:solidFill>
                  <a:srgbClr val="FFFFFF"/>
                </a:solidFill>
                <a:latin typeface="Times New Roman" pitchFamily="18" charset="0"/>
              </a:rPr>
              <a:t>4. Что такое гражданственность.</a:t>
            </a:r>
          </a:p>
        </p:txBody>
      </p:sp>
      <p:sp>
        <p:nvSpPr>
          <p:cNvPr id="3103" name="WordArt 31"/>
          <p:cNvSpPr>
            <a:spLocks noChangeArrowheads="1" noChangeShapeType="1" noTextEdit="1"/>
          </p:cNvSpPr>
          <p:nvPr/>
        </p:nvSpPr>
        <p:spPr bwMode="auto">
          <a:xfrm>
            <a:off x="395288" y="3644900"/>
            <a:ext cx="7848600" cy="1008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Домашнее задание: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323850" y="4816475"/>
            <a:ext cx="83724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3200" b="1" dirty="0">
                <a:solidFill>
                  <a:srgbClr val="FFFFFF"/>
                </a:solidFill>
                <a:latin typeface="Times New Roman" pitchFamily="18" charset="0"/>
              </a:rPr>
              <a:t>Параграф № 13 – читать и пересказывать.</a:t>
            </a:r>
          </a:p>
          <a:p>
            <a:pPr>
              <a:buFontTx/>
              <a:buAutoNum type="arabicPeriod"/>
            </a:pPr>
            <a:r>
              <a:rPr lang="ru-RU" altLang="ru-RU" sz="3200" b="1" dirty="0">
                <a:solidFill>
                  <a:srgbClr val="FFFFFF"/>
                </a:solidFill>
                <a:latin typeface="Times New Roman" pitchFamily="18" charset="0"/>
              </a:rPr>
              <a:t> Вопросы и задания на стр. 111 – устно.</a:t>
            </a:r>
          </a:p>
          <a:p>
            <a:pPr>
              <a:buFontTx/>
              <a:buAutoNum type="arabicPeriod"/>
            </a:pPr>
            <a:r>
              <a:rPr lang="ru-RU" altLang="ru-RU" sz="3200" b="1" dirty="0">
                <a:solidFill>
                  <a:srgbClr val="FFFFFF"/>
                </a:solidFill>
                <a:latin typeface="Times New Roman" pitchFamily="18" charset="0"/>
              </a:rPr>
              <a:t>Подготовить сообщение о выдающемся </a:t>
            </a:r>
          </a:p>
          <a:p>
            <a:r>
              <a:rPr lang="ru-RU" altLang="ru-RU" sz="3200" b="1" dirty="0">
                <a:solidFill>
                  <a:srgbClr val="FFFFFF"/>
                </a:solidFill>
                <a:latin typeface="Times New Roman" pitchFamily="18" charset="0"/>
              </a:rPr>
              <a:t>гражданине России.</a:t>
            </a:r>
            <a:r>
              <a:rPr lang="ru-RU" altLang="ru-RU" dirty="0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uiExpand="1" build="p"/>
      <p:bldP spid="3103" grpId="0" animBg="1"/>
      <p:bldP spid="31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118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259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051050" y="3282950"/>
            <a:ext cx="42497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Times New Roman" pitchFamily="18" charset="0"/>
              </a:rPr>
              <a:t>Гражданину Минину </a:t>
            </a:r>
          </a:p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Times New Roman" pitchFamily="18" charset="0"/>
              </a:rPr>
              <a:t>и князю Пожарскому </a:t>
            </a:r>
          </a:p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Times New Roman" pitchFamily="18" charset="0"/>
              </a:rPr>
              <a:t>благодарная Россия. </a:t>
            </a:r>
          </a:p>
          <a:p>
            <a:pPr algn="ctr"/>
            <a:r>
              <a:rPr lang="ru-RU" altLang="ru-RU" sz="2800" b="1" dirty="0">
                <a:solidFill>
                  <a:srgbClr val="FFFF00"/>
                </a:solidFill>
                <a:latin typeface="Times New Roman" pitchFamily="18" charset="0"/>
              </a:rPr>
              <a:t>Лета 1818. 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2016125" cy="1152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211638" y="333375"/>
            <a:ext cx="46815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Какого мы называем гражданином?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 animBg="1"/>
      <p:bldP spid="194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800px-Lissner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016125" cy="1152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744912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Задание: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7088" y="1484313"/>
            <a:ext cx="7777162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600" b="1" dirty="0">
                <a:solidFill>
                  <a:srgbClr val="FFFFFF"/>
                </a:solidFill>
                <a:latin typeface="Times New Roman" pitchFamily="18" charset="0"/>
              </a:rPr>
              <a:t>Прочитайте текст на стр. 110, под рубрикой «Путешествие в прошлое» и ответьте на вопросы: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ru-RU" altLang="ru-RU" sz="36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sz="3200" b="1" i="1" dirty="0">
                <a:solidFill>
                  <a:srgbClr val="FFFF00"/>
                </a:solidFill>
                <a:latin typeface="Times New Roman" pitchFamily="18" charset="0"/>
              </a:rPr>
              <a:t>Что значит быть патриотом?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3200" b="1" i="1" dirty="0">
                <a:solidFill>
                  <a:srgbClr val="FFFF00"/>
                </a:solidFill>
                <a:latin typeface="Times New Roman" pitchFamily="18" charset="0"/>
              </a:rPr>
              <a:t>Как вы думаете, какого человека можно на звать достойным сыном своего Отечества?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3200" b="1" i="1" dirty="0">
                <a:solidFill>
                  <a:srgbClr val="FFFF00"/>
                </a:solidFill>
                <a:latin typeface="Times New Roman" pitchFamily="18" charset="0"/>
              </a:rPr>
              <a:t>Как вы думаете, почему Кузьма Минин был назван гражданином?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08175" y="1200150"/>
            <a:ext cx="72358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член общины или народа, состоящего под одним общим управлением; каждое лицо или человек из составляющих народ, землю, государство. </a:t>
            </a:r>
          </a:p>
          <a:p>
            <a:pPr algn="r"/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</a:rPr>
              <a:t>В.И. Даль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4321175" cy="865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Bookman Old Style"/>
              </a:rPr>
              <a:t>Гражданин -</a:t>
            </a:r>
          </a:p>
        </p:txBody>
      </p:sp>
      <p:pic>
        <p:nvPicPr>
          <p:cNvPr id="23560" name="Picture 8" descr="454px-Ilja_Jefimowitsch_Repin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976563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919788"/>
            <a:ext cx="2987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П. М. Третьяков - почетный гражданин Москвы с 1896 г.</a:t>
            </a:r>
            <a:endParaRPr lang="ru-RU" altLang="ru-RU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059113" y="3500438"/>
            <a:ext cx="608488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7553" tIns="73002" bIns="0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</a:rPr>
              <a:t>Слово «гражданин» происходит от русских слов «горожанин», «городской житель».</a:t>
            </a:r>
            <a:endParaRPr lang="ru-RU" altLang="ru-RU" sz="240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</a:rPr>
              <a:t>В </a:t>
            </a:r>
            <a:r>
              <a:rPr lang="en-US" altLang="ru-RU" sz="2400" b="1" dirty="0">
                <a:solidFill>
                  <a:srgbClr val="FFFFFF"/>
                </a:solidFill>
                <a:latin typeface="Times New Roman" pitchFamily="18" charset="0"/>
              </a:rPr>
              <a:t>XIX </a:t>
            </a: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</a:rPr>
              <a:t>веке звание почётного </a:t>
            </a:r>
            <a:r>
              <a:rPr lang="ru-RU" altLang="ru-RU" sz="2400" b="1" dirty="0" err="1">
                <a:solidFill>
                  <a:srgbClr val="FFFFFF"/>
                </a:solidFill>
                <a:latin typeface="Times New Roman" pitchFamily="18" charset="0"/>
              </a:rPr>
              <a:t>горожа-нина</a:t>
            </a: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</a:rPr>
              <a:t> присваивалось за особые заслуги купцам, военным и гражданским чиновникам.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 animBg="1"/>
      <p:bldP spid="235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908050"/>
            <a:ext cx="56515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FFFF00"/>
                </a:solidFill>
                <a:latin typeface="Times New Roman" pitchFamily="18" charset="0"/>
              </a:rPr>
              <a:t>Почётный гражданин города Москвы</a:t>
            </a:r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</a:rPr>
              <a:t> - почётное звание, присваиваемое Московской городской думой гражданам Российской Федерации и других государств в целях признания выдающихся заслуг перед Москвой, поощрения личной деятельности, направленной на пользу города, обеспечения его благополучия и процветания. Существовало в 1866-1917 годах, восстановлено в 1995 году. </a:t>
            </a:r>
          </a:p>
        </p:txBody>
      </p:sp>
      <p:pic>
        <p:nvPicPr>
          <p:cNvPr id="25611" name="Picture 11" descr="File:Знак почетного гражданина Москвы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0"/>
            <a:ext cx="3549650" cy="6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File:Patriarch Alexius of Russi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0"/>
            <a:ext cx="4029075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300788" y="4652963"/>
            <a:ext cx="165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</a:rPr>
              <a:t>Алексий II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0825" y="2133600"/>
            <a:ext cx="4859338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Алексей Михайлович Ридигер (Алексий II) (13 сентября 2000 года) — «за заслуги перед столицей в возрождении храмов, отечественной культуры, многолетнюю благотворительную и попечительскую деятельность».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ull_Pochetniygradanin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019925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844925"/>
            <a:ext cx="9144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FFFFFF"/>
                </a:solidFill>
                <a:latin typeface="Times New Roman" pitchFamily="18" charset="0"/>
              </a:rPr>
              <a:t>Звание «Почетный гражданин России» вновь было введено в России в 2013 г. Оно может быть присвоено как гражданам России, так и иностранцам "за выдающиеся заслуги перед народами Российской Федерации по духовному и нравственному развитию гражданского общества, достижению его благополучия и процветания, укреплению авторитета российского государства за рубежом, иные заслуги во благо граждан Российской Федерации«.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3708400" y="188913"/>
            <a:ext cx="2016125" cy="1152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47813" y="1628775"/>
            <a:ext cx="7056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Когда и где впервые появилось понятие «гражданин» и что оно означало?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24075" y="2781300"/>
            <a:ext cx="7019925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7553" tIns="79350" bIns="0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В Древней Греции участие в решении государственных дел могли принимать только граждане. Гражданами могли быть только свободные люди.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</a:rPr>
              <a:t>Они могли голосовать на народных собраниях, занимать государственные должности, входить в состав суда.</a:t>
            </a:r>
          </a:p>
        </p:txBody>
      </p:sp>
      <p:pic>
        <p:nvPicPr>
          <p:cNvPr id="28680" name="Picture 8" descr="i-1193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22987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/>
      <p:bldP spid="28678" grpId="0" uiExpand="1" build="p"/>
    </p:bldLst>
  </p:timing>
</p:sld>
</file>

<file path=ppt/theme/theme1.xml><?xml version="1.0" encoding="utf-8"?>
<a:theme xmlns:a="http://schemas.openxmlformats.org/drawingml/2006/main" name="Гражданин России">
  <a:themeElements>
    <a:clrScheme name="Сотрудничество 8">
      <a:dk1>
        <a:srgbClr val="000000"/>
      </a:dk1>
      <a:lt1>
        <a:srgbClr val="E2DDD4"/>
      </a:lt1>
      <a:dk2>
        <a:srgbClr val="000000"/>
      </a:dk2>
      <a:lt2>
        <a:srgbClr val="EFEBE3"/>
      </a:lt2>
      <a:accent1>
        <a:srgbClr val="F2F2F2"/>
      </a:accent1>
      <a:accent2>
        <a:srgbClr val="C4AD74"/>
      </a:accent2>
      <a:accent3>
        <a:srgbClr val="EEEBE6"/>
      </a:accent3>
      <a:accent4>
        <a:srgbClr val="000000"/>
      </a:accent4>
      <a:accent5>
        <a:srgbClr val="F7F7F7"/>
      </a:accent5>
      <a:accent6>
        <a:srgbClr val="B19C68"/>
      </a:accent6>
      <a:hlink>
        <a:srgbClr val="A46032"/>
      </a:hlink>
      <a:folHlink>
        <a:srgbClr val="8F8E73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Гражданин России</Template>
  <TotalTime>127</TotalTime>
  <Words>481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Garamond</vt:lpstr>
      <vt:lpstr>Times New Roman</vt:lpstr>
      <vt:lpstr>Wingdings</vt:lpstr>
      <vt:lpstr>Гражданин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PortnovaI</dc:creator>
  <cp:lastModifiedBy>PortnovaI</cp:lastModifiedBy>
  <cp:revision>3</cp:revision>
  <dcterms:created xsi:type="dcterms:W3CDTF">2014-03-18T06:15:49Z</dcterms:created>
  <dcterms:modified xsi:type="dcterms:W3CDTF">2014-03-18T08:23:04Z</dcterms:modified>
</cp:coreProperties>
</file>