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7DF8F7-4259-4203-AF40-0D69EDE3245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912D39-D3CD-49F2-8E79-B583E404F5FF}">
      <dgm:prSet phldrT="[Текст]" custT="1"/>
      <dgm:spPr/>
      <dgm:t>
        <a:bodyPr/>
        <a:lstStyle/>
        <a:p>
          <a:r>
            <a:rPr lang="ru-RU" sz="2000" b="1" u="sng" dirty="0" smtClean="0">
              <a:solidFill>
                <a:srgbClr val="FFFF00"/>
              </a:solidFill>
            </a:rPr>
            <a:t>Восприятие органами чувств окружающего мира и самого себя</a:t>
          </a:r>
        </a:p>
        <a:p>
          <a:r>
            <a:rPr lang="ru-RU" sz="1700" b="1" i="1" dirty="0" smtClean="0"/>
            <a:t>Получение первичных знаний</a:t>
          </a:r>
          <a:endParaRPr lang="ru-RU" sz="1700" b="1" i="1" dirty="0"/>
        </a:p>
      </dgm:t>
    </dgm:pt>
    <dgm:pt modelId="{BE4703CA-39BA-4CD3-BEF2-50FE98B95FF1}" type="parTrans" cxnId="{5C551E6E-A994-4FFE-99F5-04328A23C4F4}">
      <dgm:prSet/>
      <dgm:spPr/>
      <dgm:t>
        <a:bodyPr/>
        <a:lstStyle/>
        <a:p>
          <a:endParaRPr lang="ru-RU"/>
        </a:p>
      </dgm:t>
    </dgm:pt>
    <dgm:pt modelId="{DC8432CF-C7CA-4C92-A2AC-368CF6BCAA49}" type="sibTrans" cxnId="{5C551E6E-A994-4FFE-99F5-04328A23C4F4}">
      <dgm:prSet/>
      <dgm:spPr/>
      <dgm:t>
        <a:bodyPr/>
        <a:lstStyle/>
        <a:p>
          <a:endParaRPr lang="ru-RU"/>
        </a:p>
      </dgm:t>
    </dgm:pt>
    <dgm:pt modelId="{0D64E78A-B2E0-48BF-9BAF-24C504224BB1}">
      <dgm:prSet phldrT="[Текст]" custT="1"/>
      <dgm:spPr/>
      <dgm:t>
        <a:bodyPr/>
        <a:lstStyle/>
        <a:p>
          <a:r>
            <a:rPr lang="ru-RU" sz="2000" b="1" u="sng" dirty="0" smtClean="0">
              <a:solidFill>
                <a:srgbClr val="FFFF00"/>
              </a:solidFill>
            </a:rPr>
            <a:t>Логико-понятийные способности и знания, получаемые на их основе</a:t>
          </a:r>
        </a:p>
        <a:p>
          <a:r>
            <a:rPr lang="ru-RU" sz="1700" b="1" i="1" dirty="0" smtClean="0"/>
            <a:t>Возможность выйти за пределы непосредственно чувственно данного, достичь сущностного понимания объектов</a:t>
          </a:r>
          <a:endParaRPr lang="ru-RU" sz="1700" b="1" i="1" dirty="0"/>
        </a:p>
      </dgm:t>
    </dgm:pt>
    <dgm:pt modelId="{2D937FFF-768D-4722-A0BA-DED0C1541563}" type="parTrans" cxnId="{01287B6E-0619-4499-801C-B6AAF95E1962}">
      <dgm:prSet/>
      <dgm:spPr/>
      <dgm:t>
        <a:bodyPr/>
        <a:lstStyle/>
        <a:p>
          <a:endParaRPr lang="ru-RU"/>
        </a:p>
      </dgm:t>
    </dgm:pt>
    <dgm:pt modelId="{D799C62E-B820-41D6-89FE-7175B8EFA699}" type="sibTrans" cxnId="{01287B6E-0619-4499-801C-B6AAF95E1962}">
      <dgm:prSet/>
      <dgm:spPr/>
      <dgm:t>
        <a:bodyPr/>
        <a:lstStyle/>
        <a:p>
          <a:endParaRPr lang="ru-RU"/>
        </a:p>
      </dgm:t>
    </dgm:pt>
    <dgm:pt modelId="{FB696EC2-B48C-4738-A3EB-DD3737F267B5}">
      <dgm:prSet phldrT="[Текст]" custT="1"/>
      <dgm:spPr/>
      <dgm:t>
        <a:bodyPr/>
        <a:lstStyle/>
        <a:p>
          <a:r>
            <a:rPr lang="ru-RU" sz="2000" b="1" u="sng" dirty="0" smtClean="0">
              <a:solidFill>
                <a:srgbClr val="FFFF00"/>
              </a:solidFill>
            </a:rPr>
            <a:t>Эмоциональные компоненты</a:t>
          </a:r>
        </a:p>
        <a:p>
          <a:r>
            <a:rPr lang="ru-RU" sz="1800" b="1" i="1" u="none" dirty="0" smtClean="0"/>
            <a:t>Это сфера личностных переживаний, воспоминаний, предчувствий и т.п.</a:t>
          </a:r>
          <a:endParaRPr lang="ru-RU" sz="1800" b="1" i="1" u="none" dirty="0"/>
        </a:p>
      </dgm:t>
    </dgm:pt>
    <dgm:pt modelId="{F98CBE40-D688-4BE3-8883-1E87537FF7CD}" type="parTrans" cxnId="{95E0C1E7-FE4D-432B-BC0B-3E6C88C89E22}">
      <dgm:prSet/>
      <dgm:spPr/>
      <dgm:t>
        <a:bodyPr/>
        <a:lstStyle/>
        <a:p>
          <a:endParaRPr lang="ru-RU"/>
        </a:p>
      </dgm:t>
    </dgm:pt>
    <dgm:pt modelId="{45E7C856-5D7D-47C4-B2BB-EAB0711EB439}" type="sibTrans" cxnId="{95E0C1E7-FE4D-432B-BC0B-3E6C88C89E22}">
      <dgm:prSet/>
      <dgm:spPr/>
      <dgm:t>
        <a:bodyPr/>
        <a:lstStyle/>
        <a:p>
          <a:endParaRPr lang="ru-RU"/>
        </a:p>
      </dgm:t>
    </dgm:pt>
    <dgm:pt modelId="{C782592F-CF47-4551-A5F8-4EEA2FF5149E}">
      <dgm:prSet phldrT="[Текст]" custT="1"/>
      <dgm:spPr/>
      <dgm:t>
        <a:bodyPr/>
        <a:lstStyle/>
        <a:p>
          <a:r>
            <a:rPr lang="ru-RU" sz="2000" b="1" u="sng" dirty="0" smtClean="0">
              <a:solidFill>
                <a:srgbClr val="FFFF00"/>
              </a:solidFill>
            </a:rPr>
            <a:t>Ценностно-смысловые компоненты</a:t>
          </a:r>
        </a:p>
        <a:p>
          <a:r>
            <a:rPr lang="ru-RU" sz="1800" b="1" i="1" u="none" dirty="0" smtClean="0"/>
            <a:t>Это сфера высших мотивов деятельности, ее духовных идеалов, способности к их формированию и пониманию (воображение, интуиция</a:t>
          </a:r>
          <a:r>
            <a:rPr lang="ru-RU" sz="1800" b="1" i="1" u="sng" dirty="0" smtClean="0"/>
            <a:t>)</a:t>
          </a:r>
          <a:endParaRPr lang="ru-RU" sz="1800" b="1" i="1" u="sng" dirty="0"/>
        </a:p>
      </dgm:t>
    </dgm:pt>
    <dgm:pt modelId="{5C5F34D0-9B27-42AD-A638-39FE0906838C}" type="parTrans" cxnId="{7C70DC37-AA78-40ED-9030-73046C57AD98}">
      <dgm:prSet/>
      <dgm:spPr/>
      <dgm:t>
        <a:bodyPr/>
        <a:lstStyle/>
        <a:p>
          <a:endParaRPr lang="ru-RU"/>
        </a:p>
      </dgm:t>
    </dgm:pt>
    <dgm:pt modelId="{A99230E0-2028-4DBB-93A3-C0D6FDA6DD18}" type="sibTrans" cxnId="{7C70DC37-AA78-40ED-9030-73046C57AD98}">
      <dgm:prSet/>
      <dgm:spPr/>
      <dgm:t>
        <a:bodyPr/>
        <a:lstStyle/>
        <a:p>
          <a:endParaRPr lang="ru-RU"/>
        </a:p>
      </dgm:t>
    </dgm:pt>
    <dgm:pt modelId="{78562DAB-A6D3-427F-8A11-2F0D36248EB4}" type="pres">
      <dgm:prSet presAssocID="{EC7DF8F7-4259-4203-AF40-0D69EDE3245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6D3F72-84A4-4F88-B354-C289A6D24EFA}" type="pres">
      <dgm:prSet presAssocID="{3D912D39-D3CD-49F2-8E79-B583E404F5FF}" presName="node" presStyleLbl="node1" presStyleIdx="0" presStyleCnt="4" custScaleX="122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16BFD-7177-470D-9B0B-E6B3DD7AF616}" type="pres">
      <dgm:prSet presAssocID="{DC8432CF-C7CA-4C92-A2AC-368CF6BCAA49}" presName="sibTrans" presStyleCnt="0"/>
      <dgm:spPr/>
    </dgm:pt>
    <dgm:pt modelId="{2E46D1B6-2283-44A7-9412-FEB06B8D1086}" type="pres">
      <dgm:prSet presAssocID="{0D64E78A-B2E0-48BF-9BAF-24C504224BB1}" presName="node" presStyleLbl="node1" presStyleIdx="1" presStyleCnt="4" custScaleX="122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4F054A-1E45-4FDD-880E-672E8F0E918F}" type="pres">
      <dgm:prSet presAssocID="{D799C62E-B820-41D6-89FE-7175B8EFA699}" presName="sibTrans" presStyleCnt="0"/>
      <dgm:spPr/>
    </dgm:pt>
    <dgm:pt modelId="{189A1B9F-C717-49AA-8BAB-869AC8F1F5EA}" type="pres">
      <dgm:prSet presAssocID="{FB696EC2-B48C-4738-A3EB-DD3737F267B5}" presName="node" presStyleLbl="node1" presStyleIdx="2" presStyleCnt="4" custScaleX="123163" custScaleY="107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15F3D-3FEE-4B1A-AC9B-4344C9B30E47}" type="pres">
      <dgm:prSet presAssocID="{45E7C856-5D7D-47C4-B2BB-EAB0711EB439}" presName="sibTrans" presStyleCnt="0"/>
      <dgm:spPr/>
    </dgm:pt>
    <dgm:pt modelId="{E5A7DFD4-7C64-46B2-BD68-E0E4405363CE}" type="pres">
      <dgm:prSet presAssocID="{C782592F-CF47-4551-A5F8-4EEA2FF5149E}" presName="node" presStyleLbl="node1" presStyleIdx="3" presStyleCnt="4" custScaleX="125698" custScaleY="107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81DF1F-B9CD-4467-B5AE-6261D9C39A9B}" type="presOf" srcId="{0D64E78A-B2E0-48BF-9BAF-24C504224BB1}" destId="{2E46D1B6-2283-44A7-9412-FEB06B8D1086}" srcOrd="0" destOrd="0" presId="urn:microsoft.com/office/officeart/2005/8/layout/default"/>
    <dgm:cxn modelId="{3308DAE3-117D-4BD8-8247-87581B55BA85}" type="presOf" srcId="{FB696EC2-B48C-4738-A3EB-DD3737F267B5}" destId="{189A1B9F-C717-49AA-8BAB-869AC8F1F5EA}" srcOrd="0" destOrd="0" presId="urn:microsoft.com/office/officeart/2005/8/layout/default"/>
    <dgm:cxn modelId="{7C70DC37-AA78-40ED-9030-73046C57AD98}" srcId="{EC7DF8F7-4259-4203-AF40-0D69EDE32451}" destId="{C782592F-CF47-4551-A5F8-4EEA2FF5149E}" srcOrd="3" destOrd="0" parTransId="{5C5F34D0-9B27-42AD-A638-39FE0906838C}" sibTransId="{A99230E0-2028-4DBB-93A3-C0D6FDA6DD18}"/>
    <dgm:cxn modelId="{C78CCD64-33A8-42BF-9A84-4B648E4480A6}" type="presOf" srcId="{3D912D39-D3CD-49F2-8E79-B583E404F5FF}" destId="{2B6D3F72-84A4-4F88-B354-C289A6D24EFA}" srcOrd="0" destOrd="0" presId="urn:microsoft.com/office/officeart/2005/8/layout/default"/>
    <dgm:cxn modelId="{42623278-2DD6-42D2-97C1-CDF6744AABED}" type="presOf" srcId="{EC7DF8F7-4259-4203-AF40-0D69EDE32451}" destId="{78562DAB-A6D3-427F-8A11-2F0D36248EB4}" srcOrd="0" destOrd="0" presId="urn:microsoft.com/office/officeart/2005/8/layout/default"/>
    <dgm:cxn modelId="{01287B6E-0619-4499-801C-B6AAF95E1962}" srcId="{EC7DF8F7-4259-4203-AF40-0D69EDE32451}" destId="{0D64E78A-B2E0-48BF-9BAF-24C504224BB1}" srcOrd="1" destOrd="0" parTransId="{2D937FFF-768D-4722-A0BA-DED0C1541563}" sibTransId="{D799C62E-B820-41D6-89FE-7175B8EFA699}"/>
    <dgm:cxn modelId="{95E0C1E7-FE4D-432B-BC0B-3E6C88C89E22}" srcId="{EC7DF8F7-4259-4203-AF40-0D69EDE32451}" destId="{FB696EC2-B48C-4738-A3EB-DD3737F267B5}" srcOrd="2" destOrd="0" parTransId="{F98CBE40-D688-4BE3-8883-1E87537FF7CD}" sibTransId="{45E7C856-5D7D-47C4-B2BB-EAB0711EB439}"/>
    <dgm:cxn modelId="{D133F60A-EEDA-4E4F-A18E-222BA58A8D34}" type="presOf" srcId="{C782592F-CF47-4551-A5F8-4EEA2FF5149E}" destId="{E5A7DFD4-7C64-46B2-BD68-E0E4405363CE}" srcOrd="0" destOrd="0" presId="urn:microsoft.com/office/officeart/2005/8/layout/default"/>
    <dgm:cxn modelId="{5C551E6E-A994-4FFE-99F5-04328A23C4F4}" srcId="{EC7DF8F7-4259-4203-AF40-0D69EDE32451}" destId="{3D912D39-D3CD-49F2-8E79-B583E404F5FF}" srcOrd="0" destOrd="0" parTransId="{BE4703CA-39BA-4CD3-BEF2-50FE98B95FF1}" sibTransId="{DC8432CF-C7CA-4C92-A2AC-368CF6BCAA49}"/>
    <dgm:cxn modelId="{A1D36E6D-156A-44D6-A3D9-9E6B2D5D689B}" type="presParOf" srcId="{78562DAB-A6D3-427F-8A11-2F0D36248EB4}" destId="{2B6D3F72-84A4-4F88-B354-C289A6D24EFA}" srcOrd="0" destOrd="0" presId="urn:microsoft.com/office/officeart/2005/8/layout/default"/>
    <dgm:cxn modelId="{064DE491-7F14-4659-8195-C8D8C628D90F}" type="presParOf" srcId="{78562DAB-A6D3-427F-8A11-2F0D36248EB4}" destId="{4F916BFD-7177-470D-9B0B-E6B3DD7AF616}" srcOrd="1" destOrd="0" presId="urn:microsoft.com/office/officeart/2005/8/layout/default"/>
    <dgm:cxn modelId="{5E633366-6BC6-45C4-8860-A5C39BF83005}" type="presParOf" srcId="{78562DAB-A6D3-427F-8A11-2F0D36248EB4}" destId="{2E46D1B6-2283-44A7-9412-FEB06B8D1086}" srcOrd="2" destOrd="0" presId="urn:microsoft.com/office/officeart/2005/8/layout/default"/>
    <dgm:cxn modelId="{257C904F-EED7-47F3-8DB6-F6A9F72117B8}" type="presParOf" srcId="{78562DAB-A6D3-427F-8A11-2F0D36248EB4}" destId="{C64F054A-1E45-4FDD-880E-672E8F0E918F}" srcOrd="3" destOrd="0" presId="urn:microsoft.com/office/officeart/2005/8/layout/default"/>
    <dgm:cxn modelId="{3320F842-C30C-4C14-8F9A-E9425C3CCD69}" type="presParOf" srcId="{78562DAB-A6D3-427F-8A11-2F0D36248EB4}" destId="{189A1B9F-C717-49AA-8BAB-869AC8F1F5EA}" srcOrd="4" destOrd="0" presId="urn:microsoft.com/office/officeart/2005/8/layout/default"/>
    <dgm:cxn modelId="{3E79EF04-342F-4EB2-9D42-9E6234E92FDC}" type="presParOf" srcId="{78562DAB-A6D3-427F-8A11-2F0D36248EB4}" destId="{9AE15F3D-3FEE-4B1A-AC9B-4344C9B30E47}" srcOrd="5" destOrd="0" presId="urn:microsoft.com/office/officeart/2005/8/layout/default"/>
    <dgm:cxn modelId="{DBEECAB0-66BD-4FDD-8907-08431DFD08DA}" type="presParOf" srcId="{78562DAB-A6D3-427F-8A11-2F0D36248EB4}" destId="{E5A7DFD4-7C64-46B2-BD68-E0E4405363C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6D3F72-84A4-4F88-B354-C289A6D24EFA}">
      <dsp:nvSpPr>
        <dsp:cNvPr id="0" name=""/>
        <dsp:cNvSpPr/>
      </dsp:nvSpPr>
      <dsp:spPr>
        <a:xfrm>
          <a:off x="57845" y="54692"/>
          <a:ext cx="3889430" cy="1907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rgbClr val="FFFF00"/>
              </a:solidFill>
            </a:rPr>
            <a:t>Восприятие органами чувств окружающего мира и самого себя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/>
            <a:t>Получение первичных знаний</a:t>
          </a:r>
          <a:endParaRPr lang="ru-RU" sz="1700" b="1" i="1" kern="1200" dirty="0"/>
        </a:p>
      </dsp:txBody>
      <dsp:txXfrm>
        <a:off x="57845" y="54692"/>
        <a:ext cx="3889430" cy="1907113"/>
      </dsp:txXfrm>
    </dsp:sp>
    <dsp:sp modelId="{2E46D1B6-2283-44A7-9412-FEB06B8D1086}">
      <dsp:nvSpPr>
        <dsp:cNvPr id="0" name=""/>
        <dsp:cNvSpPr/>
      </dsp:nvSpPr>
      <dsp:spPr>
        <a:xfrm>
          <a:off x="4265128" y="54692"/>
          <a:ext cx="3906626" cy="1907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rgbClr val="FFFF00"/>
              </a:solidFill>
            </a:rPr>
            <a:t>Логико-понятийные способности и знания, получаемые на их основе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/>
            <a:t>Возможность выйти за пределы непосредственно чувственно данного, достичь сущностного понимания объектов</a:t>
          </a:r>
          <a:endParaRPr lang="ru-RU" sz="1700" b="1" i="1" kern="1200" dirty="0"/>
        </a:p>
      </dsp:txBody>
      <dsp:txXfrm>
        <a:off x="4265128" y="54692"/>
        <a:ext cx="3906626" cy="1907113"/>
      </dsp:txXfrm>
    </dsp:sp>
    <dsp:sp modelId="{189A1B9F-C717-49AA-8BAB-869AC8F1F5EA}">
      <dsp:nvSpPr>
        <dsp:cNvPr id="0" name=""/>
        <dsp:cNvSpPr/>
      </dsp:nvSpPr>
      <dsp:spPr>
        <a:xfrm>
          <a:off x="822" y="2279658"/>
          <a:ext cx="3914763" cy="2055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rgbClr val="FFFF00"/>
              </a:solidFill>
            </a:rPr>
            <a:t>Эмоциональные компоненты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u="none" kern="1200" dirty="0" smtClean="0"/>
            <a:t>Это сфера личностных переживаний, воспоминаний, предчувствий и т.п.</a:t>
          </a:r>
          <a:endParaRPr lang="ru-RU" sz="1800" b="1" i="1" u="none" kern="1200" dirty="0"/>
        </a:p>
      </dsp:txBody>
      <dsp:txXfrm>
        <a:off x="822" y="2279658"/>
        <a:ext cx="3914763" cy="2055086"/>
      </dsp:txXfrm>
    </dsp:sp>
    <dsp:sp modelId="{E5A7DFD4-7C64-46B2-BD68-E0E4405363CE}">
      <dsp:nvSpPr>
        <dsp:cNvPr id="0" name=""/>
        <dsp:cNvSpPr/>
      </dsp:nvSpPr>
      <dsp:spPr>
        <a:xfrm>
          <a:off x="4233438" y="2279658"/>
          <a:ext cx="3995338" cy="2055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rgbClr val="FFFF00"/>
              </a:solidFill>
            </a:rPr>
            <a:t>Ценностно-смысловые компоненты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u="none" kern="1200" dirty="0" smtClean="0"/>
            <a:t>Это сфера высших мотивов деятельности, ее духовных идеалов, способности к их формированию и пониманию (воображение, интуиция</a:t>
          </a:r>
          <a:r>
            <a:rPr lang="ru-RU" sz="1800" b="1" i="1" u="sng" kern="1200" dirty="0" smtClean="0"/>
            <a:t>)</a:t>
          </a:r>
          <a:endParaRPr lang="ru-RU" sz="1800" b="1" i="1" u="sng" kern="1200" dirty="0"/>
        </a:p>
      </dsp:txBody>
      <dsp:txXfrm>
        <a:off x="4233438" y="2279658"/>
        <a:ext cx="3995338" cy="2055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06" y="357167"/>
            <a:ext cx="9001188" cy="3000396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ru-RU" sz="6000" b="1" dirty="0" smtClean="0">
                <a:latin typeface="Georgia" pitchFamily="18" charset="0"/>
              </a:rPr>
              <a:t>СОЗНАТЕЛЬНОЕ</a:t>
            </a:r>
            <a:br>
              <a:rPr lang="ru-RU" sz="6000" b="1" dirty="0" smtClean="0">
                <a:latin typeface="Georgia" pitchFamily="18" charset="0"/>
              </a:rPr>
            </a:br>
            <a:r>
              <a:rPr lang="ru-RU" sz="6000" b="1" dirty="0" smtClean="0">
                <a:latin typeface="Georgia" pitchFamily="18" charset="0"/>
              </a:rPr>
              <a:t> И </a:t>
            </a:r>
            <a:br>
              <a:rPr lang="ru-RU" sz="6000" b="1" dirty="0" smtClean="0">
                <a:latin typeface="Georgia" pitchFamily="18" charset="0"/>
              </a:rPr>
            </a:br>
            <a:r>
              <a:rPr lang="ru-RU" sz="6000" b="1" dirty="0" smtClean="0">
                <a:latin typeface="Georgia" pitchFamily="18" charset="0"/>
              </a:rPr>
              <a:t>БЕССОЗНАТЕЛЬНОЕ</a:t>
            </a:r>
            <a:endParaRPr lang="ru-RU" sz="6000" b="1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86072"/>
          </a:xfrm>
        </p:spPr>
        <p:txBody>
          <a:bodyPr>
            <a:normAutofit fontScale="92500" lnSpcReduction="10000"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УРОК ОБЩЕСТВОЗНАНИЯ В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11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КЛАССЕ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БЕССОЗНАТЕЛЬНОЕ В ЛИЧНОСТИ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500166" y="1928802"/>
            <a:ext cx="42862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714876" y="1928802"/>
            <a:ext cx="428628" cy="1857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572396" y="1928802"/>
            <a:ext cx="42862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несколько документов 9"/>
          <p:cNvSpPr/>
          <p:nvPr/>
        </p:nvSpPr>
        <p:spPr>
          <a:xfrm>
            <a:off x="142844" y="2714620"/>
            <a:ext cx="2786082" cy="2714644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ОШИБКИ </a:t>
            </a:r>
            <a:r>
              <a:rPr lang="ru-RU" sz="2000" b="1" i="1" dirty="0" smtClean="0"/>
              <a:t>(ОГОВОРКИ, ОПИСКИ, И Т.П.)</a:t>
            </a:r>
            <a:endParaRPr lang="ru-RU" sz="2000" b="1" i="1" dirty="0"/>
          </a:p>
        </p:txBody>
      </p:sp>
      <p:sp>
        <p:nvSpPr>
          <p:cNvPr id="11" name="Блок-схема: несколько документов 10"/>
          <p:cNvSpPr/>
          <p:nvPr/>
        </p:nvSpPr>
        <p:spPr>
          <a:xfrm>
            <a:off x="3000364" y="3857628"/>
            <a:ext cx="3071834" cy="278608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ЗАБЫВАНИЯ</a:t>
            </a:r>
            <a:r>
              <a:rPr lang="ru-RU" dirty="0" smtClean="0"/>
              <a:t> </a:t>
            </a:r>
            <a:r>
              <a:rPr lang="ru-RU" b="1" i="1" dirty="0" smtClean="0"/>
              <a:t>(ИМЕН, ОБЕЩАНИЙ, НАМЕРЕНИЙ, ФАКТОВ, СОБЫТИЙ И Т.П.)</a:t>
            </a:r>
            <a:endParaRPr lang="ru-RU" b="1" i="1" dirty="0"/>
          </a:p>
        </p:txBody>
      </p:sp>
      <p:sp>
        <p:nvSpPr>
          <p:cNvPr id="12" name="Блок-схема: несколько документов 11"/>
          <p:cNvSpPr/>
          <p:nvPr/>
        </p:nvSpPr>
        <p:spPr>
          <a:xfrm>
            <a:off x="6143636" y="2714620"/>
            <a:ext cx="2928958" cy="278608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ФАНТАЗИИ, МЕЧТЫ, ГРЕЗЫ, СНОВИДЕНИЯ</a:t>
            </a:r>
            <a:endParaRPr lang="ru-RU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8000" dirty="0" smtClean="0"/>
              <a:t>Сознание</a:t>
            </a:r>
            <a:r>
              <a:rPr lang="ru-RU" dirty="0" smtClean="0"/>
              <a:t>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способность человека целенаправленно, обобщенно и оценочно отражать объективную реальность в чувственных и логических образах</a:t>
            </a:r>
            <a:endParaRPr lang="ru-RU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/>
              <a:t>СОЗНАНИЕ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cene3d>
            <a:camera prst="isometricLeftDown"/>
            <a:lightRig rig="threePt" dir="t"/>
          </a:scene3d>
        </p:spPr>
        <p:txBody>
          <a:bodyPr/>
          <a:lstStyle/>
          <a:p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642910" y="1928802"/>
            <a:ext cx="3643338" cy="450059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ЕСТЕСТВЕННОНАУЧНЫЙ ПОДХОД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r>
              <a:rPr lang="ru-RU" dirty="0" smtClean="0"/>
              <a:t>СОЗНАНИЕ – ПРОЯВЛЕНИЕ ФУНКЦИЙ ГОЛОВНОГО МОЗГА, ВТОРИЧНОЕ ПО СРАВНЕНИЮ С ТЕЛЕСНОЙ ОРГАНИЗАЦИЕЙ ЧЕЛОВЕКА</a:t>
            </a:r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5000628" y="1928802"/>
            <a:ext cx="3857652" cy="450059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РЕЛИГИОЗНО-ИДЕАЛИСТИЧЕСКИЙ ПОДХОД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r>
              <a:rPr lang="ru-RU" dirty="0" smtClean="0"/>
              <a:t>СОЗНАНИЕ – ПЕРВИЧНО, А ЧЕЛОВЕК </a:t>
            </a:r>
            <a:r>
              <a:rPr lang="ru-RU" dirty="0" smtClean="0"/>
              <a:t>«ТЕЛЕСНЫЙ» </a:t>
            </a:r>
            <a:r>
              <a:rPr lang="ru-RU" dirty="0" smtClean="0"/>
              <a:t>– ЕГО ПРОИЗВОДНАЯ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571480"/>
            <a:ext cx="778674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СРУКТУРА</a:t>
            </a:r>
            <a:r>
              <a:rPr lang="ru-RU" dirty="0" smtClean="0">
                <a:solidFill>
                  <a:srgbClr val="FFFF00"/>
                </a:solidFill>
              </a:rPr>
              <a:t>  </a:t>
            </a:r>
            <a:r>
              <a:rPr lang="ru-RU" b="1" dirty="0" smtClean="0">
                <a:solidFill>
                  <a:srgbClr val="FFFF00"/>
                </a:solidFill>
              </a:rPr>
              <a:t>СОЗНАНИЯ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algn="ctr">
              <a:buNone/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АКТИВНОСТЬ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b="1" dirty="0" smtClean="0"/>
              <a:t>ОДНО ИЗ ВАЖНЕЙШИХ СВОЙСТВ СОЗНАНИЯ ЧЕЛОВЕКА</a:t>
            </a:r>
            <a:endParaRPr lang="ru-RU" sz="5400" b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ПРОЯВЛЕНИЕ АКТИВНОСТИ СОЗНАНИЯ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ОТРАЖАЕТ МИР ЦЕЛЕНАПРАВЛЕННО И ИЗБИРАТЕЛЬНО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РАЗРАБАТЫВАЕТ ПРОГНОЗЫ РАЗВИТИЯ ПРИРОДНЫХ И СОЦИАЛЬНЫХ ЯВЛЕНИЙ И ПРОЦЕССОВ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КОНСТРУИРУЕТ ТЕОРЕТИЧЕСКИЕ МОДЕЛИ, ОБЪЯСНЯЮЩИЕ ЗАКОНОМЕРНОСТИ ОКРУЖАЮЩЕГО МИРА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СЛУЖИТ ОСНОВНОЙ ПРЕОБРАЗОВАТЕЛЬНОЙ ДЕЯТЕЛЬНОСТИ ЧЕЛОВЕКА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</a:rPr>
              <a:t>САМОСОЗНАНИЕ -</a:t>
            </a:r>
            <a:endParaRPr lang="ru-RU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 ОСОЗНАНИЕ ЧЕЛОВЕКОМ СВОИХ ДЕЙСТВИЙ, ЧУВСТВ, МЫСЛЕЙ, МОТИВОВ ПОВЕДЕНИЯ, ИНТЕРЕСОВ, СВОЕГО ПОЛОЖЕНИЯ В ОБЩЕСТВЕ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</a:rPr>
              <a:t>ПСИХИКА ЧЕЛОВЕКА</a:t>
            </a:r>
            <a:endParaRPr lang="ru-RU" sz="6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282" y="2428868"/>
            <a:ext cx="4143404" cy="292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СФЕРА СОЗНАТЕЛЬНОГО</a:t>
            </a:r>
            <a:endParaRPr lang="ru-RU" sz="2000" b="1" dirty="0"/>
          </a:p>
        </p:txBody>
      </p:sp>
      <p:sp>
        <p:nvSpPr>
          <p:cNvPr id="5" name="Овал 4"/>
          <p:cNvSpPr/>
          <p:nvPr/>
        </p:nvSpPr>
        <p:spPr>
          <a:xfrm>
            <a:off x="4714876" y="2357430"/>
            <a:ext cx="4214842" cy="2857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СФЕРА БЕССОЗНАТЕЛЬНОГО</a:t>
            </a:r>
            <a:endParaRPr lang="ru-RU" sz="2000" b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</a:rPr>
              <a:t>БЕССОЗНАТЕЛЬНОЕ </a:t>
            </a:r>
            <a:endParaRPr lang="ru-RU" sz="6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2436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ЭТО ТЕ ЯВЛЕНИЯ, ПРОЦЕССЫ, СВОЙСТВА И СОСТОЯНИЯ, КОТОРЫЕ ОКАЗЫВАЮТ ВЛИЯНИЕ НА ПОВЕДЕНИЕ ЧЕЛОВЕКА, НО НЕ ОСОЗНАЮТСЯ ИМ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243</Words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СОЗНАТЕЛЬНОЕ  И  БЕССОЗНАТЕЛЬНОЕ</vt:lpstr>
      <vt:lpstr>Сознание -</vt:lpstr>
      <vt:lpstr>СОЗНАНИЕ</vt:lpstr>
      <vt:lpstr>СРУКТУРА  СОЗНАНИЯ</vt:lpstr>
      <vt:lpstr>Слайд 5</vt:lpstr>
      <vt:lpstr>ПРОЯВЛЕНИЕ АКТИВНОСТИ СОЗНАНИЯ</vt:lpstr>
      <vt:lpstr>САМОСОЗНАНИЕ -</vt:lpstr>
      <vt:lpstr>ПСИХИКА ЧЕЛОВЕКА</vt:lpstr>
      <vt:lpstr>БЕССОЗНАТЕЛЬНОЕ </vt:lpstr>
      <vt:lpstr>БЕССОЗНАТЕЛЬНОЕ В ЛИЧНОСТИ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СОЗНАТЕЛЬНОЕ  И  БЕССОЗНАТЕЛЬНОЕ</dc:title>
  <dc:creator>Иманго</dc:creator>
  <cp:lastModifiedBy>Иманго</cp:lastModifiedBy>
  <cp:revision>12</cp:revision>
  <dcterms:created xsi:type="dcterms:W3CDTF">2014-02-24T16:00:57Z</dcterms:created>
  <dcterms:modified xsi:type="dcterms:W3CDTF">2014-02-24T18:55:03Z</dcterms:modified>
</cp:coreProperties>
</file>