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4" r:id="rId9"/>
    <p:sldId id="263" r:id="rId10"/>
    <p:sldId id="273" r:id="rId11"/>
    <p:sldId id="265" r:id="rId12"/>
    <p:sldId id="270" r:id="rId13"/>
    <p:sldId id="266" r:id="rId14"/>
    <p:sldId id="271" r:id="rId15"/>
    <p:sldId id="269" r:id="rId16"/>
    <p:sldId id="274" r:id="rId17"/>
    <p:sldId id="275" r:id="rId18"/>
    <p:sldId id="272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67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66"/>
    <a:srgbClr val="003366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FF426-D172-41BB-8EFB-8860D28DB0EC}" type="datetimeFigureOut">
              <a:rPr lang="ru-RU" smtClean="0"/>
              <a:t>05.11.2010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74905-56C9-41AE-9DCD-F73541116A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74905-56C9-41AE-9DCD-F73541116A58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E6CA0-B173-4B8D-A709-194B33C56A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90659-A2FC-49D4-A8A5-ED1A81FAA9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7B21F-7631-4B9B-9044-EFFEDDB347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E313B-DE12-4858-8E9B-BB39BF15B6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5A992-FECB-4273-9F9D-B25F1524D7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7FABA-4A8C-4B88-A051-462DE2F3E3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81A70-59E3-4A4C-9227-0C1F00797F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3F4F6-0F1B-4A4C-9718-0C1B4D2CAA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098FD-867B-4578-94B7-129DA29F3B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C1ADB-37F5-4F3C-B4C3-A1609A7857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A4E81-551C-4596-A4B0-C31F422CB8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C2D3CE-0C37-4B8C-B7E2-9F0C5EEC53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ПСИХОЛОГИЯ ЛИЧНОСТИ УЧИТЕЛ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714884"/>
            <a:ext cx="2857500" cy="1857375"/>
          </a:xfrm>
          <a:prstGeom prst="rect">
            <a:avLst/>
          </a:prstGeom>
          <a:noFill/>
          <a:effectLst>
            <a:innerShdw blurRad="304800" dist="50800" dir="2700000">
              <a:prstClr val="black">
                <a:alpha val="50000"/>
              </a:prstClr>
            </a:innerShdw>
          </a:effec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28604"/>
            <a:ext cx="6985000" cy="4500593"/>
          </a:xfrm>
        </p:spPr>
        <p:txBody>
          <a:bodyPr/>
          <a:lstStyle/>
          <a:p>
            <a:r>
              <a:rPr lang="ru-RU" b="1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Специфика деятельности преподавателя </a:t>
            </a:r>
            <a:br>
              <a:rPr lang="ru-RU" b="1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и нравственные основы отношения </a:t>
            </a:r>
            <a:br>
              <a:rPr lang="ru-RU" b="1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к своему труду.</a:t>
            </a:r>
            <a:endParaRPr lang="ru-RU" b="1" i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5072074"/>
            <a:ext cx="6000792" cy="841375"/>
          </a:xfrm>
        </p:spPr>
        <p:txBody>
          <a:bodyPr/>
          <a:lstStyle/>
          <a:p>
            <a:r>
              <a:rPr lang="ru-RU" dirty="0" smtClean="0">
                <a:solidFill>
                  <a:srgbClr val="003366"/>
                </a:solidFill>
              </a:rPr>
              <a:t>        Тематический педсовет</a:t>
            </a:r>
            <a:endParaRPr lang="ru-RU" dirty="0">
              <a:solidFill>
                <a:srgbClr val="003366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9750" y="1123950"/>
            <a:ext cx="611981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/>
          <a:lstStyle/>
          <a:p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Типы взаимодействия,  в которые вступает  преподаватель: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– «Я»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- Преподаватель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– Ученик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– Группа учащихся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– Ученическое самоуправление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- Родитель</a:t>
            </a: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rgbClr val="CCFFCC"/>
              </a:solidFill>
            </a:endParaRPr>
          </a:p>
        </p:txBody>
      </p:sp>
      <p:pic>
        <p:nvPicPr>
          <p:cNvPr id="4" name="Picture 4" descr="sh14_1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5720" y="285728"/>
            <a:ext cx="8643998" cy="628654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/>
          <a:lstStyle/>
          <a:p>
            <a:r>
              <a:rPr lang="ru-RU" sz="5400" b="1" i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Стили педагогического руководства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928934"/>
            <a:ext cx="8229600" cy="3197229"/>
          </a:xfrm>
        </p:spPr>
        <p:txBody>
          <a:bodyPr/>
          <a:lstStyle/>
          <a:p>
            <a:r>
              <a:rPr lang="ru-RU" sz="4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Убеждение</a:t>
            </a:r>
          </a:p>
          <a:p>
            <a:r>
              <a:rPr lang="ru-RU" sz="4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Требование</a:t>
            </a:r>
          </a:p>
          <a:p>
            <a:r>
              <a:rPr lang="ru-RU" sz="4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Внушение</a:t>
            </a:r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авторитарный стиль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5720" y="285728"/>
            <a:ext cx="8589606" cy="628654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попустительский стиль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214290"/>
            <a:ext cx="8736087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демократия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285728"/>
            <a:ext cx="8643997" cy="635798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8311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914400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Проявление индивидуального стиля педагогической деятельности:</a:t>
            </a:r>
            <a:endParaRPr lang="ru-RU" sz="36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929718" cy="535782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темпераменте;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арактере реакций на те или иные педагогические ситуации;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выборе методов обучения и средств воспитания;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стиле педагогического общения;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рименении средств психолого-педагогического воздействия на детей</a:t>
            </a:r>
            <a:r>
              <a:rPr lang="ru-RU" sz="3600" dirty="0" smtClean="0">
                <a:solidFill>
                  <a:schemeClr val="bg1"/>
                </a:solidFill>
              </a:rPr>
              <a:t>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ПЕДСОВЕТ\К презентации\рисунок индивид. стиль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643611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ПЕДСОВЕТ\К презентации\педагогическая ситуация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214290"/>
            <a:ext cx="8715436" cy="63579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/>
          <a:lstStyle/>
          <a:p>
            <a:pPr algn="just"/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учитель имеет только любовь к делу, он будет хороший учитель. </a:t>
            </a:r>
          </a:p>
          <a:p>
            <a:pPr algn="just"/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учитель имеет только любовь к ученику, как отец, мать, - он будет лучше того учителя, который прочел все книги, но не имеет любви ни к делу, ни к ученикам.</a:t>
            </a:r>
          </a:p>
          <a:p>
            <a:pPr algn="just"/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Если учитель соединяет в себе любовь к делу и к ученикам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он - </a:t>
            </a:r>
            <a:r>
              <a:rPr lang="ru-RU" sz="3600" b="1" i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совершенный </a:t>
            </a:r>
            <a:r>
              <a:rPr lang="ru-RU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3600" b="1" i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u="sng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Лев Толстой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Осознание своей позиции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 - НАЧАЛЬНИК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5" name="Рисунок 4" descr="J0195788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714620"/>
            <a:ext cx="5072098" cy="392909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Осознание своей позиции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 - КОМПЬЮТЕР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4" name="Рисунок 3" descr="AG00154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3009900"/>
            <a:ext cx="4429156" cy="320518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Осознание своей позиции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 - МУЧЕНИК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4" name="Рисунок 3" descr="J0136865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516863"/>
            <a:ext cx="4670079" cy="434113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Осознание своей позиции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 - ПРИЯТЕЛЬ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4" name="Рисунок 3" descr="J0086478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1" y="2857496"/>
            <a:ext cx="3214711" cy="367231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871 0.07963 C -0.4684 0.06273 -0.44878 0.04259 -0.42586 0.03241 C -0.41649 0.02338 -0.40781 0.01574 -0.3967 0.01088 C -0.39461 0.00879 -0.39253 0.00625 -0.39027 0.0044 C -0.38836 0.00278 -0.38576 0.00185 -0.38385 7.40741E-7 C -0.37326 -0.00996 -0.38454 -0.00371 -0.3743 -0.00857 C -0.36163 -0.02546 -0.37777 -0.00509 -0.36302 -0.01921 C -0.36111 -0.02107 -0.35972 -0.02384 -0.35798 -0.0257 C -0.35659 -0.02732 -0.35468 -0.02871 -0.35312 -0.03009 C -0.3493 -0.03796 -0.34444 -0.04398 -0.34027 -0.05162 C -0.33784 -0.06134 -0.33368 -0.06921 -0.32899 -0.07732 C -0.32691 -0.08611 -0.32343 -0.08958 -0.3177 -0.09445 C -0.31614 -0.09375 -0.31406 -0.09398 -0.31284 -0.09236 C -0.31007 -0.08866 -0.30642 -0.0794 -0.30642 -0.0794 C -0.30468 -0.07176 -0.3026 -0.06505 -0.3 -0.05787 C -0.29826 -0.03218 -0.30538 -0.00371 -0.2967 0.01944 C -0.29409 0.02662 -0.28489 0.01805 -0.27899 0.01736 C -0.25798 0.00972 -0.24566 -0.01296 -0.23559 -0.03658 C -0.22812 -0.05347 -0.21944 -0.06968 -0.21145 -0.08588 C -0.20434 -0.09977 -0.19635 -0.11713 -0.18385 -0.12246 C -0.17864 -0.12708 -0.17326 -0.1294 -0.1677 -0.13333 C -0.16562 -0.13264 -0.16302 -0.13287 -0.16128 -0.13102 C -0.15746 -0.12685 -0.15763 -0.11713 -0.15642 -0.11181 C -0.15555 -0.1081 -0.15399 -0.10463 -0.15312 -0.10093 C -0.15243 -0.09815 -0.15208 -0.09514 -0.15156 -0.09236 C -0.15034 -0.07732 -0.14826 -0.06435 -0.1467 -0.04931 C -0.14444 -0.00116 -0.15312 -0.00787 -0.1177 -0.01065 C -0.1059 -0.0132 -0.09826 -0.02083 -0.08715 -0.0257 C -0.07916 -0.03658 -0.07517 -0.05208 -0.06632 -0.06227 C -0.06007 -0.06921 -0.05121 -0.07408 -0.04357 -0.07732 C -0.03316 -0.07315 -0.02934 -0.07083 -0.021 -0.06227 C -0.01597 -0.04375 -0.0243 -0.07199 -0.01284 -0.04722 C -0.01041 -0.04213 -0.01024 -0.03542 -0.00798 -0.03009 C -0.00763 -0.02801 -0.00434 -0.00949 -0.00312 -0.00417 C -0.0026 -0.00208 -0.00277 0.00069 -0.00156 0.00231 C -0.00121 0.00301 -0.00052 0.00069 -4.72222E-6 7.40741E-7 " pathEditMode="relative" ptsTypes="fffffffffffffffffffffffffffffffffff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Осознание своей позиции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ПАРТНЕРСКАЯ  ПОЗИЦИЯ</a:t>
            </a: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4" name="Рисунок 3" descr="J019798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500438"/>
            <a:ext cx="4429156" cy="2688879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Позиции в педагогическом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ПОЗИЦИЯ   А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57224" y="2714620"/>
            <a:ext cx="3714776" cy="29289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у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143636" y="4357694"/>
            <a:ext cx="2357454" cy="21431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err="1" smtClean="0"/>
              <a:t>п</a:t>
            </a:r>
            <a:endParaRPr lang="ru-RU" sz="60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357554" y="3786190"/>
            <a:ext cx="3571900" cy="1428760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Позиции в педагогическом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ПОЗИЦИЯ   Б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57224" y="2857496"/>
            <a:ext cx="3714776" cy="29289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у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929190" y="2857496"/>
            <a:ext cx="3714776" cy="29289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</a:t>
            </a:r>
            <a:endParaRPr lang="ru-RU" sz="6000" b="1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428992" y="4000504"/>
            <a:ext cx="2714644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Позиции в педагогическом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ПОЗИЦИЯ   В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143504" y="2285992"/>
            <a:ext cx="3714776" cy="292895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00100" y="4000504"/>
            <a:ext cx="2357454" cy="21431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err="1" smtClean="0"/>
              <a:t>У</a:t>
            </a:r>
            <a:endParaRPr lang="ru-RU" sz="6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786050" y="3500438"/>
            <a:ext cx="3500462" cy="171451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Установки в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 меня все хорошо – у тебя все хорошо»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5" name="Рисунок 4" descr="J0292278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500438"/>
            <a:ext cx="6500858" cy="292895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Установки в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 меня все хорошо – у тебя все плохо»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6" name="Рисунок 5" descr="J0103812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286124"/>
            <a:ext cx="5786478" cy="342902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/>
          <a:lstStyle/>
          <a:p>
            <a:pPr algn="ctr">
              <a:buNone/>
            </a:pPr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психологии педагогического труда  выделяют особенности: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личности учителя,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деятельности,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педагогического общения. </a:t>
            </a:r>
          </a:p>
          <a:p>
            <a:endParaRPr lang="ru-RU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Установки в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 меня все плохо – у тебя все хорошо»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5" name="Рисунок 4" descr="SO00208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143248"/>
            <a:ext cx="6357950" cy="346898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725602"/>
          </a:xfrm>
        </p:spPr>
        <p:txBody>
          <a:bodyPr/>
          <a:lstStyle/>
          <a:p>
            <a:r>
              <a:rPr lang="ru-RU" sz="5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Установки в общении</a:t>
            </a:r>
            <a:r>
              <a:rPr lang="ru-RU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 меня все плохо – у тебя все плохо»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dirty="0"/>
          </a:p>
        </p:txBody>
      </p:sp>
      <p:pic>
        <p:nvPicPr>
          <p:cNvPr id="6" name="Рисунок 5" descr="PE01191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357562"/>
            <a:ext cx="8501122" cy="328614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ПЕЦИФИКА ПЕДАГОГИЧЕСКОЙ ДЕЯТЕЛЬНОСТИ И ПЕДАГОГИЧЕСКОГО ОБЩЕНИ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357298"/>
            <a:ext cx="4214810" cy="507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/>
          <a:lstStyle/>
          <a:p>
            <a:r>
              <a:rPr lang="ru-RU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профессионально значимых качеств личности учителя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500174"/>
            <a:ext cx="8643998" cy="452596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идейно-нравственный моральный облик;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2) педагогическая направленность;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3) педагогические способности - общие и специальные;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4) педагогические умения и навыки.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1928826"/>
          </a:xfrm>
        </p:spPr>
        <p:txBody>
          <a:bodyPr/>
          <a:lstStyle/>
          <a:p>
            <a:r>
              <a:rPr lang="ru-RU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Ведущими свойствами в педагогических способностях являются: </a:t>
            </a:r>
            <a:br>
              <a:rPr lang="ru-RU" sz="3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2000240"/>
            <a:ext cx="9144000" cy="4572032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педагогический такт;</a:t>
            </a:r>
          </a:p>
          <a:p>
            <a:pPr lvl="1">
              <a:buFont typeface="Arial" pitchFamily="34" charset="0"/>
              <a:buChar char="•"/>
            </a:pP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наблюдательность; </a:t>
            </a:r>
          </a:p>
          <a:p>
            <a:pPr lvl="1">
              <a:buFont typeface="Arial" pitchFamily="34" charset="0"/>
              <a:buChar char="•"/>
            </a:pP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любовь к детям;</a:t>
            </a:r>
          </a:p>
          <a:p>
            <a:pPr lvl="1">
              <a:buFont typeface="Arial" pitchFamily="34" charset="0"/>
              <a:buChar char="•"/>
            </a:pPr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потребность в передаче знаний. </a:t>
            </a:r>
          </a:p>
          <a:p>
            <a:endParaRPr lang="ru-RU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/>
          <a:lstStyle/>
          <a:p>
            <a:r>
              <a:rPr lang="ru-RU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Педагогический такт предполагает</a:t>
            </a:r>
            <a:r>
              <a:rPr lang="ru-RU" b="1" i="1" u="sng" dirty="0" smtClean="0">
                <a:solidFill>
                  <a:schemeClr val="bg1"/>
                </a:solidFill>
              </a:rPr>
              <a:t>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57298"/>
            <a:ext cx="9144000" cy="6000792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уважение к ученику и требовательность к нему;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самостоятельности учащихся во всех видах деятельности и твердое педагогическое руководство их работой;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внимательность к психическому состоянию ученика, разумность и последовательность требований к нему;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доверие к учащимся и систематическая проверка их учебной работы;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 оправданное сочетание делового и эмоционального характера отношений с учениками.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Влада\Pictures\p7 Структура общих педагогических способностей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1"/>
            <a:ext cx="8786873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Влада\Pictures\p10 Педагогическая система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786874" cy="642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Влада\Pictures\p11 Функциональные компоненты педагогической системы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214290"/>
            <a:ext cx="8643998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Химия квадрат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408</Words>
  <Application>Microsoft Office PowerPoint</Application>
  <PresentationFormat>Экран (4:3)</PresentationFormat>
  <Paragraphs>75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Химия квадрат</vt:lpstr>
      <vt:lpstr>Специфика деятельности преподавателя  и нравственные основы отношения  к своему труду.</vt:lpstr>
      <vt:lpstr>Слайд 2</vt:lpstr>
      <vt:lpstr>Слайд 3</vt:lpstr>
      <vt:lpstr>Структура профессионально значимых качеств личности учителя. </vt:lpstr>
      <vt:lpstr>Ведущими свойствами в педагогических способностях являются:  </vt:lpstr>
      <vt:lpstr>Педагогический такт предполагает:  </vt:lpstr>
      <vt:lpstr>Слайд 7</vt:lpstr>
      <vt:lpstr>Слайд 8</vt:lpstr>
      <vt:lpstr>Слайд 9</vt:lpstr>
      <vt:lpstr>Типы взаимодействия,  в которые вступает  преподаватель:</vt:lpstr>
      <vt:lpstr>Слайд 11</vt:lpstr>
      <vt:lpstr>Стили педагогического руководства</vt:lpstr>
      <vt:lpstr>Слайд 13</vt:lpstr>
      <vt:lpstr>Слайд 14</vt:lpstr>
      <vt:lpstr>Слайд 15</vt:lpstr>
      <vt:lpstr>Слайд 16</vt:lpstr>
      <vt:lpstr>Проявление индивидуального стиля педагогической деятельности:</vt:lpstr>
      <vt:lpstr>Слайд 18</vt:lpstr>
      <vt:lpstr>Слайд 19</vt:lpstr>
      <vt:lpstr>Осознание своей позиции.</vt:lpstr>
      <vt:lpstr>Осознание своей позиции.</vt:lpstr>
      <vt:lpstr>Осознание своей позиции.</vt:lpstr>
      <vt:lpstr>Осознание своей позиции.</vt:lpstr>
      <vt:lpstr>Осознание своей позиции.</vt:lpstr>
      <vt:lpstr>Позиции в педагогическом общении.</vt:lpstr>
      <vt:lpstr>Позиции в педагогическом общении.</vt:lpstr>
      <vt:lpstr>Позиции в педагогическом общении.</vt:lpstr>
      <vt:lpstr>Установки в общении.</vt:lpstr>
      <vt:lpstr>Установки в общении.</vt:lpstr>
      <vt:lpstr>Установки в общении.</vt:lpstr>
      <vt:lpstr>Установки в общении.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деятельности преподавателя  и нравственные основы отношения  к своему труду.</dc:title>
  <dc:creator>Влада</dc:creator>
  <cp:lastModifiedBy>User</cp:lastModifiedBy>
  <cp:revision>50</cp:revision>
  <dcterms:created xsi:type="dcterms:W3CDTF">2010-11-04T11:35:06Z</dcterms:created>
  <dcterms:modified xsi:type="dcterms:W3CDTF">2010-11-05T11:08:08Z</dcterms:modified>
</cp:coreProperties>
</file>