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7" r:id="rId4"/>
    <p:sldId id="261" r:id="rId5"/>
    <p:sldId id="260" r:id="rId6"/>
    <p:sldId id="263" r:id="rId7"/>
    <p:sldId id="262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6415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91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839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419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0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996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40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538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434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10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A0E4-0CE2-4F33-9A47-34ED427B441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87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Социальная стратификация и мобильность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chemeClr val="bg1"/>
                </a:solidFill>
              </a:rPr>
              <a:t>              Проверочный тест. Составитель Смольская Т.Г. 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5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1.Какой смысл обществоведы вкладывают в понятие «</a:t>
            </a:r>
            <a:r>
              <a:rPr lang="ru-RU" dirty="0" smtClean="0"/>
              <a:t>социальная </a:t>
            </a:r>
            <a:r>
              <a:rPr lang="ru-RU" dirty="0" smtClean="0"/>
              <a:t>мобильность»? Привлекая знания обществоведческого курса, составьте два предложения, содержащих информацию о факторах, воздействующих на социальную мобильность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Выделите важнейшие критерии стратификации:</a:t>
            </a:r>
          </a:p>
          <a:p>
            <a:r>
              <a:rPr lang="ru-RU" sz="2800" dirty="0" smtClean="0"/>
              <a:t>а) родственные </a:t>
            </a:r>
            <a:r>
              <a:rPr lang="ru-RU" sz="2800" dirty="0" smtClean="0"/>
              <a:t>связи</a:t>
            </a:r>
          </a:p>
          <a:p>
            <a:r>
              <a:rPr lang="ru-RU" sz="2800" dirty="0" smtClean="0"/>
              <a:t>б) </a:t>
            </a:r>
            <a:r>
              <a:rPr lang="ru-RU" sz="2800" dirty="0" smtClean="0"/>
              <a:t>образование</a:t>
            </a:r>
          </a:p>
          <a:p>
            <a:r>
              <a:rPr lang="ru-RU" sz="2800" dirty="0" smtClean="0"/>
              <a:t>в) идейные </a:t>
            </a:r>
            <a:r>
              <a:rPr lang="ru-RU" sz="2800" dirty="0" smtClean="0"/>
              <a:t>пристрастия</a:t>
            </a:r>
          </a:p>
          <a:p>
            <a:r>
              <a:rPr lang="ru-RU" sz="2800" dirty="0" smtClean="0"/>
              <a:t>г) </a:t>
            </a:r>
            <a:r>
              <a:rPr lang="ru-RU" sz="2800" dirty="0" smtClean="0"/>
              <a:t>власть</a:t>
            </a:r>
          </a:p>
          <a:p>
            <a:r>
              <a:rPr lang="ru-RU" sz="2800" dirty="0" err="1" smtClean="0"/>
              <a:t>д</a:t>
            </a:r>
            <a:r>
              <a:rPr lang="ru-RU" sz="2800" dirty="0" smtClean="0"/>
              <a:t>) </a:t>
            </a:r>
            <a:r>
              <a:rPr lang="ru-RU" sz="2800" dirty="0" smtClean="0"/>
              <a:t>доход</a:t>
            </a:r>
          </a:p>
          <a:p>
            <a:r>
              <a:rPr lang="ru-RU" sz="2800" dirty="0" smtClean="0"/>
              <a:t>е) </a:t>
            </a:r>
            <a:r>
              <a:rPr lang="ru-RU" sz="2800" dirty="0" smtClean="0"/>
              <a:t>профессия</a:t>
            </a:r>
          </a:p>
          <a:p>
            <a:r>
              <a:rPr lang="ru-RU" sz="2800" dirty="0" smtClean="0"/>
              <a:t>ж) пол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Перемещение </a:t>
            </a:r>
            <a:r>
              <a:rPr lang="ru-RU" dirty="0" smtClean="0"/>
              <a:t>по вертикальной лестнице </a:t>
            </a:r>
            <a:r>
              <a:rPr lang="ru-RU" dirty="0" smtClean="0"/>
              <a:t>целого </a:t>
            </a:r>
            <a:r>
              <a:rPr lang="ru-RU" dirty="0" smtClean="0"/>
              <a:t>слоя или группы называется </a:t>
            </a:r>
            <a:r>
              <a:rPr lang="ru-RU" dirty="0" smtClean="0"/>
              <a:t>...</a:t>
            </a:r>
          </a:p>
          <a:p>
            <a:r>
              <a:rPr lang="ru-RU" sz="2800" dirty="0" smtClean="0"/>
              <a:t>1) групповой мобильностью</a:t>
            </a:r>
          </a:p>
          <a:p>
            <a:r>
              <a:rPr lang="ru-RU" sz="2800" dirty="0" smtClean="0"/>
              <a:t>2) индивидуальной </a:t>
            </a:r>
            <a:r>
              <a:rPr lang="ru-RU" sz="2800" dirty="0" smtClean="0"/>
              <a:t>мобильностью</a:t>
            </a:r>
          </a:p>
          <a:p>
            <a:r>
              <a:rPr lang="ru-RU" sz="2800" dirty="0" smtClean="0"/>
              <a:t>3)  горизонтальной </a:t>
            </a:r>
            <a:r>
              <a:rPr lang="ru-RU" sz="2800" dirty="0" smtClean="0"/>
              <a:t>мобильностью</a:t>
            </a:r>
          </a:p>
          <a:p>
            <a:r>
              <a:rPr lang="ru-RU" sz="2800" dirty="0" smtClean="0"/>
              <a:t>4) миграцией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В истории есть огромное количество примеров, когда простолюдины становились генералами. В данном случае армия выступает в качестве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1) социальной адаптации           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2) социальной детерминанты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3) социального лифта               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 4) социального контроля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37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После окончания университета, К. устроился менеджером в небольшую частную фирму. Через некоторое время он перешел работать </a:t>
            </a:r>
            <a:r>
              <a:rPr lang="ru-RU" sz="2800" dirty="0" err="1" smtClean="0"/>
              <a:t>топменеджером</a:t>
            </a:r>
            <a:r>
              <a:rPr lang="ru-RU" sz="2800" dirty="0" smtClean="0"/>
              <a:t> в крупнейшую на Юге России холдинговую компанию. Эту ситуацию можно рассматривать как пример</a:t>
            </a:r>
          </a:p>
          <a:p>
            <a:r>
              <a:rPr lang="ru-RU" sz="2800" dirty="0" smtClean="0"/>
              <a:t>1) горизонтальной социальной мобильности </a:t>
            </a:r>
          </a:p>
          <a:p>
            <a:r>
              <a:rPr lang="ru-RU" sz="2800" dirty="0" smtClean="0"/>
              <a:t>2) вертикальной социальной мобильности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3) социальной стратификации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4) профессиональной дифференциации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6237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Какая </a:t>
            </a:r>
            <a:r>
              <a:rPr lang="ru-RU" dirty="0" err="1" smtClean="0"/>
              <a:t>стратификационная</a:t>
            </a:r>
            <a:r>
              <a:rPr lang="ru-RU" dirty="0" smtClean="0"/>
              <a:t> система является наиболее открытой?</a:t>
            </a:r>
          </a:p>
          <a:p>
            <a:r>
              <a:rPr lang="ru-RU" dirty="0" smtClean="0"/>
              <a:t>1) сословная      </a:t>
            </a:r>
          </a:p>
          <a:p>
            <a:r>
              <a:rPr lang="ru-RU" dirty="0" smtClean="0"/>
              <a:t>2)  рабство        </a:t>
            </a:r>
          </a:p>
          <a:p>
            <a:r>
              <a:rPr lang="ru-RU" dirty="0" smtClean="0"/>
              <a:t>3)  классовая                                   </a:t>
            </a:r>
          </a:p>
          <a:p>
            <a:r>
              <a:rPr lang="ru-RU" dirty="0" smtClean="0"/>
              <a:t>4)  кастовая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37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Какое </a:t>
            </a:r>
            <a:r>
              <a:rPr lang="ru-RU" dirty="0" smtClean="0"/>
              <a:t>суждение является верным?</a:t>
            </a:r>
          </a:p>
          <a:p>
            <a:r>
              <a:rPr lang="ru-RU" sz="2800" b="1" dirty="0" smtClean="0"/>
              <a:t>А. </a:t>
            </a:r>
            <a:r>
              <a:rPr lang="ru-RU" sz="2800" b="1" dirty="0" smtClean="0"/>
              <a:t>   </a:t>
            </a:r>
            <a:r>
              <a:rPr lang="ru-RU" sz="2800" dirty="0" smtClean="0"/>
              <a:t>Р</a:t>
            </a:r>
            <a:r>
              <a:rPr lang="ru-RU" sz="2800" dirty="0" smtClean="0"/>
              <a:t>. и П. вступили в брак, образовали семью, стали жить отдельно от родителей -</a:t>
            </a:r>
            <a:r>
              <a:rPr lang="ru-RU" sz="2800" dirty="0" smtClean="0"/>
              <a:t>это </a:t>
            </a:r>
            <a:r>
              <a:rPr lang="ru-RU" sz="2800" dirty="0" smtClean="0"/>
              <a:t>пример горизонтальной мобильности.</a:t>
            </a:r>
          </a:p>
          <a:p>
            <a:r>
              <a:rPr lang="ru-RU" sz="2800" b="1" dirty="0" smtClean="0"/>
              <a:t>Б. </a:t>
            </a:r>
            <a:r>
              <a:rPr lang="ru-RU" sz="2800" b="1" dirty="0" smtClean="0"/>
              <a:t>   </a:t>
            </a:r>
            <a:r>
              <a:rPr lang="ru-RU" sz="2800" dirty="0" smtClean="0"/>
              <a:t>Примером </a:t>
            </a:r>
            <a:r>
              <a:rPr lang="ru-RU" sz="2800" dirty="0" smtClean="0"/>
              <a:t>горизонтальной социальной мобильности является  получение рабочим руководящей должности на предприятии  в связи с окончанием вуза</a:t>
            </a:r>
            <a:r>
              <a:rPr lang="ru-RU" sz="2800" dirty="0" smtClean="0"/>
              <a:t>.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1</a:t>
            </a:r>
            <a:r>
              <a:rPr lang="ru-RU" sz="2800" dirty="0" smtClean="0"/>
              <a:t>) верно только </a:t>
            </a:r>
            <a:r>
              <a:rPr lang="ru-RU" sz="2800" dirty="0" smtClean="0"/>
              <a:t>А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2) верно только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3) верны оба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суждения</a:t>
            </a:r>
          </a:p>
          <a:p>
            <a:r>
              <a:rPr lang="ru-RU" dirty="0" smtClean="0"/>
              <a:t>4)оба </a:t>
            </a:r>
            <a:r>
              <a:rPr lang="ru-RU" dirty="0" smtClean="0"/>
              <a:t>суждения неверны</a:t>
            </a:r>
          </a:p>
        </p:txBody>
      </p:sp>
    </p:spTree>
    <p:extLst>
      <p:ext uri="{BB962C8B-B14F-4D97-AF65-F5344CB8AC3E}">
        <p14:creationId xmlns="" xmlns:p14="http://schemas.microsoft.com/office/powerpoint/2010/main" val="36237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 Действие </a:t>
            </a:r>
            <a:r>
              <a:rPr lang="ru-RU" dirty="0" smtClean="0"/>
              <a:t>какого социального лифта ограничивал «Циркуляр о кухаркиных детях», принятый в России в 1886 г.?</a:t>
            </a:r>
          </a:p>
          <a:p>
            <a:r>
              <a:rPr lang="ru-RU" dirty="0" smtClean="0"/>
              <a:t>1) </a:t>
            </a:r>
            <a:r>
              <a:rPr lang="ru-RU" dirty="0" smtClean="0"/>
              <a:t>армия</a:t>
            </a:r>
          </a:p>
          <a:p>
            <a:r>
              <a:rPr lang="ru-RU" dirty="0" smtClean="0"/>
              <a:t>2) </a:t>
            </a:r>
            <a:r>
              <a:rPr lang="ru-RU" dirty="0" smtClean="0"/>
              <a:t>церковь</a:t>
            </a:r>
          </a:p>
          <a:p>
            <a:r>
              <a:rPr lang="ru-RU" dirty="0" smtClean="0"/>
              <a:t>3) </a:t>
            </a:r>
            <a:r>
              <a:rPr lang="ru-RU" dirty="0" smtClean="0"/>
              <a:t>школа</a:t>
            </a:r>
          </a:p>
          <a:p>
            <a:r>
              <a:rPr lang="ru-RU" dirty="0" smtClean="0"/>
              <a:t>4) брак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Примером </a:t>
            </a:r>
            <a:r>
              <a:rPr lang="ru-RU" dirty="0" smtClean="0"/>
              <a:t>горизонтальной социальной мобильности </a:t>
            </a:r>
            <a:r>
              <a:rPr lang="ru-RU" dirty="0" smtClean="0"/>
              <a:t>является</a:t>
            </a:r>
          </a:p>
          <a:p>
            <a:r>
              <a:rPr lang="ru-RU" sz="2800" dirty="0" smtClean="0"/>
              <a:t>1) получение очередного офицерского звания</a:t>
            </a:r>
          </a:p>
          <a:p>
            <a:r>
              <a:rPr lang="ru-RU" sz="2800" dirty="0" smtClean="0"/>
              <a:t>2) перевод на новую, лучше оплачиваемую должность</a:t>
            </a:r>
          </a:p>
          <a:p>
            <a:r>
              <a:rPr lang="ru-RU" sz="2800" dirty="0" smtClean="0"/>
              <a:t>3) выход на пенсию</a:t>
            </a:r>
          </a:p>
          <a:p>
            <a:r>
              <a:rPr lang="ru-RU" sz="2800" dirty="0" smtClean="0"/>
              <a:t>4) переезд в другой город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blon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335</Words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shablon3</vt:lpstr>
      <vt:lpstr>Социальная стратификация и мобильность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стратификация и мобильность</dc:title>
  <dc:creator>Ксения</dc:creator>
  <cp:lastModifiedBy>Ксения</cp:lastModifiedBy>
  <cp:revision>17</cp:revision>
  <dcterms:created xsi:type="dcterms:W3CDTF">2014-03-29T12:20:35Z</dcterms:created>
  <dcterms:modified xsi:type="dcterms:W3CDTF">2014-03-29T15:34:17Z</dcterms:modified>
</cp:coreProperties>
</file>