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62" r:id="rId5"/>
    <p:sldId id="263" r:id="rId6"/>
    <p:sldId id="264" r:id="rId7"/>
    <p:sldId id="265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CD06DE-E3DD-4BF8-856A-6E2422622655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9602F6-076D-4DD0-8AE1-406FB0AA3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B70E-DAD8-40CF-880F-99427C3AECF2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17ED-62D8-4D18-B86F-D077C16F6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8F7AE1-744F-4B65-A73A-7969A561BC71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7D04D73-D081-4183-AA37-98FB83C04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3800-3456-4ECF-9255-3C78719CC14B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A8472-FBE1-43F3-A41C-50466BC6D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B2E0E3B-7811-4615-A50F-75E61C6133C3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838379-1EBE-43FE-B514-E74C53423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EEC8E-E162-4D7B-AFF2-F79C22D44EAF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C08D-9AE6-4B40-A79A-698B84C54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8B31-A2A2-4C54-8C28-6A1466F45503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D581C-D626-4740-8787-A2F9E621E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D48B-0B23-4BC1-9DBC-62839CD51EF7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DED2-1A43-493E-A739-50DE4AFC6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F9F07-2C52-42E2-8CC3-3EEBF4C266B6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AC0A-62DF-4394-8644-9CE5F34AE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B767-BBEC-4D26-9C96-4753B7A3BBB2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0AD8-6F6E-42FD-826E-EB873CB63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2BF13-787E-4F98-8EA5-AA12C0122263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E1CEEA-E047-4049-8741-E491B6AC8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510BBF5-6278-4855-A09C-5ECDE8378DDF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F20E642-608D-42AC-AE45-662C8B49F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5" r:id="rId9"/>
    <p:sldLayoutId id="2147483712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214291"/>
            <a:ext cx="5743588" cy="292895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Гражданско-патриотическое воспитание учащихся в системе СПО (НПО)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u="sng" dirty="0" smtClean="0">
                <a:solidFill>
                  <a:schemeClr val="tx1"/>
                </a:solidFill>
              </a:rPr>
              <a:t>Развитие  системы </a:t>
            </a:r>
            <a:endParaRPr lang="ru-RU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u="sng" dirty="0" smtClean="0">
                <a:solidFill>
                  <a:schemeClr val="tx1"/>
                </a:solidFill>
              </a:rPr>
              <a:t>патриотического воспитания</a:t>
            </a:r>
            <a:endParaRPr lang="ru-RU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/>
              <a:t>Кочетков А.А.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u="sng" smtClean="0"/>
              <a:t>Цель </a:t>
            </a:r>
            <a:r>
              <a:rPr lang="ru-RU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развитие системы патриотического воспитания учащихся на основе комплекса внеклассных мероприятий. </a:t>
            </a:r>
          </a:p>
          <a:p>
            <a:pPr eaLnBrk="1" hangingPunct="1"/>
            <a:endParaRPr lang="ru-RU" smtClean="0"/>
          </a:p>
        </p:txBody>
      </p:sp>
      <p:pic>
        <p:nvPicPr>
          <p:cNvPr id="7172" name="Picture 4" descr="3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228123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2" descr="D:\Мои документы\мои документы\фото классов 8-9 год\сборы алеша\100_06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929063"/>
            <a:ext cx="2690812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3714750"/>
            <a:ext cx="3548063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Задачами   в развитии патриотической  системы  являются: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7145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разработать систему мероприятий, направленных на формирование у обучающихся чувства патриотизма в широком понимании  этого слова;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сформировать ответственность, дисциплинированность и толерантность  в межличностных отношениях;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создать условия  для изучения традиций военной истории нашей страны, примеров мужества и героизма защитников Отечества, проявленных нашими воинами в ходе исторических военных событий;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определить формы и методы по развитию патриотического  воспитания студентов;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создать условия для воспитания личности, способной себя максимально реализовать, ответственной за свои поступки и решения умеющей жить в демократическом обществе.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88913"/>
            <a:ext cx="7772400" cy="719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Формы работы с учащимися в рамках,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развития патриотической системы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3357563" y="2928938"/>
            <a:ext cx="21605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>
                <a:latin typeface="Trebuchet MS" pitchFamily="34" charset="0"/>
              </a:rPr>
              <a:t>Формы работы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5857875" y="4643438"/>
            <a:ext cx="1295400" cy="714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>
                <a:latin typeface="Trebuchet MS" pitchFamily="34" charset="0"/>
              </a:rPr>
              <a:t>Гражданской</a:t>
            </a:r>
          </a:p>
          <a:p>
            <a:r>
              <a:rPr lang="ru-RU" sz="1400">
                <a:latin typeface="Trebuchet MS" pitchFamily="34" charset="0"/>
              </a:rPr>
              <a:t> защиты</a:t>
            </a:r>
          </a:p>
        </p:txBody>
      </p:sp>
      <p:sp>
        <p:nvSpPr>
          <p:cNvPr id="10245" name="Rectangle 12"/>
          <p:cNvSpPr>
            <a:spLocks noChangeArrowheads="1"/>
          </p:cNvSpPr>
          <p:nvPr/>
        </p:nvSpPr>
        <p:spPr bwMode="auto">
          <a:xfrm>
            <a:off x="7786688" y="2071688"/>
            <a:ext cx="1071562" cy="785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>
                <a:latin typeface="Trebuchet MS" pitchFamily="34" charset="0"/>
              </a:rPr>
              <a:t>Истории</a:t>
            </a:r>
          </a:p>
        </p:txBody>
      </p:sp>
      <p:sp>
        <p:nvSpPr>
          <p:cNvPr id="10246" name="Oval 16"/>
          <p:cNvSpPr>
            <a:spLocks noChangeArrowheads="1"/>
          </p:cNvSpPr>
          <p:nvPr/>
        </p:nvSpPr>
        <p:spPr bwMode="auto">
          <a:xfrm>
            <a:off x="684213" y="1571625"/>
            <a:ext cx="1601787" cy="849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1400">
                <a:latin typeface="Trebuchet MS" pitchFamily="34" charset="0"/>
              </a:rPr>
              <a:t>Спартакиады</a:t>
            </a:r>
          </a:p>
        </p:txBody>
      </p:sp>
      <p:sp>
        <p:nvSpPr>
          <p:cNvPr id="10247" name="Oval 17"/>
          <p:cNvSpPr>
            <a:spLocks noChangeArrowheads="1"/>
          </p:cNvSpPr>
          <p:nvPr/>
        </p:nvSpPr>
        <p:spPr bwMode="auto">
          <a:xfrm rot="224301">
            <a:off x="4441825" y="1095375"/>
            <a:ext cx="2927350" cy="7985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1600">
                <a:latin typeface="Trebuchet MS" pitchFamily="34" charset="0"/>
              </a:rPr>
              <a:t>Классные часы</a:t>
            </a:r>
          </a:p>
        </p:txBody>
      </p:sp>
      <p:sp>
        <p:nvSpPr>
          <p:cNvPr id="10248" name="Oval 18"/>
          <p:cNvSpPr>
            <a:spLocks noChangeArrowheads="1"/>
          </p:cNvSpPr>
          <p:nvPr/>
        </p:nvSpPr>
        <p:spPr bwMode="auto">
          <a:xfrm>
            <a:off x="1331913" y="4221163"/>
            <a:ext cx="24479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1400">
                <a:latin typeface="Trebuchet MS" pitchFamily="34" charset="0"/>
              </a:rPr>
              <a:t>Творческие конкурсы</a:t>
            </a:r>
          </a:p>
        </p:txBody>
      </p:sp>
      <p:sp>
        <p:nvSpPr>
          <p:cNvPr id="10249" name="Oval 19"/>
          <p:cNvSpPr>
            <a:spLocks noChangeArrowheads="1"/>
          </p:cNvSpPr>
          <p:nvPr/>
        </p:nvSpPr>
        <p:spPr bwMode="auto">
          <a:xfrm>
            <a:off x="2843213" y="1268413"/>
            <a:ext cx="1368425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1600">
                <a:latin typeface="Trebuchet MS" pitchFamily="34" charset="0"/>
              </a:rPr>
              <a:t>Уроки </a:t>
            </a:r>
          </a:p>
          <a:p>
            <a:r>
              <a:rPr lang="ru-RU" sz="1600">
                <a:latin typeface="Trebuchet MS" pitchFamily="34" charset="0"/>
              </a:rPr>
              <a:t>мужества</a:t>
            </a:r>
          </a:p>
        </p:txBody>
      </p:sp>
      <p:sp>
        <p:nvSpPr>
          <p:cNvPr id="10250" name="Line 35"/>
          <p:cNvSpPr>
            <a:spLocks noChangeShapeType="1"/>
          </p:cNvSpPr>
          <p:nvPr/>
        </p:nvSpPr>
        <p:spPr bwMode="auto">
          <a:xfrm>
            <a:off x="7380288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40"/>
          <p:cNvSpPr>
            <a:spLocks noChangeShapeType="1"/>
          </p:cNvSpPr>
          <p:nvPr/>
        </p:nvSpPr>
        <p:spPr bwMode="auto">
          <a:xfrm flipV="1">
            <a:off x="7358063" y="2928938"/>
            <a:ext cx="5715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46"/>
          <p:cNvSpPr>
            <a:spLocks noChangeShapeType="1"/>
          </p:cNvSpPr>
          <p:nvPr/>
        </p:nvSpPr>
        <p:spPr bwMode="auto">
          <a:xfrm flipH="1" flipV="1">
            <a:off x="2268538" y="2060575"/>
            <a:ext cx="10795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48"/>
          <p:cNvSpPr>
            <a:spLocks noChangeShapeType="1"/>
          </p:cNvSpPr>
          <p:nvPr/>
        </p:nvSpPr>
        <p:spPr bwMode="auto">
          <a:xfrm flipH="1">
            <a:off x="3132138" y="3357563"/>
            <a:ext cx="9398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50"/>
          <p:cNvSpPr>
            <a:spLocks noChangeShapeType="1"/>
          </p:cNvSpPr>
          <p:nvPr/>
        </p:nvSpPr>
        <p:spPr bwMode="auto">
          <a:xfrm>
            <a:off x="5580063" y="17732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58"/>
          <p:cNvSpPr>
            <a:spLocks noChangeShapeType="1"/>
          </p:cNvSpPr>
          <p:nvPr/>
        </p:nvSpPr>
        <p:spPr bwMode="auto">
          <a:xfrm>
            <a:off x="5500688" y="3143250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62"/>
          <p:cNvSpPr>
            <a:spLocks noChangeShapeType="1"/>
          </p:cNvSpPr>
          <p:nvPr/>
        </p:nvSpPr>
        <p:spPr bwMode="auto">
          <a:xfrm flipH="1" flipV="1">
            <a:off x="3851275" y="2205038"/>
            <a:ext cx="4333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Rectangle 64"/>
          <p:cNvSpPr>
            <a:spLocks noChangeArrowheads="1"/>
          </p:cNvSpPr>
          <p:nvPr/>
        </p:nvSpPr>
        <p:spPr bwMode="auto">
          <a:xfrm>
            <a:off x="4643438" y="4714875"/>
            <a:ext cx="1081087" cy="571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100">
                <a:cs typeface="Arial" charset="0"/>
              </a:rPr>
              <a:t>Защитники </a:t>
            </a:r>
          </a:p>
          <a:p>
            <a:r>
              <a:rPr lang="ru-RU" sz="1100">
                <a:cs typeface="Arial" charset="0"/>
              </a:rPr>
              <a:t>Отечества</a:t>
            </a:r>
          </a:p>
        </p:txBody>
      </p:sp>
      <p:sp>
        <p:nvSpPr>
          <p:cNvPr id="10258" name="Line 71"/>
          <p:cNvSpPr>
            <a:spLocks noChangeShapeType="1"/>
          </p:cNvSpPr>
          <p:nvPr/>
        </p:nvSpPr>
        <p:spPr bwMode="auto">
          <a:xfrm flipV="1">
            <a:off x="5500688" y="1857375"/>
            <a:ext cx="43180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73"/>
          <p:cNvSpPr>
            <a:spLocks noChangeShapeType="1"/>
          </p:cNvSpPr>
          <p:nvPr/>
        </p:nvSpPr>
        <p:spPr bwMode="auto">
          <a:xfrm flipH="1">
            <a:off x="3492500" y="3357563"/>
            <a:ext cx="935038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Oval 74"/>
          <p:cNvSpPr>
            <a:spLocks noChangeArrowheads="1"/>
          </p:cNvSpPr>
          <p:nvPr/>
        </p:nvSpPr>
        <p:spPr bwMode="auto">
          <a:xfrm>
            <a:off x="1500188" y="5500688"/>
            <a:ext cx="2241550" cy="76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Trebuchet MS" pitchFamily="34" charset="0"/>
              </a:rPr>
              <a:t>Экскурсии</a:t>
            </a:r>
          </a:p>
        </p:txBody>
      </p:sp>
      <p:sp>
        <p:nvSpPr>
          <p:cNvPr id="10261" name="Line 58"/>
          <p:cNvSpPr>
            <a:spLocks noChangeShapeType="1"/>
          </p:cNvSpPr>
          <p:nvPr/>
        </p:nvSpPr>
        <p:spPr bwMode="auto">
          <a:xfrm>
            <a:off x="4714875" y="3357563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38"/>
          <p:cNvSpPr>
            <a:spLocks noChangeShapeType="1"/>
          </p:cNvSpPr>
          <p:nvPr/>
        </p:nvSpPr>
        <p:spPr bwMode="auto">
          <a:xfrm>
            <a:off x="6215063" y="4143375"/>
            <a:ext cx="35877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10263" name="AutoShape 2"/>
          <p:cNvCxnSpPr>
            <a:cxnSpLocks noChangeShapeType="1"/>
          </p:cNvCxnSpPr>
          <p:nvPr/>
        </p:nvCxnSpPr>
        <p:spPr bwMode="auto">
          <a:xfrm rot="10800000" flipV="1">
            <a:off x="4714875" y="4214813"/>
            <a:ext cx="571500" cy="4619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1" name="Овал 40"/>
          <p:cNvSpPr/>
          <p:nvPr/>
        </p:nvSpPr>
        <p:spPr>
          <a:xfrm>
            <a:off x="6357938" y="3071813"/>
            <a:ext cx="1200150" cy="92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Декады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>
            <a:off x="5143500" y="3714750"/>
            <a:ext cx="12715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Месячники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«Месячник      </a:t>
            </a:r>
            <a:br>
              <a:rPr lang="ru-RU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Защитника Отечества»</a:t>
            </a:r>
            <a:endParaRPr lang="ru-RU" dirty="0"/>
          </a:p>
        </p:txBody>
      </p:sp>
      <p:pic>
        <p:nvPicPr>
          <p:cNvPr id="11267" name="Picture 2" descr="C:\Documents and Settings\KochetkovaS\Рабочий стол\Новая папка\100_06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071688"/>
            <a:ext cx="2571750" cy="1928812"/>
          </a:xfrm>
        </p:spPr>
      </p:pic>
      <p:pic>
        <p:nvPicPr>
          <p:cNvPr id="11268" name="Picture 4" descr="C:\Documents and Settings\KochetkovaS\Рабочий стол\Новая папка\100_06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14625" y="1571625"/>
            <a:ext cx="23812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:\Documents and Settings\KochetkovaS\Рабочий стол\Новая папка\100_065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3500438"/>
            <a:ext cx="2252662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:\Documents and Settings\KochetkovaS\Рабочий стол\Новая папка\100_065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0" y="4500563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C:\Documents and Settings\KochetkovaS\Рабочий стол\Новая папка\100_066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1571625"/>
            <a:ext cx="2443163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C:\Documents and Settings\KochetkovaS\Рабочий стол\Новая папка\100_0685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50" y="4500563"/>
            <a:ext cx="2714625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ИГРА «Зарница»</a:t>
            </a:r>
            <a:endParaRPr lang="ru-RU" dirty="0"/>
          </a:p>
        </p:txBody>
      </p:sp>
      <p:pic>
        <p:nvPicPr>
          <p:cNvPr id="12291" name="Picture 2" descr="C:\Documents and Settings\KochetkovaS\Рабочий стол\Новая папка (2)\100_055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0" y="357188"/>
            <a:ext cx="2684463" cy="2012950"/>
          </a:xfrm>
        </p:spPr>
      </p:pic>
      <p:pic>
        <p:nvPicPr>
          <p:cNvPr id="12292" name="Picture 3" descr="C:\Documents and Settings\KochetkovaS\Рабочий стол\Новая папка (2)\100_06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429125"/>
            <a:ext cx="2822575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C:\Documents and Settings\KochetkovaS\Рабочий стол\Новая папка (2)\100_058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1500188"/>
            <a:ext cx="2633663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5" descr="C:\Documents and Settings\KochetkovaS\Рабочий стол\Новая папка (2)\100_058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88" y="2500313"/>
            <a:ext cx="2157412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C:\Documents and Settings\KochetkovaS\Рабочий стол\Новая папка (2)\100_058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9125" y="3286125"/>
            <a:ext cx="2157413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 descr="C:\Documents and Settings\KochetkovaS\Рабочий стол\Новая папка (2)\100_060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5" y="4357688"/>
            <a:ext cx="3119438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D:\Мои документы\кочетков\сборы +выпускной\100_01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0" y="0"/>
            <a:ext cx="3109913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Военные СБОРЫ на базе </a:t>
            </a:r>
            <a:r>
              <a:rPr lang="ru-RU" dirty="0" err="1" smtClean="0"/>
              <a:t>ЕВАКу</a:t>
            </a:r>
            <a:endParaRPr lang="ru-RU" dirty="0"/>
          </a:p>
        </p:txBody>
      </p:sp>
      <p:pic>
        <p:nvPicPr>
          <p:cNvPr id="13316" name="Picture 2" descr="D:\Мои документы\кочетков\сборы +выпускной\100_009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8625" y="1571625"/>
            <a:ext cx="2381250" cy="1785938"/>
          </a:xfrm>
        </p:spPr>
      </p:pic>
      <p:pic>
        <p:nvPicPr>
          <p:cNvPr id="13317" name="Picture 3" descr="D:\Мои документы\кочетков\сборы +выпускной\100_009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38" y="2643188"/>
            <a:ext cx="2633662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D:\Мои документы\кочетков\сборы +выпускной\100_011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4000500"/>
            <a:ext cx="2633662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 descr="D:\Мои документы\мои документы\фото классов 8-9 год\сборы алеша\100_061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" y="4572000"/>
            <a:ext cx="13922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7" descr="D:\Мои документы\мои документы\фото классов 8-9 год\сборы алеша\100_064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38" y="5357813"/>
            <a:ext cx="192881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8" descr="D:\Мои документы\мои документы\фото классов 8-9 год\сборы алеша\100_0678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00813" y="3857625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9" descr="D:\Мои документы\мои документы\фото классов 8-9 год\сборы алеша\100_074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86313" y="2786063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0" descr="D:\Мои документы\мои документы\фото классов 8-9 год\сборы алеша\Изображение 127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500813" y="257175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1" descr="D:\Мои документы\мои документы\фото классов 8-9 год\сборы алеша\100_0761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214563" y="5572125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2" descr="D:\Мои документы\мои документы\фото классов 8-9 год\сборы алеша\100_0638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857625" y="1500188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Военные СБОРЫ на базе 28 бригады</a:t>
            </a:r>
            <a:endParaRPr lang="ru-RU" dirty="0"/>
          </a:p>
        </p:txBody>
      </p:sp>
      <p:pic>
        <p:nvPicPr>
          <p:cNvPr id="1026" name="Picture 2" descr="D:\Мои документы\кочетков\сборы +выпускной\100_01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1071546"/>
            <a:ext cx="2208317" cy="1656238"/>
          </a:xfrm>
          <a:prstGeom prst="rect">
            <a:avLst/>
          </a:prstGeom>
          <a:noFill/>
        </p:spPr>
      </p:pic>
      <p:pic>
        <p:nvPicPr>
          <p:cNvPr id="1027" name="Picture 3" descr="D:\Мои документы\кочетков\сборы +выпускной\100_009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500174"/>
            <a:ext cx="2061450" cy="1546219"/>
          </a:xfrm>
          <a:prstGeom prst="rect">
            <a:avLst/>
          </a:prstGeom>
          <a:noFill/>
        </p:spPr>
      </p:pic>
      <p:pic>
        <p:nvPicPr>
          <p:cNvPr id="1028" name="Picture 4" descr="D:\Мои документы\мои документы\фотот 2010-2012\военные сборы 2011\P10006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38" y="3071810"/>
            <a:ext cx="2400240" cy="1800180"/>
          </a:xfrm>
          <a:prstGeom prst="rect">
            <a:avLst/>
          </a:prstGeom>
          <a:noFill/>
        </p:spPr>
      </p:pic>
      <p:pic>
        <p:nvPicPr>
          <p:cNvPr id="1029" name="Picture 5" descr="D:\Мои документы\мои документы\фото классов 8-9 год\сборы алеша\100_067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1785926"/>
            <a:ext cx="2166942" cy="1625207"/>
          </a:xfrm>
          <a:prstGeom prst="rect">
            <a:avLst/>
          </a:prstGeom>
          <a:noFill/>
        </p:spPr>
      </p:pic>
      <p:pic>
        <p:nvPicPr>
          <p:cNvPr id="1030" name="Picture 6" descr="D:\Мои документы\мои документы\фото классов 8-9 год\сборы алеша\Изображение 12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46" y="2928934"/>
            <a:ext cx="2381256" cy="1785942"/>
          </a:xfrm>
          <a:prstGeom prst="rect">
            <a:avLst/>
          </a:prstGeom>
          <a:noFill/>
        </p:spPr>
      </p:pic>
      <p:pic>
        <p:nvPicPr>
          <p:cNvPr id="1031" name="Picture 7" descr="D:\Мои документы\мои документы\фото классов 8-9 год\сборы алеша\Изображение 15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5000636"/>
            <a:ext cx="2166942" cy="1625207"/>
          </a:xfrm>
          <a:prstGeom prst="rect">
            <a:avLst/>
          </a:prstGeom>
          <a:noFill/>
        </p:spPr>
      </p:pic>
      <p:pic>
        <p:nvPicPr>
          <p:cNvPr id="1032" name="Picture 8" descr="D:\Мои документы\мои документы\фотот 2010-2012\site1\pic\19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14744" y="4643446"/>
            <a:ext cx="2537662" cy="1903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165</Words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Гражданско-патриотическое воспитание учащихся в системе СПО (НПО) </vt:lpstr>
      <vt:lpstr>Слайд 2</vt:lpstr>
      <vt:lpstr>Задачами   в развитии патриотической  системы  являются:</vt:lpstr>
      <vt:lpstr>Формы работы с учащимися в рамках,  развития патриотической системы</vt:lpstr>
      <vt:lpstr>«Месячник       Защитника Отечества»</vt:lpstr>
      <vt:lpstr>ИГРА «Зарница»</vt:lpstr>
      <vt:lpstr>Военные СБОРЫ на базе ЕВАКу</vt:lpstr>
      <vt:lpstr>Военные СБОРЫ на базе 28 бригады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Гражданско-патриотическое воспитание учащихся в системе СПО (НПО) </dc:title>
  <cp:lastModifiedBy>KochetkovaS</cp:lastModifiedBy>
  <cp:revision>16</cp:revision>
  <dcterms:modified xsi:type="dcterms:W3CDTF">2011-12-01T06:15:15Z</dcterms:modified>
</cp:coreProperties>
</file>