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6" r:id="rId14"/>
    <p:sldId id="270" r:id="rId15"/>
    <p:sldId id="269" r:id="rId16"/>
    <p:sldId id="271" r:id="rId17"/>
    <p:sldId id="275" r:id="rId18"/>
    <p:sldId id="272" r:id="rId19"/>
    <p:sldId id="277" r:id="rId20"/>
    <p:sldId id="273" r:id="rId21"/>
    <p:sldId id="274" r:id="rId22"/>
    <p:sldId id="279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0DD08-B61F-48AE-8D6D-E19751C500BA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D78A3-A428-4C4D-8E65-323F1E278F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D78A3-A428-4C4D-8E65-323F1E278F5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857232"/>
            <a:ext cx="7772400" cy="250033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Коррупция, ее виды.</a:t>
            </a:r>
            <a:endParaRPr lang="ru-RU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Знание объективных предпосылок и причин коррупции необходимо,</a:t>
            </a:r>
            <a:r>
              <a:rPr lang="ru-RU" dirty="0" smtClean="0"/>
              <a:t> хотя бы для того, чтобы определить, в каких направлениях следует вести борьбу с нею. Чтобы лечить болезнь, надо знать ее корни.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/>
          <a:lstStyle/>
          <a:p>
            <a:r>
              <a:rPr lang="ru-RU" sz="2400" dirty="0" smtClean="0"/>
              <a:t>Группа №1 – </a:t>
            </a:r>
            <a:r>
              <a:rPr lang="ru-RU" sz="2400" b="1" dirty="0" smtClean="0"/>
              <a:t>Социально-экономические причины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Группа №2 – </a:t>
            </a:r>
            <a:r>
              <a:rPr lang="ru-RU" sz="2400" b="1" dirty="0" smtClean="0"/>
              <a:t>Политические причины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Группа №3 – </a:t>
            </a:r>
            <a:r>
              <a:rPr lang="ru-RU" sz="2400" b="1" dirty="0" smtClean="0"/>
              <a:t>Этико-культурные факторы.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/>
              <a:t>Задание </a:t>
            </a:r>
            <a:r>
              <a:rPr lang="ru-RU" sz="2800" dirty="0" smtClean="0"/>
              <a:t>№ 3</a:t>
            </a:r>
            <a:br>
              <a:rPr lang="ru-RU" sz="2800" dirty="0" smtClean="0"/>
            </a:br>
            <a:r>
              <a:rPr lang="ru-RU" sz="2800" dirty="0" smtClean="0"/>
              <a:t>Выявить причины </a:t>
            </a:r>
            <a:r>
              <a:rPr lang="ru-RU" sz="2800" dirty="0" smtClean="0"/>
              <a:t>коррупции.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Группа №1 – </a:t>
            </a:r>
            <a:r>
              <a:rPr lang="ru-RU" sz="2800" b="1" dirty="0" smtClean="0"/>
              <a:t> Социальные последствия, порождаемые коррупцией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Группа №2 -  </a:t>
            </a:r>
            <a:r>
              <a:rPr lang="ru-RU" sz="2800" b="1" dirty="0" smtClean="0"/>
              <a:t>Политические последствия, порождаемые коррупцией .</a:t>
            </a:r>
            <a:endParaRPr lang="ru-RU" sz="2800" dirty="0" smtClean="0"/>
          </a:p>
          <a:p>
            <a:r>
              <a:rPr lang="ru-RU" sz="2800" dirty="0" smtClean="0"/>
              <a:t>Группа №3 - </a:t>
            </a:r>
            <a:r>
              <a:rPr lang="ru-RU" sz="2800" b="1" dirty="0" smtClean="0"/>
              <a:t>Экономические последствия, порождаемые коррупцией </a:t>
            </a:r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700" dirty="0" smtClean="0"/>
              <a:t>Задание № </a:t>
            </a:r>
            <a:r>
              <a:rPr lang="ru-RU" sz="2700" dirty="0" smtClean="0"/>
              <a:t>4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Последствия, порождаемые коррупцией.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Группа №1 – </a:t>
            </a:r>
            <a:r>
              <a:rPr lang="ru-RU" sz="3200" b="1" dirty="0" smtClean="0"/>
              <a:t> Вред от коррупции.</a:t>
            </a:r>
            <a:endParaRPr lang="ru-RU" sz="3200" dirty="0" smtClean="0"/>
          </a:p>
          <a:p>
            <a:r>
              <a:rPr lang="ru-RU" sz="3200" dirty="0" smtClean="0"/>
              <a:t>Группа №2 -  </a:t>
            </a:r>
            <a:r>
              <a:rPr lang="ru-RU" sz="3200" b="1" dirty="0" smtClean="0"/>
              <a:t>Классификация причин коррупции</a:t>
            </a:r>
            <a:r>
              <a:rPr lang="ru-RU" sz="3200" b="1" dirty="0" smtClean="0"/>
              <a:t>.</a:t>
            </a:r>
            <a:endParaRPr lang="ru-RU" sz="3200" dirty="0" smtClean="0"/>
          </a:p>
          <a:p>
            <a:r>
              <a:rPr lang="ru-RU" sz="3200" dirty="0" smtClean="0"/>
              <a:t>Группа №3 – </a:t>
            </a:r>
            <a:r>
              <a:rPr lang="ru-RU" sz="3200" b="1" smtClean="0"/>
              <a:t>Методы борьбы </a:t>
            </a:r>
            <a:r>
              <a:rPr lang="ru-RU" sz="3200" b="1" dirty="0" smtClean="0"/>
              <a:t>с коррупцией.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Задание № 5</a:t>
            </a:r>
            <a:br>
              <a:rPr lang="ru-RU" sz="2800" dirty="0" smtClean="0"/>
            </a:br>
            <a:r>
              <a:rPr lang="ru-RU" sz="2800" dirty="0" smtClean="0"/>
              <a:t>Коррумпирование.</a:t>
            </a: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Бытовая коррупция 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порождается взаимодействием рядовых граждан и чиновников. В нее входят различные подарки от граждан и услуги должностному лицу и членам его семьи.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Деловая коррупция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возникает при взаимодействии власти и бизнеса.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Коррупция верховной власти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относится к политическому руководству и верховным судам в демократических системах.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зависимости от сферы деятельности коррупция проявляется в следующих формах: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18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36725" y="1481138"/>
            <a:ext cx="2270549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Ростовские гаишники объяснят водителям, что взятки – это плох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7935" y="307824"/>
            <a:ext cx="8380345" cy="557293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Ст. 290. Получение взятки.</a:t>
            </a:r>
          </a:p>
          <a:p>
            <a:r>
              <a:rPr lang="ru-RU" b="1" dirty="0" smtClean="0"/>
              <a:t>Ст. 291 Дача взятки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Уголовный Кодекс РФ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jpg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83547" y="431768"/>
            <a:ext cx="8347883" cy="5426124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214445"/>
          </a:xfrm>
        </p:spPr>
        <p:txBody>
          <a:bodyPr/>
          <a:lstStyle/>
          <a:p>
            <a:r>
              <a:rPr lang="ru-RU" dirty="0" smtClean="0"/>
              <a:t>Уголовный Кодекс РФ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7772400" cy="2739633"/>
          </a:xfrm>
        </p:spPr>
        <p:txBody>
          <a:bodyPr/>
          <a:lstStyle/>
          <a:p>
            <a:pPr algn="l"/>
            <a:r>
              <a:rPr lang="ru-RU" b="1" dirty="0" smtClean="0"/>
              <a:t>Статья 163. Вымогательство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18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36725" y="1481138"/>
            <a:ext cx="2270549" cy="45259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«Сказка о серьёзном»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3" y="357166"/>
            <a:ext cx="8310621" cy="6232966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Консервативность закона (пробелы права),</a:t>
            </a:r>
          </a:p>
          <a:p>
            <a:pPr lvl="0"/>
            <a:r>
              <a:rPr lang="ru-RU" dirty="0" smtClean="0"/>
              <a:t>Невозможность всеохватывающего контроля.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причины коррупции: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pPr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Выполнить тест: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«5» –100%,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«4» - 80%,</a:t>
            </a:r>
          </a:p>
          <a:p>
            <a:pPr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«3» – 60.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Поступайте правильно:</a:t>
            </a:r>
            <a:endParaRPr lang="ru-RU" dirty="0" smtClean="0"/>
          </a:p>
          <a:p>
            <a:pPr lvl="0"/>
            <a:r>
              <a:rPr lang="ru-RU" dirty="0" smtClean="0"/>
              <a:t>не давайте и не берите взятки;</a:t>
            </a:r>
          </a:p>
          <a:p>
            <a:pPr lvl="0"/>
            <a:r>
              <a:rPr lang="ru-RU" dirty="0" smtClean="0"/>
              <a:t>старайтесь добиваться желаемых результатов на основе личной добропорядочности;</a:t>
            </a:r>
          </a:p>
          <a:p>
            <a:pPr lvl="0"/>
            <a:r>
              <a:rPr lang="ru-RU" dirty="0" smtClean="0"/>
              <a:t>предавайте гласности случаи коррупции.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Памятка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Что я, как гражданин РФ, могу сделать в борьбе в коррупцией: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3500461"/>
          </a:xfrm>
        </p:spPr>
        <p:txBody>
          <a:bodyPr>
            <a:normAutofit/>
          </a:bodyPr>
          <a:lstStyle/>
          <a:p>
            <a:pPr algn="l"/>
            <a:r>
              <a:rPr lang="ru-RU" sz="4000" u="sng" dirty="0" smtClean="0"/>
              <a:t>Цель урока:</a:t>
            </a:r>
            <a:br>
              <a:rPr lang="ru-RU" sz="4000" u="sng" dirty="0" smtClean="0"/>
            </a:br>
            <a:r>
              <a:rPr lang="ru-RU" sz="4000" u="sng" dirty="0" smtClean="0"/>
              <a:t/>
            </a:r>
            <a:br>
              <a:rPr lang="ru-RU" sz="4000" u="sng" dirty="0" smtClean="0"/>
            </a:br>
            <a:r>
              <a:rPr lang="ru-RU" sz="3600" dirty="0" smtClean="0"/>
              <a:t>изучить понятие «коррупция», причины </a:t>
            </a:r>
            <a:r>
              <a:rPr lang="ru-RU" sz="3600" dirty="0" smtClean="0"/>
              <a:t>возникновения, предложить способы борьбы.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5715040"/>
          </a:xfrm>
        </p:spPr>
        <p:txBody>
          <a:bodyPr>
            <a:normAutofit fontScale="90000"/>
          </a:bodyPr>
          <a:lstStyle/>
          <a:p>
            <a:pPr marL="342900" indent="-342900" algn="l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План урока: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Понятие «коррупция».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«Коррупция» в различных источниках.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Виды коррупции.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Причины коррупции.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5. Последствия коррупции.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6. Методы борьбы  с коррупцией.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7. Решение ситуативных задач.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8. Тестирование.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9. Итог урока. Дом. Задание: написать эссе на тему: «Коррупция – сложное социально-политическое явление»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8000" b="1" dirty="0" smtClean="0"/>
              <a:t>«В чём причины коррупции?»</a:t>
            </a:r>
            <a:endParaRPr lang="ru-RU" sz="80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Основной вопрос урока: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emida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500174"/>
            <a:ext cx="8572560" cy="485778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«Какие ассоциации вызывает у вас слово «Коррупция»?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lvl="0" indent="-514350">
              <a:buFont typeface="+mj-lt"/>
              <a:buAutoNum type="arabicPeriod"/>
            </a:pPr>
            <a:r>
              <a:rPr lang="ru-RU" sz="4000" b="1" dirty="0" smtClean="0"/>
              <a:t>Группа: </a:t>
            </a:r>
            <a:r>
              <a:rPr lang="ru-RU" sz="4000" b="1" dirty="0" smtClean="0"/>
              <a:t>Социологи</a:t>
            </a:r>
            <a:r>
              <a:rPr lang="ru-RU" sz="4000" b="1" dirty="0" smtClean="0"/>
              <a:t>.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sz="4000" b="1" dirty="0" smtClean="0"/>
              <a:t>Группа: </a:t>
            </a:r>
            <a:r>
              <a:rPr lang="ru-RU" sz="4000" b="1" dirty="0" smtClean="0"/>
              <a:t>Юристы</a:t>
            </a:r>
            <a:r>
              <a:rPr lang="ru-RU" sz="4000" b="1" dirty="0" smtClean="0"/>
              <a:t>.</a:t>
            </a:r>
          </a:p>
          <a:p>
            <a:pPr marL="624078" lvl="0" indent="-514350">
              <a:buFont typeface="+mj-lt"/>
              <a:buAutoNum type="arabicPeriod"/>
            </a:pPr>
            <a:r>
              <a:rPr lang="ru-RU" sz="4000" b="1" dirty="0" smtClean="0"/>
              <a:t>Группа: </a:t>
            </a:r>
            <a:r>
              <a:rPr lang="ru-RU" sz="4000" b="1" dirty="0" smtClean="0"/>
              <a:t>Лингвисты</a:t>
            </a:r>
            <a:r>
              <a:rPr lang="ru-RU" sz="4000" b="1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по группам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149795"/>
          </a:xfrm>
        </p:spPr>
        <p:txBody>
          <a:bodyPr/>
          <a:lstStyle/>
          <a:p>
            <a:r>
              <a:rPr lang="ru-RU" sz="2000" dirty="0" smtClean="0"/>
              <a:t>Группа №1 – объясняет смысл  и значение слова «коррупция»  используя объяснение  из словарей.</a:t>
            </a:r>
          </a:p>
          <a:p>
            <a:r>
              <a:rPr lang="ru-RU" sz="2000" dirty="0" smtClean="0"/>
              <a:t>Группа №2 - объясняет смысл  и значение слова «коррупция»  с точки зрения  юристов.</a:t>
            </a:r>
          </a:p>
          <a:p>
            <a:r>
              <a:rPr lang="ru-RU" sz="2000" dirty="0" smtClean="0"/>
              <a:t>Группа №3 – выясняет каково лингвистическое значение слова «коррупция» в разных европейских языках?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Задание № 1</a:t>
            </a:r>
            <a:br>
              <a:rPr lang="ru-RU" sz="2400" dirty="0" smtClean="0"/>
            </a:br>
            <a:r>
              <a:rPr lang="ru-RU" sz="2400" dirty="0" smtClean="0"/>
              <a:t>Термин «коррупция»  раскрывают различные источники и различные подходы.  Что такое «коррупция»? 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72129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Группа №1 – привести примеры высказывания писателей, публицистов о коррупции.</a:t>
            </a:r>
          </a:p>
          <a:p>
            <a:r>
              <a:rPr lang="ru-RU" sz="2800" dirty="0" smtClean="0"/>
              <a:t>Группа №2 - привести примеры высказывания политиков, юристов о коррупции.</a:t>
            </a:r>
          </a:p>
          <a:p>
            <a:r>
              <a:rPr lang="ru-RU" sz="2800" dirty="0" smtClean="0"/>
              <a:t>Группа №3 – привести примеры пословиц и поговорок о коррупции.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Задание № 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Работа с высказываниями политиков, писателей, публицистов, пословицами и поговорками о коррупции.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</TotalTime>
  <Words>298</Words>
  <Application>Microsoft Office PowerPoint</Application>
  <PresentationFormat>Экран (4:3)</PresentationFormat>
  <Paragraphs>55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Коррупция, ее виды.</vt:lpstr>
      <vt:lpstr>«Сказка о серьёзном» </vt:lpstr>
      <vt:lpstr>Цель урока:  изучить понятие «коррупция», причины возникновения, предложить способы борьбы.</vt:lpstr>
      <vt:lpstr>                     План урока:  1. Понятие «коррупция». 2. «Коррупция» в различных источниках. 3. Виды коррупции. 4. Причины коррупции. 5. Последствия коррупции. 6. Методы борьбы  с коррупцией.  7. Решение ситуативных задач. 8. Тестирование. 9. Итог урока. Дом. Задание: написать эссе на тему: «Коррупция – сложное социально-политическое явление»   </vt:lpstr>
      <vt:lpstr>Основной вопрос урока: </vt:lpstr>
      <vt:lpstr> «Какие ассоциации вызывает у вас слово «Коррупция»?</vt:lpstr>
      <vt:lpstr>Работа по группам</vt:lpstr>
      <vt:lpstr>Задание № 1 Термин «коррупция»  раскрывают различные источники и различные подходы.  Что такое «коррупция»? </vt:lpstr>
      <vt:lpstr>Задание № 2 Работа с высказываниями политиков, писателей, публицистов, пословицами и поговорками о коррупции.   </vt:lpstr>
      <vt:lpstr>Слайд 10</vt:lpstr>
      <vt:lpstr> Задание № 3 Выявить причины коррупции.</vt:lpstr>
      <vt:lpstr>  Задание № 4 Последствия, порождаемые коррупцией.  </vt:lpstr>
      <vt:lpstr>Задание № 5 Коррумпирование.</vt:lpstr>
      <vt:lpstr>      В зависимости от сферы деятельности коррупция проявляется в следующих формах:  </vt:lpstr>
      <vt:lpstr>Решение задач </vt:lpstr>
      <vt:lpstr>Слайд 16</vt:lpstr>
      <vt:lpstr>Уголовный Кодекс РФ</vt:lpstr>
      <vt:lpstr>Слайд 18</vt:lpstr>
      <vt:lpstr>Уголовный Кодекс РФ</vt:lpstr>
      <vt:lpstr>Слайд 20</vt:lpstr>
      <vt:lpstr>Основные причины коррупции:</vt:lpstr>
      <vt:lpstr>Слайд 22</vt:lpstr>
      <vt:lpstr>   Памятка Что я, как гражданин РФ, могу сделать в борьбе в коррупцией: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Коррупция, ее виды.</dc:title>
  <dc:creator>Надежда</dc:creator>
  <cp:lastModifiedBy>Надежда</cp:lastModifiedBy>
  <cp:revision>26</cp:revision>
  <dcterms:created xsi:type="dcterms:W3CDTF">2014-02-26T10:51:08Z</dcterms:created>
  <dcterms:modified xsi:type="dcterms:W3CDTF">2014-02-28T16:40:51Z</dcterms:modified>
</cp:coreProperties>
</file>