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84" r:id="rId4"/>
    <p:sldId id="268" r:id="rId5"/>
    <p:sldId id="271" r:id="rId6"/>
    <p:sldId id="273" r:id="rId7"/>
    <p:sldId id="274" r:id="rId8"/>
    <p:sldId id="275" r:id="rId9"/>
    <p:sldId id="276" r:id="rId10"/>
    <p:sldId id="269" r:id="rId11"/>
    <p:sldId id="277" r:id="rId12"/>
    <p:sldId id="287" r:id="rId13"/>
    <p:sldId id="281" r:id="rId14"/>
    <p:sldId id="283" r:id="rId15"/>
    <p:sldId id="288" r:id="rId16"/>
    <p:sldId id="285" r:id="rId17"/>
    <p:sldId id="28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4E3CE-178C-4BFD-AABB-5C0F2371DFA0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91E5A-CA2A-45DB-A27E-9C19D8262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9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1E5A-CA2A-45DB-A27E-9C19D82626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83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1E5A-CA2A-45DB-A27E-9C19D826269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8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4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92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284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617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7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458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34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33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672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33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92B8-ACCA-4C4F-8727-D0E5CD2FCBF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E4400-FF11-46FB-AB0F-B6BBAEEE1F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5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-fizika.narod.ru/8_16.htm" TargetMode="External"/><Relationship Id="rId2" Type="http://schemas.openxmlformats.org/officeDocument/2006/relationships/hyperlink" Target="http://class-fizika.spb.ru/index.php/10-11cl/899-td7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hysik.ucoz.ru/board/10_klass/molekuljarnaja_fizika/test_quot_temperatura_osnovnoe_uravnenie_mkt_quot_10_klass_2/53-1-0-58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213" y="3571875"/>
            <a:ext cx="114585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Насыщенный пар. Зависимость давления насыщенного пара от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температуры. Влажность.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26626" name="Picture 2" descr="http://exatte.ucoz.ua/f/4/vlazhnost-vozduha-v-detskoj-komnat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-142874"/>
            <a:ext cx="5572125" cy="371474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2085976" y="6003926"/>
            <a:ext cx="10515600" cy="150018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Гусева Н.П. МОУ СОШ №41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г.Саратов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5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00138" y="400050"/>
            <a:ext cx="1051723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5.Почему температура жидкости при кипении не изменяется, хотя жидкость продолжает получать энергию от нагревателя?</a:t>
            </a:r>
          </a:p>
          <a:p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Какая сила поднимает пузырьки на поверхность жидкости?</a:t>
            </a: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Можно ли заставить кипеть воду при температуре ниже 100оС?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4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9626" y="404734"/>
            <a:ext cx="109318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619250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ВЛАЖНОСТЬ ВОЗДУХА</a:t>
            </a:r>
          </a:p>
          <a:p>
            <a:pPr algn="just">
              <a:spcAft>
                <a:spcPts val="0"/>
              </a:spcAft>
              <a:tabLst>
                <a:tab pos="1619250" algn="l"/>
              </a:tabLst>
            </a:pPr>
            <a:endParaRPr lang="ru-RU" sz="2400" b="1" i="1" dirty="0" smtClean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619250" algn="l"/>
              </a:tabLst>
            </a:pPr>
            <a:r>
              <a:rPr lang="ru-RU" sz="2400" b="1" i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В атмосфере Земли находится 13 – 15 </a:t>
            </a:r>
            <a:r>
              <a:rPr lang="ru-RU" sz="2400" b="1" i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тыс</a:t>
            </a:r>
            <a:r>
              <a:rPr lang="ru-RU" sz="2400" b="1" i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км</a:t>
            </a:r>
            <a:r>
              <a:rPr lang="ru-RU" sz="2400" b="1" i="1" baseline="300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3</a:t>
            </a:r>
            <a:r>
              <a:rPr lang="ru-RU" sz="2400" b="1" i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воды в виде капель, кристаллов и водяного пара.</a:t>
            </a:r>
          </a:p>
          <a:p>
            <a:pPr algn="just">
              <a:spcAft>
                <a:spcPts val="0"/>
              </a:spcAft>
              <a:tabLst>
                <a:tab pos="1619250" algn="l"/>
                <a:tab pos="4886325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Содержание водяного пара в воздухе называют влажностью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r>
              <a:rPr lang="ru-RU" sz="2400" b="1" i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	Влажность характеризуется: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1371600" algn="l"/>
                <a:tab pos="1619250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парциальным давлением  </a:t>
            </a:r>
            <a:r>
              <a:rPr lang="ru-RU" sz="2400" b="1" i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(</a:t>
            </a:r>
            <a:r>
              <a:rPr lang="en-US" sz="2400" b="1" i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p</a:t>
            </a:r>
            <a:r>
              <a:rPr lang="ru-RU" sz="2400" b="1" i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)– давление, которое производил бы водяной пар, если бы все остальные  газы отсутствовали;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•"/>
              <a:tabLst>
                <a:tab pos="1371600" algn="l"/>
                <a:tab pos="1619250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</a:rPr>
              <a:t>относительной влажностью </a:t>
            </a:r>
            <a:r>
              <a:rPr lang="ru-RU" sz="2400" b="1" i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(φ)- отношение парциального давления р водяного пара, содержащегося в воздухе при данной температуре, к давлению </a:t>
            </a:r>
            <a:r>
              <a:rPr lang="ru-RU" sz="2400" b="1" i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i="1" baseline="-25000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i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насыщенного пара при той же температуре</a:t>
            </a:r>
            <a:endParaRPr lang="ru-RU" sz="2400" b="1" i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510479" y="6089329"/>
            <a:ext cx="20984221" cy="382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548476"/>
              </p:ext>
            </p:extLst>
          </p:nvPr>
        </p:nvGraphicFramePr>
        <p:xfrm>
          <a:off x="5922130" y="5513860"/>
          <a:ext cx="22352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Уравнение" r:id="rId4" imgW="838080" imgH="431640" progId="Equation.3">
                  <p:embed/>
                </p:oleObj>
              </mc:Choice>
              <mc:Fallback>
                <p:oleObj name="Уравнение" r:id="rId4" imgW="83808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130" y="5513860"/>
                        <a:ext cx="2235200" cy="1150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005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8663" y="200025"/>
            <a:ext cx="109299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Georgia" panose="02040502050405020303" pitchFamily="18" charset="0"/>
              </a:rPr>
              <a:t>В прогнозе погоды   указывается  величина относительной влажности воздуха в процентах!</a:t>
            </a:r>
          </a:p>
          <a:p>
            <a:pPr algn="ctr"/>
            <a:endParaRPr lang="ru-RU" sz="2800" b="1" i="1" dirty="0">
              <a:latin typeface="Georgia" panose="02040502050405020303" pitchFamily="18" charset="0"/>
            </a:endParaRPr>
          </a:p>
          <a:p>
            <a:pPr algn="ctr"/>
            <a:r>
              <a:rPr lang="ru-RU" sz="2800" b="1" i="1" dirty="0">
                <a:latin typeface="Georgia" panose="02040502050405020303" pitchFamily="18" charset="0"/>
              </a:rPr>
              <a:t>Относительная влажность воздуха показывает как  близко  содержание водяных паров в воздухе к насыщению.</a:t>
            </a:r>
          </a:p>
          <a:p>
            <a:pPr algn="ctr"/>
            <a:endParaRPr lang="ru-RU" sz="2800" b="1" i="1" dirty="0" smtClean="0">
              <a:latin typeface="Georgia" panose="02040502050405020303" pitchFamily="18" charset="0"/>
            </a:endParaRPr>
          </a:p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При </a:t>
            </a:r>
            <a:r>
              <a:rPr lang="ru-RU" sz="2800" b="1" i="1" dirty="0">
                <a:latin typeface="Georgia" panose="02040502050405020303" pitchFamily="18" charset="0"/>
              </a:rPr>
              <a:t>относительной влажности 100% - в воздухе насыщенный водяной пар</a:t>
            </a:r>
            <a:r>
              <a:rPr lang="ru-RU" sz="2800" b="1" i="1" dirty="0" smtClean="0">
                <a:latin typeface="Georgia" panose="02040502050405020303" pitchFamily="18" charset="0"/>
              </a:rPr>
              <a:t>.</a:t>
            </a:r>
          </a:p>
          <a:p>
            <a:pPr algn="ctr"/>
            <a:r>
              <a:rPr lang="ru-RU" sz="2800" dirty="0" smtClean="0">
                <a:solidFill>
                  <a:srgbClr val="301C01"/>
                </a:solidFill>
                <a:latin typeface="Verdana" panose="020B0604030504040204" pitchFamily="34" charset="0"/>
              </a:rPr>
              <a:t> </a:t>
            </a:r>
            <a:r>
              <a:rPr lang="ru-RU" sz="2800" b="1" i="1" dirty="0">
                <a:solidFill>
                  <a:srgbClr val="301C01"/>
                </a:solidFill>
                <a:latin typeface="Georgia" panose="02040502050405020303" pitchFamily="18" charset="0"/>
              </a:rPr>
              <a:t>Для здоровья человека</a:t>
            </a:r>
            <a:r>
              <a:rPr lang="ru-RU" sz="2800" b="1" i="1" dirty="0">
                <a:solidFill>
                  <a:srgbClr val="009900"/>
                </a:solidFill>
                <a:latin typeface="Georgia" panose="02040502050405020303" pitchFamily="18" charset="0"/>
              </a:rPr>
              <a:t> вредны </a:t>
            </a:r>
            <a:r>
              <a:rPr lang="ru-RU" sz="2800" b="1" i="1" dirty="0">
                <a:solidFill>
                  <a:srgbClr val="301C01"/>
                </a:solidFill>
                <a:latin typeface="Georgia" panose="02040502050405020303" pitchFamily="18" charset="0"/>
              </a:rPr>
              <a:t>как чрезмерная сухость воздуха, так и большая влажность. </a:t>
            </a:r>
            <a:r>
              <a:rPr lang="ru-RU" sz="2800" b="1" i="1" dirty="0">
                <a:latin typeface="Georgia" panose="02040502050405020303" pitchFamily="18" charset="0"/>
              </a:rPr>
              <a:t/>
            </a:r>
            <a:br>
              <a:rPr lang="ru-RU" sz="2800" b="1" i="1" dirty="0">
                <a:latin typeface="Georgia" panose="02040502050405020303" pitchFamily="18" charset="0"/>
              </a:rPr>
            </a:br>
            <a:r>
              <a:rPr lang="ru-RU" sz="2800" b="1" i="1" dirty="0">
                <a:solidFill>
                  <a:srgbClr val="301C01"/>
                </a:solidFill>
                <a:latin typeface="Georgia" panose="02040502050405020303" pitchFamily="18" charset="0"/>
              </a:rPr>
              <a:t>Наиболее</a:t>
            </a:r>
            <a:r>
              <a:rPr lang="ru-RU" sz="2800" b="1" i="1" dirty="0">
                <a:solidFill>
                  <a:srgbClr val="0066FF"/>
                </a:solidFill>
                <a:latin typeface="Georgia" panose="02040502050405020303" pitchFamily="18" charset="0"/>
              </a:rPr>
              <a:t> комфортная</a:t>
            </a:r>
            <a:r>
              <a:rPr lang="ru-RU" sz="2800" b="1" i="1" dirty="0">
                <a:solidFill>
                  <a:srgbClr val="301C01"/>
                </a:solidFill>
                <a:latin typeface="Georgia" panose="02040502050405020303" pitchFamily="18" charset="0"/>
              </a:rPr>
              <a:t> влажность воздуха для человека лежит в пределах </a:t>
            </a:r>
            <a:r>
              <a:rPr lang="ru-RU" sz="2800" b="1" i="1" dirty="0">
                <a:solidFill>
                  <a:srgbClr val="FF3300"/>
                </a:solidFill>
                <a:latin typeface="Georgia" panose="02040502050405020303" pitchFamily="18" charset="0"/>
              </a:rPr>
              <a:t>40—60%.</a:t>
            </a:r>
            <a:endParaRPr lang="ru-RU" sz="2800" b="1" i="1" dirty="0">
              <a:latin typeface="Georgia" panose="02040502050405020303" pitchFamily="18" charset="0"/>
            </a:endParaRPr>
          </a:p>
        </p:txBody>
      </p:sp>
      <p:pic>
        <p:nvPicPr>
          <p:cNvPr id="24578" name="Picture 2" descr="http://class-fizika.narod.ru/8_class/8_urok/8_agreg/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489746"/>
            <a:ext cx="10287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3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8454" y="1028701"/>
            <a:ext cx="1081152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D1282E"/>
              </a:buClr>
              <a:defRPr/>
            </a:pPr>
            <a:r>
              <a:rPr lang="ru-RU" sz="31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3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Абсолютная влажность - количество </a:t>
            </a:r>
            <a:r>
              <a:rPr lang="ru-RU" sz="31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водяного пара, содержащегося в 1 </a:t>
            </a:r>
            <a:r>
              <a:rPr lang="ru-RU" sz="3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sz="3100" b="1" kern="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воздуха , </a:t>
            </a:r>
            <a:endParaRPr lang="ru-RU" sz="31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D1282E"/>
              </a:buClr>
              <a:defRPr/>
            </a:pPr>
            <a:r>
              <a:rPr lang="ru-RU" sz="31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sz="31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плотность водяного пара.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D1282E"/>
              </a:buClr>
              <a:defRPr/>
            </a:pPr>
            <a:endParaRPr lang="ru-RU" sz="28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D1282E"/>
              </a:buClr>
              <a:defRPr/>
            </a:pPr>
            <a:endParaRPr lang="ru-RU" sz="2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D1282E"/>
              </a:buClr>
              <a:defRPr/>
            </a:pPr>
            <a:endParaRPr lang="ru-RU" sz="2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D1282E"/>
              </a:buClr>
              <a:defRPr/>
            </a:pPr>
            <a:endParaRPr lang="ru-RU" sz="2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D1282E"/>
              </a:buClr>
              <a:defRPr/>
            </a:pPr>
            <a:endParaRPr lang="ru-RU" sz="3200" kern="0" dirty="0">
              <a:solidFill>
                <a:srgbClr val="F5C201">
                  <a:lumMod val="75000"/>
                </a:srgbClr>
              </a:solidFill>
              <a:latin typeface="Calibri" pitchFamily="34" charset="0"/>
            </a:endParaRP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3271838"/>
            <a:ext cx="227493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337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7287" y="100013"/>
            <a:ext cx="95154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ПРИБОРИ ДЛЯ ОПРЕДЕЛЕНИЯ ОТНОСИТЕЛЬНОЙ ВЛАЖОСТИ ВОЗДУХА</a:t>
            </a:r>
          </a:p>
        </p:txBody>
      </p:sp>
      <p:pic>
        <p:nvPicPr>
          <p:cNvPr id="3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9" y="1392963"/>
            <a:ext cx="3611561" cy="526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1540737"/>
            <a:ext cx="3557589" cy="497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275" y="1998119"/>
            <a:ext cx="3768725" cy="4514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44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topreferat.znate.ru/pars_docs/refs/56/55539/55539_html_368047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242887"/>
            <a:ext cx="8388350" cy="672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66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0213" y="600075"/>
            <a:ext cx="744378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1381125" algn="l"/>
                <a:tab pos="3149600" algn="ctr"/>
                <a:tab pos="4791075" algn="l"/>
              </a:tabLst>
            </a:pPr>
            <a:r>
              <a:rPr lang="ru-RU" sz="5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Домашнее задание</a:t>
            </a:r>
            <a:r>
              <a:rPr lang="ru-RU" sz="5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 algn="ctr">
              <a:tabLst>
                <a:tab pos="1381125" algn="l"/>
                <a:tab pos="3149600" algn="ctr"/>
                <a:tab pos="4791075" algn="l"/>
              </a:tabLst>
            </a:pPr>
            <a:r>
              <a:rPr lang="ru-RU" sz="5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§ </a:t>
            </a:r>
            <a:r>
              <a:rPr lang="ru-RU" sz="5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72-74</a:t>
            </a:r>
          </a:p>
          <a:p>
            <a:pPr lvl="0" algn="ctr">
              <a:tabLst>
                <a:tab pos="1381125" algn="l"/>
                <a:tab pos="3149600" algn="ctr"/>
                <a:tab pos="4791075" algn="l"/>
              </a:tabLst>
            </a:pPr>
            <a:r>
              <a:rPr lang="ru-RU" sz="5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упр.14</a:t>
            </a:r>
            <a:endParaRPr lang="ru-RU" sz="5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428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7238" y="442913"/>
            <a:ext cx="7878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http://class-fizika.spb.ru/index.php/10-11cl/899-td7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7238" y="1085850"/>
            <a:ext cx="7526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http://class-fizika.narod.ru/8_16.htm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3" y="1728787"/>
            <a:ext cx="8701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http://physik.ucoz.ru/board/10_klass/molekuljarnaja_fizika/test_quot_temperatura_osnovnoe_uravnenie_mkt_quot_10_klass_2/53-1-0-588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218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5" y="485775"/>
            <a:ext cx="115585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667375" algn="l"/>
              </a:tabLst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ИСПАРЕНИЕ</a:t>
            </a:r>
          </a:p>
          <a:p>
            <a:pPr algn="ctr">
              <a:spcAft>
                <a:spcPts val="0"/>
              </a:spcAft>
              <a:tabLst>
                <a:tab pos="5667375" algn="l"/>
              </a:tabLs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роцесс перехода вещества из жидкого состояния в газообразное – испарение; обратный процесс называют конденсацией; испарение происходит при любой температуре, отличной от абсолютного нуля; скорость испарения жидкости зависит от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температуры, </a:t>
            </a:r>
          </a:p>
          <a:p>
            <a:pPr algn="ctr">
              <a:spcAft>
                <a:spcPts val="0"/>
              </a:spcAft>
              <a:tabLst>
                <a:tab pos="5667375" algn="l"/>
              </a:tabLst>
            </a:pP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площади испаряемой поверхности, </a:t>
            </a:r>
          </a:p>
          <a:p>
            <a:pPr algn="ctr">
              <a:spcAft>
                <a:spcPts val="0"/>
              </a:spcAft>
              <a:tabLst>
                <a:tab pos="5667375" algn="l"/>
              </a:tabLst>
            </a:pP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рода жидкости,</a:t>
            </a:r>
          </a:p>
          <a:p>
            <a:pPr algn="ctr">
              <a:spcAft>
                <a:spcPts val="0"/>
              </a:spcAft>
              <a:tabLst>
                <a:tab pos="5667375" algn="l"/>
              </a:tabLst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ветра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90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500063"/>
            <a:ext cx="114871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КИПЕНИЕ - процесс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парообразования, происходящий  по всему объёму жидкости</a:t>
            </a:r>
            <a:endParaRPr lang="ru-RU" sz="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ru-RU" sz="2800" b="1" i="1" dirty="0" smtClean="0">
                <a:latin typeface="Georgia" panose="02040502050405020303" pitchFamily="18" charset="0"/>
              </a:rPr>
              <a:t>Температурой </a:t>
            </a:r>
            <a:r>
              <a:rPr lang="ru-RU" sz="2800" b="1" i="1" dirty="0">
                <a:latin typeface="Georgia" panose="02040502050405020303" pitchFamily="18" charset="0"/>
              </a:rPr>
              <a:t>кипения называется температура жидкости, при которой давление ее насыщенного пара равно или больше внешнего давления.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2925" y="3086100"/>
            <a:ext cx="106727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Georgia" panose="02040502050405020303" pitchFamily="18" charset="0"/>
              </a:rPr>
              <a:t>Для поддержания кипения к жидкости надо подводить теплоту, которая расходуется на парообразование, т.к. внутренняя энергия пара больше внутренней энергии жидкости такой же массы. </a:t>
            </a:r>
          </a:p>
          <a:p>
            <a:endParaRPr lang="ru-RU" sz="2800" b="1" i="1" dirty="0">
              <a:latin typeface="Georgia" panose="02040502050405020303" pitchFamily="18" charset="0"/>
            </a:endParaRPr>
          </a:p>
          <a:p>
            <a:pPr algn="ctr"/>
            <a:r>
              <a:rPr lang="ru-RU" sz="2800" b="1" i="1" dirty="0">
                <a:latin typeface="Georgia" panose="02040502050405020303" pitchFamily="18" charset="0"/>
              </a:rPr>
              <a:t>В процессе кипения температура жидкости остается постоянной.</a:t>
            </a:r>
          </a:p>
        </p:txBody>
      </p:sp>
    </p:spTree>
    <p:extLst>
      <p:ext uri="{BB962C8B-B14F-4D97-AF65-F5344CB8AC3E}">
        <p14:creationId xmlns:p14="http://schemas.microsoft.com/office/powerpoint/2010/main" val="302282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528637"/>
            <a:ext cx="118348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Пар</a:t>
            </a:r>
            <a:r>
              <a:rPr lang="ru-RU" sz="3600" b="1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– это газ, образованный испарившимися молекулами жидкости</a:t>
            </a:r>
          </a:p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Для него справедливо уравнение  </a:t>
            </a:r>
            <a:r>
              <a:rPr lang="ru-RU" sz="3600" b="1" i="1" dirty="0" smtClean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p </a:t>
            </a:r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= </a:t>
            </a:r>
            <a:r>
              <a:rPr lang="ru-RU" sz="5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nkT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2471738"/>
            <a:ext cx="112442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Главное различие в поведении идеального газа и насыщенного пара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: </a:t>
            </a: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при изменении температуры пара в закрытом сосуде (или при изменении объема при постоянной температуре) меняется масса пара.</a:t>
            </a:r>
          </a:p>
          <a:p>
            <a:pPr algn="ctr"/>
            <a:r>
              <a:rPr lang="ru-RU" sz="3200" b="1" i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Жидкость частично превращается в пар, или, напротив, пар частично конденсируется</a:t>
            </a:r>
            <a:r>
              <a:rPr lang="ru-RU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 </a:t>
            </a:r>
          </a:p>
          <a:p>
            <a:pPr algn="ctr"/>
            <a:r>
              <a:rPr lang="ru-RU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 идеальным газом ничего подобного не происходит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  <a:endParaRPr lang="ru-RU" sz="3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93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http://school.xvatit.com/images/5/5f/A11.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3" y="2379763"/>
            <a:ext cx="5202240" cy="417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114300" y="371476"/>
            <a:ext cx="11430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свойство насыщенного пара - давление пара при постоянной температуре не зависит от объема.</a:t>
            </a:r>
            <a:r>
              <a:rPr lang="ru-RU" sz="3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86449" y="2495134"/>
            <a:ext cx="618648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вся жидкость испарится, пар при дальнейшем нагревании перестанет быть насыщенным и его давление при постоянном объеме будет возрастать прямо пропорционально абсолютной температуре (см. рис.11.1, участок кривой ВС).</a:t>
            </a:r>
          </a:p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614489" y="1914525"/>
            <a:ext cx="2628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nkT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632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3025" y="0"/>
            <a:ext cx="9372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каких условиях начинается кипение?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7" y="751344"/>
            <a:ext cx="1064418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жидкости всегда присутствуют растворенные газы, выделяющиеся на дне и стенках сосуда, а также на взвешенных в жидкости пылинках, которые являются центрами парообразования.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Пары жидкости, находящиеся внутри пузырьков, являются насыщенными.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увеличением температуры давление насыщенных паров возрастает и пузырьки увеличиваются в размерах. Под действием выталкивающей силы они всплывают вверх.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Кипение начинается тогда, когда давление насыщенного пара внутри пузырьков становится равным и большим внешнего давления и гидростатического давления столба жидкости. 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3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ип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012" y="362151"/>
            <a:ext cx="2587625" cy="412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2875" y="157163"/>
            <a:ext cx="932973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Чем больше внешнее давление, тем выше температура кипения</a:t>
            </a:r>
            <a:r>
              <a:rPr lang="ru-RU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endParaRPr lang="ru-RU" sz="32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Так, в паровом котле при давлении, достигающем 1,6•10</a:t>
            </a:r>
            <a:r>
              <a:rPr lang="ru-RU" sz="3200" b="1" i="0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Па, вода не кипит и при температуре 200°С. В медицинских учреждениях в герметически закрытых сосудах - автоклавах (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рис.11.2</a:t>
            </a: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кипение воды также происходит при повышенном давлении. Поэтому температура кипения жидкости значительно выше 100°С. Автоклавы применяют для стерилизации хирургических инструментов и др.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4" y="0"/>
            <a:ext cx="6215063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меньшая внешнее давление, мы тем самым понижаем температуру кипения.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Откачивая насосом воздух и пары воды из колбы, можно заставить воду кипеть при комнатной температуре (рис.11.3). При подъеме в горы атмосферное давление уменьшается, поэтому уменьшается температура кипения. На высоте 7134 м (пик Ленина на Памире) давление приближенно равно (300 мм рт. ст.). Вода кипит там примерно при 70°С. Сварить мясо в этих условиях невозможно.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6" name="Picture 2" descr="Кипение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539467"/>
            <a:ext cx="3487738" cy="606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804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351" y="357188"/>
            <a:ext cx="10715624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Какой процесс называют испарением? От каких факторов зависит скорость испарения жидкости? </a:t>
            </a:r>
            <a:b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endParaRPr lang="ru-RU" sz="3600" b="1" i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Какой процесс называется конденсацией?</a:t>
            </a:r>
            <a:b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endParaRPr lang="ru-RU" sz="3600" b="1" i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Как объяснить процессы испарения с точки зрения МКТ?</a:t>
            </a:r>
            <a:b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endParaRPr lang="ru-RU" sz="3600" b="1" i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Почему испарение сопровождается понижением температуры жидкости? </a:t>
            </a:r>
            <a:br>
              <a:rPr lang="ru-RU" sz="3600" b="1" i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endParaRPr lang="ru-RU" sz="3600" b="1" i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7006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602</Words>
  <Application>Microsoft Office PowerPoint</Application>
  <PresentationFormat>Широкоэкранный</PresentationFormat>
  <Paragraphs>69</Paragraphs>
  <Slides>17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Times New Roman</vt:lpstr>
      <vt:lpstr>Verdana</vt:lpstr>
      <vt:lpstr>Тема Office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Natalia</cp:lastModifiedBy>
  <cp:revision>39</cp:revision>
  <dcterms:created xsi:type="dcterms:W3CDTF">2014-01-19T18:17:51Z</dcterms:created>
  <dcterms:modified xsi:type="dcterms:W3CDTF">2014-01-22T18:33:46Z</dcterms:modified>
</cp:coreProperties>
</file>