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sldIdLst>
    <p:sldId id="276" r:id="rId4"/>
    <p:sldId id="258" r:id="rId5"/>
    <p:sldId id="274" r:id="rId6"/>
    <p:sldId id="259" r:id="rId7"/>
    <p:sldId id="260" r:id="rId8"/>
    <p:sldId id="261" r:id="rId9"/>
    <p:sldId id="275" r:id="rId10"/>
    <p:sldId id="262" r:id="rId11"/>
    <p:sldId id="263" r:id="rId12"/>
    <p:sldId id="264" r:id="rId13"/>
    <p:sldId id="265" r:id="rId14"/>
    <p:sldId id="266" r:id="rId15"/>
    <p:sldId id="277" r:id="rId16"/>
    <p:sldId id="26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88FDEF-58EF-4AEE-9B48-158148CA78FF}" type="datetimeFigureOut">
              <a:rPr lang="ru-RU" smtClean="0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922CEC-2101-433E-8105-A1A5C26D9C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7D3382-9B3A-4272-A50C-4CD560CB2D81}" type="datetimeFigureOut">
              <a:rPr lang="ru-RU" smtClean="0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5C03FC-DDE6-427F-B643-696B6F113C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05F434-0558-4FEC-8A2C-1887448360E7}" type="datetimeFigureOut">
              <a:rPr lang="ru-RU" smtClean="0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41AA4-548C-4A09-98B3-E303B6A1FE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88FDEF-58EF-4AEE-9B48-158148CA78FF}" type="datetimeFigureOut">
              <a:rPr lang="ru-RU" smtClean="0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22CEC-2101-433E-8105-A1A5C26D9C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ED030E-90EB-443D-8204-FC550EE1D1FD}" type="datetimeFigureOut">
              <a:rPr lang="ru-RU" smtClean="0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42EB5C-B719-45E1-983E-DAA5676DDB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18D20A-6C3D-4389-8DB2-02C2FB2E1151}" type="datetimeFigureOut">
              <a:rPr lang="ru-RU" smtClean="0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B501B9C7-3DE6-4758-9875-FCFB32489D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79B165-26F5-462D-90F5-4B886FE42EB6}" type="datetimeFigureOut">
              <a:rPr lang="ru-RU" smtClean="0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4EF54F-8955-4FE9-A00F-0131A9F208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B05577-B4AB-416F-9F78-AB35B0B27051}" type="datetimeFigureOut">
              <a:rPr lang="ru-RU" smtClean="0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7A7C73-47B0-4DF3-9FD2-E99D9E1A08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0862D4-719C-4865-A775-3034BD76B6BA}" type="datetimeFigureOut">
              <a:rPr lang="ru-RU" smtClean="0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BB5CA-A8B6-4341-BAE8-8681563B6E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53D70C-6AE9-4B1F-A412-C272D604D7CB}" type="datetimeFigureOut">
              <a:rPr lang="ru-RU" smtClean="0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3E31CF-923C-4EBB-8686-DDB672F1A9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DA27B0-B6FB-46EC-8C85-EDDC7C41B672}" type="datetimeFigureOut">
              <a:rPr lang="ru-RU" smtClean="0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6BE745-4ABD-4DA3-8C93-130442FD4D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72ED030E-90EB-443D-8204-FC550EE1D1FD}" type="datetimeFigureOut">
              <a:rPr lang="ru-RU" smtClean="0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B42EB5C-B719-45E1-983E-DAA5676DDB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B63238-CCC7-40EB-91CD-35DD42DC04DA}" type="datetimeFigureOut">
              <a:rPr lang="ru-RU" smtClean="0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BAE56-5F47-4C2F-937A-7BF72D3150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7D3382-9B3A-4272-A50C-4CD560CB2D81}" type="datetimeFigureOut">
              <a:rPr lang="ru-RU" smtClean="0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5C03FC-DDE6-427F-B643-696B6F113C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05F434-0558-4FEC-8A2C-1887448360E7}" type="datetimeFigureOut">
              <a:rPr lang="ru-RU" smtClean="0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41AA4-548C-4A09-98B3-E303B6A1FE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88FDEF-58EF-4AEE-9B48-158148CA78FF}" type="datetimeFigureOut">
              <a:rPr lang="ru-RU" smtClean="0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22CEC-2101-433E-8105-A1A5C26D9C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ED030E-90EB-443D-8204-FC550EE1D1FD}" type="datetimeFigureOut">
              <a:rPr lang="ru-RU" smtClean="0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42EB5C-B719-45E1-983E-DAA5676DDB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18D20A-6C3D-4389-8DB2-02C2FB2E1151}" type="datetimeFigureOut">
              <a:rPr lang="ru-RU" smtClean="0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1B9C7-3DE6-4758-9875-FCFB32489D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79B165-26F5-462D-90F5-4B886FE42EB6}" type="datetimeFigureOut">
              <a:rPr lang="ru-RU" smtClean="0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4EF54F-8955-4FE9-A00F-0131A9F208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B05577-B4AB-416F-9F78-AB35B0B27051}" type="datetimeFigureOut">
              <a:rPr lang="ru-RU" smtClean="0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7A7C73-47B0-4DF3-9FD2-E99D9E1A08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0862D4-719C-4865-A775-3034BD76B6BA}" type="datetimeFigureOut">
              <a:rPr lang="ru-RU" smtClean="0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BB5CA-A8B6-4341-BAE8-8681563B6E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53D70C-6AE9-4B1F-A412-C272D604D7CB}" type="datetimeFigureOut">
              <a:rPr lang="ru-RU" smtClean="0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3E31CF-923C-4EBB-8686-DDB672F1A9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18D20A-6C3D-4389-8DB2-02C2FB2E1151}" type="datetimeFigureOut">
              <a:rPr lang="ru-RU" smtClean="0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1B9C7-3DE6-4758-9875-FCFB32489D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 spokes="8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DA27B0-B6FB-46EC-8C85-EDDC7C41B672}" type="datetimeFigureOut">
              <a:rPr lang="ru-RU" smtClean="0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6BE745-4ABD-4DA3-8C93-130442FD4D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B63238-CCC7-40EB-91CD-35DD42DC04DA}" type="datetimeFigureOut">
              <a:rPr lang="ru-RU" smtClean="0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BAE56-5F47-4C2F-937A-7BF72D3150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7D3382-9B3A-4272-A50C-4CD560CB2D81}" type="datetimeFigureOut">
              <a:rPr lang="ru-RU" smtClean="0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5C03FC-DDE6-427F-B643-696B6F113C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05F434-0558-4FEC-8A2C-1887448360E7}" type="datetimeFigureOut">
              <a:rPr lang="ru-RU" smtClean="0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41AA4-548C-4A09-98B3-E303B6A1FE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79B165-26F5-462D-90F5-4B886FE42EB6}" type="datetimeFigureOut">
              <a:rPr lang="ru-RU" smtClean="0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4EF54F-8955-4FE9-A00F-0131A9F208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7A7C73-47B0-4DF3-9FD2-E99D9E1A08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B05577-B4AB-416F-9F78-AB35B0B27051}" type="datetimeFigureOut">
              <a:rPr lang="ru-RU" smtClean="0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0862D4-719C-4865-A775-3034BD76B6BA}" type="datetimeFigureOut">
              <a:rPr lang="ru-RU" smtClean="0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BB5CA-A8B6-4341-BAE8-8681563B6E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53D70C-6AE9-4B1F-A412-C272D604D7CB}" type="datetimeFigureOut">
              <a:rPr lang="ru-RU" smtClean="0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3E31CF-923C-4EBB-8686-DDB672F1A9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E4DA27B0-B6FB-46EC-8C85-EDDC7C41B672}" type="datetimeFigureOut">
              <a:rPr lang="ru-RU" smtClean="0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B6BE745-4ABD-4DA3-8C93-130442FD4D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B63238-CCC7-40EB-91CD-35DD42DC04DA}" type="datetimeFigureOut">
              <a:rPr lang="ru-RU" smtClean="0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EBAE56-5F47-4C2F-937A-7BF72D3150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3AF8760-0AD9-4152-815F-164740066282}" type="datetimeFigureOut">
              <a:rPr lang="ru-RU" smtClean="0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5356004-44D1-47C4-98D3-23D519051F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3AF8760-0AD9-4152-815F-164740066282}" type="datetimeFigureOut">
              <a:rPr lang="ru-RU" smtClean="0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5356004-44D1-47C4-98D3-23D519051F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wheel spokes="8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3AF8760-0AD9-4152-815F-164740066282}" type="datetimeFigureOut">
              <a:rPr lang="ru-RU" smtClean="0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5356004-44D1-47C4-98D3-23D519051F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6" descr="Конституция РФ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411760" y="332656"/>
            <a:ext cx="3744416" cy="6088023"/>
          </a:xfrm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Relaxed"/>
            <a:lightRig rig="sunset" dir="t"/>
          </a:scene3d>
          <a:sp3d prstMaterial="plastic">
            <a:bevelT/>
          </a:sp3d>
        </p:spPr>
      </p:pic>
      <p:sp>
        <p:nvSpPr>
          <p:cNvPr id="3" name="TextBox 2"/>
          <p:cNvSpPr txBox="1"/>
          <p:nvPr/>
        </p:nvSpPr>
        <p:spPr>
          <a:xfrm>
            <a:off x="2843808" y="5949280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 истории и обществознания Груздева М.Б.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ГБОУ СОШ № 546 г. Санкт-Петербурга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828328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Символы Российского государства</a:t>
            </a:r>
            <a:endParaRPr lang="ru-RU" sz="45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Содержимое 3" descr="Гербы городов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92604" y="2564905"/>
            <a:ext cx="8408495" cy="3168352"/>
          </a:xfrm>
        </p:spPr>
      </p:pic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43998" cy="12192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В  XVIII  веке  широкое  распространение получили  гербы  городов.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Содержимое 3" descr="Андреевский флаг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15616" y="2132856"/>
            <a:ext cx="6912768" cy="4380503"/>
          </a:xfrm>
        </p:spPr>
      </p:pic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643063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/>
              <a:t>Тогда  же  на  мачтах  кораблей  вновь  созданного  военно-морского  флота  появился  белоснежный  флаг  с  голубым  диагональным  крестом — символом  ордена  Святого  Андрея  Первозванного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17256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Constantia" pitchFamily="18" charset="0"/>
              </a:rPr>
              <a:t>Государственный флаг, как написано в Законе о Государственном флаге РФ, является официальным государственным символом Российской Федерации.</a:t>
            </a:r>
          </a:p>
        </p:txBody>
      </p:sp>
      <p:pic>
        <p:nvPicPr>
          <p:cNvPr id="12291" name="Содержимое 6" descr="Флаг РФ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714348" y="2214554"/>
            <a:ext cx="7500962" cy="4502120"/>
          </a:xfr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64294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Arial Black" pitchFamily="34" charset="0"/>
              </a:rPr>
              <a:t>ГОСУДАРСТВЕННЫЙ ГИМН РОССИЙСКОЙ ФЕДЕРАЦИИ</a:t>
            </a:r>
            <a:endParaRPr lang="ru-RU" sz="22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85720" y="1000108"/>
            <a:ext cx="4257676" cy="5054600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atin typeface="Constantia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Constantia" pitchFamily="18" charset="0"/>
              </a:rPr>
              <a:t>Словарь определяет гимн как торжественную песнь, хвалу и прославление в стихах или в музыке. Государственный гимн также является официальным символом независимого суверенного государства. Гимны имеют все современные государства.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14340" name="Содержимое 6"/>
          <p:cNvSpPr>
            <a:spLocks noGrp="1"/>
          </p:cNvSpPr>
          <p:nvPr>
            <p:ph sz="quarter" idx="4"/>
          </p:nvPr>
        </p:nvSpPr>
        <p:spPr>
          <a:xfrm>
            <a:off x="4714876" y="1142984"/>
            <a:ext cx="4286280" cy="4572032"/>
          </a:xfrm>
          <a:blipFill dpi="0" rotWithShape="1">
            <a:blip r:embed="rId2" cstate="screen">
              <a:alphaModFix amt="43000"/>
            </a:blip>
            <a:srcRect/>
            <a:stretch>
              <a:fillRect/>
            </a:stretch>
          </a:blipFill>
        </p:spPr>
        <p:txBody>
          <a:bodyPr>
            <a:normAutofit fontScale="92500"/>
          </a:bodyPr>
          <a:lstStyle/>
          <a:p>
            <a:pPr>
              <a:buFont typeface="Arial" charset="0"/>
              <a:buNone/>
            </a:pPr>
            <a:r>
              <a:rPr lang="ru-RU" sz="1600" b="1" i="1" dirty="0" smtClean="0">
                <a:latin typeface="Constantia" pitchFamily="18" charset="0"/>
              </a:rPr>
              <a:t>Россия — священная наша держава, </a:t>
            </a:r>
          </a:p>
          <a:p>
            <a:pPr>
              <a:buFont typeface="Arial" charset="0"/>
              <a:buNone/>
            </a:pPr>
            <a:r>
              <a:rPr lang="ru-RU" sz="1600" b="1" i="1" dirty="0" smtClean="0">
                <a:latin typeface="Constantia" pitchFamily="18" charset="0"/>
              </a:rPr>
              <a:t>Россия — любимая наша страна. </a:t>
            </a:r>
          </a:p>
          <a:p>
            <a:pPr>
              <a:buFont typeface="Arial" charset="0"/>
              <a:buNone/>
            </a:pPr>
            <a:r>
              <a:rPr lang="ru-RU" sz="1600" b="1" i="1" dirty="0" smtClean="0">
                <a:latin typeface="Constantia" pitchFamily="18" charset="0"/>
              </a:rPr>
              <a:t>Могучая воля, великая слава — </a:t>
            </a:r>
          </a:p>
          <a:p>
            <a:pPr>
              <a:buFont typeface="Arial" charset="0"/>
              <a:buNone/>
            </a:pPr>
            <a:r>
              <a:rPr lang="ru-RU" sz="1600" b="1" i="1" dirty="0" smtClean="0">
                <a:latin typeface="Constantia" pitchFamily="18" charset="0"/>
              </a:rPr>
              <a:t>Твое достоянье на все времена!</a:t>
            </a:r>
          </a:p>
          <a:p>
            <a:pPr>
              <a:buFont typeface="Arial" charset="0"/>
              <a:buNone/>
            </a:pPr>
            <a:r>
              <a:rPr lang="ru-RU" sz="1600" b="1" i="1" dirty="0" smtClean="0">
                <a:latin typeface="Constantia" pitchFamily="18" charset="0"/>
              </a:rPr>
              <a:t>	Славься, Отечество наше свободное, </a:t>
            </a:r>
          </a:p>
          <a:p>
            <a:pPr>
              <a:buFont typeface="Arial" charset="0"/>
              <a:buNone/>
            </a:pPr>
            <a:r>
              <a:rPr lang="ru-RU" sz="1600" b="1" i="1" dirty="0" smtClean="0">
                <a:latin typeface="Constantia" pitchFamily="18" charset="0"/>
              </a:rPr>
              <a:t>	Братских народов союз вековой, </a:t>
            </a:r>
          </a:p>
          <a:p>
            <a:pPr>
              <a:buFont typeface="Arial" charset="0"/>
              <a:buNone/>
            </a:pPr>
            <a:r>
              <a:rPr lang="ru-RU" sz="1600" b="1" i="1" dirty="0" smtClean="0">
                <a:latin typeface="Constantia" pitchFamily="18" charset="0"/>
              </a:rPr>
              <a:t>	Предками данная мудрость народная! </a:t>
            </a:r>
          </a:p>
          <a:p>
            <a:pPr>
              <a:buFont typeface="Arial" charset="0"/>
              <a:buNone/>
            </a:pPr>
            <a:r>
              <a:rPr lang="ru-RU" sz="1600" b="1" i="1" dirty="0" smtClean="0">
                <a:latin typeface="Constantia" pitchFamily="18" charset="0"/>
              </a:rPr>
              <a:t>	Славься, страна! Мы гордимся тобой!</a:t>
            </a:r>
          </a:p>
          <a:p>
            <a:pPr>
              <a:buFont typeface="Arial" charset="0"/>
              <a:buNone/>
            </a:pPr>
            <a:r>
              <a:rPr lang="ru-RU" sz="1600" b="1" i="1" dirty="0" smtClean="0">
                <a:latin typeface="Constantia" pitchFamily="18" charset="0"/>
              </a:rPr>
              <a:t>От южных морей до полярного края </a:t>
            </a:r>
          </a:p>
          <a:p>
            <a:pPr>
              <a:buFont typeface="Arial" charset="0"/>
              <a:buNone/>
            </a:pPr>
            <a:r>
              <a:rPr lang="ru-RU" sz="1600" b="1" i="1" dirty="0" smtClean="0">
                <a:latin typeface="Constantia" pitchFamily="18" charset="0"/>
              </a:rPr>
              <a:t>Раскинулись наши леса и поля. </a:t>
            </a:r>
          </a:p>
          <a:p>
            <a:pPr>
              <a:buFont typeface="Arial" charset="0"/>
              <a:buNone/>
            </a:pPr>
            <a:r>
              <a:rPr lang="ru-RU" sz="1600" b="1" i="1" dirty="0" smtClean="0">
                <a:latin typeface="Constantia" pitchFamily="18" charset="0"/>
              </a:rPr>
              <a:t>Одна ты на свете! Одна ты такая — </a:t>
            </a:r>
          </a:p>
          <a:p>
            <a:pPr>
              <a:buFont typeface="Arial" charset="0"/>
              <a:buNone/>
            </a:pPr>
            <a:r>
              <a:rPr lang="ru-RU" sz="1600" b="1" i="1" dirty="0" smtClean="0">
                <a:latin typeface="Constantia" pitchFamily="18" charset="0"/>
              </a:rPr>
              <a:t>Хранимая Богом родная земля!</a:t>
            </a:r>
          </a:p>
          <a:p>
            <a:pPr>
              <a:buFont typeface="Arial" charset="0"/>
              <a:buNone/>
            </a:pPr>
            <a:r>
              <a:rPr lang="ru-RU" sz="1600" b="1" i="1" dirty="0" smtClean="0">
                <a:latin typeface="Constantia" pitchFamily="18" charset="0"/>
              </a:rPr>
              <a:t>	Славься, Отечество наше свободное, </a:t>
            </a:r>
          </a:p>
          <a:p>
            <a:pPr>
              <a:buFont typeface="Arial" charset="0"/>
              <a:buNone/>
            </a:pPr>
            <a:r>
              <a:rPr lang="ru-RU" sz="1600" b="1" i="1" dirty="0" smtClean="0">
                <a:latin typeface="Constantia" pitchFamily="18" charset="0"/>
              </a:rPr>
              <a:t>	Братских народов союз вековой, </a:t>
            </a:r>
          </a:p>
          <a:p>
            <a:pPr>
              <a:buFont typeface="Arial" charset="0"/>
              <a:buNone/>
            </a:pPr>
            <a:r>
              <a:rPr lang="ru-RU" sz="1600" b="1" i="1" dirty="0" smtClean="0">
                <a:latin typeface="Constantia" pitchFamily="18" charset="0"/>
              </a:rPr>
              <a:t>	Предками данная мудрость народная! </a:t>
            </a:r>
          </a:p>
          <a:p>
            <a:pPr>
              <a:buFont typeface="Arial" charset="0"/>
              <a:buNone/>
            </a:pPr>
            <a:r>
              <a:rPr lang="ru-RU" sz="1600" b="1" i="1" dirty="0" smtClean="0">
                <a:latin typeface="Constantia" pitchFamily="18" charset="0"/>
              </a:rPr>
              <a:t>	Славься, страна! Мы гордимся тобой!</a:t>
            </a:r>
          </a:p>
          <a:p>
            <a:pPr>
              <a:buFont typeface="Arial" charset="0"/>
              <a:buNone/>
            </a:pPr>
            <a:endParaRPr lang="ru-RU" sz="1600" dirty="0" smtClean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8677597" cy="5665831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</a:t>
            </a:r>
            <a:r>
              <a:rPr lang="ru-RU" sz="2800" dirty="0" smtClean="0"/>
              <a:t>О Русь! В тоске изнемогая,	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	Тебе слагаю гимны я,		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	Милее нет на свете края, 	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	О родина моя! 			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					Твои суровые просторы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					Томят тоскующие взоры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					И души, полные тоской.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					Но и в отчаянье есть сладость.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	Тебе, отчизна, стон и радость,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	И безнадежность и покой.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						</a:t>
            </a:r>
            <a:r>
              <a:rPr lang="ru-RU" i="1" dirty="0" smtClean="0"/>
              <a:t>Фёдор Сологуб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697538"/>
          </a:xfrm>
          <a:effectLst>
            <a:outerShdw blurRad="50800" dist="12700" algn="l" rotWithShape="0">
              <a:prstClr val="black">
                <a:alpha val="40000"/>
              </a:prstClr>
            </a:outerShdw>
          </a:effectLst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</a:rPr>
              <a:t>Два чувства дивно близки нам,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</a:rPr>
              <a:t>В них обретает сердце пищу: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</a:rPr>
              <a:t>Любовь к родному пепелищу,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</a:rPr>
              <a:t>Любовь к отеческим гробам.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</a:rPr>
              <a:t>				На них основано от века,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</a:rPr>
              <a:t>				По воле Бога самого,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</a:rPr>
              <a:t>				Самостоянье человека,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</a:rPr>
              <a:t>				Залог величия его.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</a:rPr>
              <a:t>							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</a:rPr>
              <a:t>							А.С.Пушкин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/>
              <a:t>Отличительные  черты  Российского государства</a:t>
            </a:r>
            <a:endParaRPr lang="ru-RU" sz="30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124744"/>
            <a:ext cx="8643998" cy="5472608"/>
          </a:xfrm>
        </p:spPr>
        <p:txBody>
          <a:bodyPr>
            <a:noAutofit/>
          </a:bodyPr>
          <a:lstStyle/>
          <a:p>
            <a:pPr marL="360363" lvl="0" indent="-360363" algn="just">
              <a:buFont typeface="+mj-lt"/>
              <a:buAutoNum type="arabicPeriod"/>
            </a:pPr>
            <a:r>
              <a:rPr lang="ru-RU" sz="1800" dirty="0" smtClean="0"/>
              <a:t>Демократическое, федеративное, правовое с республиканской формой правления.</a:t>
            </a:r>
          </a:p>
          <a:p>
            <a:pPr marL="360363" lvl="0" indent="-360363" algn="just">
              <a:buFont typeface="+mj-lt"/>
              <a:buAutoNum type="arabicPeriod"/>
            </a:pPr>
            <a:r>
              <a:rPr lang="ru-RU" sz="1800" dirty="0" smtClean="0"/>
              <a:t>РФ признает наивысшей ценностью права и свободы человека, а их защиту - своей обязанностью.</a:t>
            </a:r>
          </a:p>
          <a:p>
            <a:pPr marL="360363" lvl="0" indent="-360363" algn="just">
              <a:buFont typeface="+mj-lt"/>
              <a:buAutoNum type="arabicPeriod"/>
            </a:pPr>
            <a:r>
              <a:rPr lang="ru-RU" sz="1800" dirty="0" smtClean="0"/>
              <a:t>Носителем суверенитета и единственным источником власти является народ.</a:t>
            </a:r>
          </a:p>
          <a:p>
            <a:pPr marL="360363" lvl="0" indent="-360363" algn="just">
              <a:buFont typeface="+mj-lt"/>
              <a:buAutoNum type="arabicPeriod"/>
            </a:pPr>
            <a:r>
              <a:rPr lang="ru-RU" sz="1800" dirty="0" smtClean="0"/>
              <a:t>Суверенитет РФ распространяется на всю ее территорию.</a:t>
            </a:r>
          </a:p>
          <a:p>
            <a:pPr marL="360363" lvl="0" indent="-360363" algn="just">
              <a:buFont typeface="+mj-lt"/>
              <a:buAutoNum type="arabicPeriod"/>
            </a:pPr>
            <a:r>
              <a:rPr lang="ru-RU" sz="1800" dirty="0" smtClean="0"/>
              <a:t>Россия - социальное государство, политика которого направлена на создание условий, обеспечивающих достойную жизнь и свободное развитие человека.</a:t>
            </a:r>
          </a:p>
          <a:p>
            <a:pPr marL="360363" lvl="0" indent="-360363" algn="just">
              <a:buFont typeface="+mj-lt"/>
              <a:buAutoNum type="arabicPeriod"/>
            </a:pPr>
            <a:r>
              <a:rPr lang="ru-RU" sz="1800" dirty="0" smtClean="0"/>
              <a:t>Под защитой государства находятся все формы собственности.</a:t>
            </a:r>
          </a:p>
          <a:p>
            <a:pPr marL="360363" lvl="0" indent="-360363" algn="just">
              <a:buFont typeface="+mj-lt"/>
              <a:buAutoNum type="arabicPeriod"/>
            </a:pPr>
            <a:r>
              <a:rPr lang="ru-RU" sz="1800" dirty="0" smtClean="0"/>
              <a:t>Государственная власть осуществляется на основе разделения властей.</a:t>
            </a:r>
          </a:p>
          <a:p>
            <a:pPr marL="360363" lvl="0" indent="-360363" algn="just">
              <a:buFont typeface="+mj-lt"/>
              <a:buAutoNum type="arabicPeriod"/>
            </a:pPr>
            <a:r>
              <a:rPr lang="ru-RU" sz="1800" dirty="0" smtClean="0"/>
              <a:t>Россия - светское государство. Никакая религия не может устанавливаться в качестве государственной или обязательной.</a:t>
            </a:r>
          </a:p>
          <a:p>
            <a:pPr marL="360363" lvl="0" indent="-360363" algn="just">
              <a:buFont typeface="+mj-lt"/>
              <a:buAutoNum type="arabicPeriod"/>
            </a:pPr>
            <a:r>
              <a:rPr lang="ru-RU" sz="1800" dirty="0" smtClean="0"/>
              <a:t>Символами Российского государства являются:</a:t>
            </a:r>
          </a:p>
          <a:p>
            <a:pPr marL="360363" lvl="1" indent="-360363" algn="just">
              <a:buFont typeface="Wingdings" pitchFamily="2" charset="2"/>
              <a:buChar char="Ø"/>
            </a:pPr>
            <a:r>
              <a:rPr lang="ru-RU" sz="1800" dirty="0" smtClean="0"/>
              <a:t>бело-сине-красный флаг;</a:t>
            </a:r>
          </a:p>
          <a:p>
            <a:pPr marL="360363" lvl="1" indent="-360363" algn="just">
              <a:buFont typeface="Wingdings" pitchFamily="2" charset="2"/>
              <a:buChar char="Ø"/>
            </a:pPr>
            <a:r>
              <a:rPr lang="ru-RU" sz="1800" dirty="0" smtClean="0"/>
              <a:t>герб;</a:t>
            </a:r>
          </a:p>
          <a:p>
            <a:pPr marL="360363" lvl="1" indent="-360363" algn="just">
              <a:buFont typeface="Wingdings" pitchFamily="2" charset="2"/>
              <a:buChar char="Ø"/>
            </a:pPr>
            <a:r>
              <a:rPr lang="ru-RU" sz="1800" dirty="0" smtClean="0"/>
              <a:t>гимн. </a:t>
            </a:r>
            <a:endParaRPr lang="ru-RU" sz="18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3"/>
          <p:cNvSpPr>
            <a:spLocks noGrp="1"/>
          </p:cNvSpPr>
          <p:nvPr>
            <p:ph type="title"/>
          </p:nvPr>
        </p:nvSpPr>
        <p:spPr>
          <a:xfrm>
            <a:off x="428596" y="357166"/>
            <a:ext cx="8115328" cy="85725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Герб  России</a:t>
            </a:r>
          </a:p>
        </p:txBody>
      </p:sp>
      <p:pic>
        <p:nvPicPr>
          <p:cNvPr id="5123" name="Содержимое 6" descr="Герб РФ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214942" y="1571612"/>
            <a:ext cx="3805238" cy="4643437"/>
          </a:xfrm>
        </p:spPr>
      </p:pic>
      <p:sp>
        <p:nvSpPr>
          <p:cNvPr id="5124" name="Текст 5"/>
          <p:cNvSpPr>
            <a:spLocks noGrp="1"/>
          </p:cNvSpPr>
          <p:nvPr>
            <p:ph type="body" sz="half" idx="2"/>
          </p:nvPr>
        </p:nvSpPr>
        <p:spPr>
          <a:xfrm>
            <a:off x="428596" y="1500174"/>
            <a:ext cx="4614863" cy="505459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В Законе о Государственном гербе нашей страны записано: «Государственный герб Российской Федерации представляет собой четырехугольный, с закругленными нижними углами, заостренный в оконечности красный геральдический (от слова «геральдика» — наука о гербах) щит с золотым двуглавым орлом, поднявшим вверх распущенные крылья.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60000"/>
            <a:lum contrast="14000"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5"/>
          <p:cNvSpPr>
            <a:spLocks noGrp="1"/>
          </p:cNvSpPr>
          <p:nvPr>
            <p:ph idx="1"/>
          </p:nvPr>
        </p:nvSpPr>
        <p:spPr>
          <a:xfrm>
            <a:off x="214282" y="500042"/>
            <a:ext cx="8715436" cy="578647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Font typeface="Arial" charset="0"/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Государственный герб Российской Федерации изображается на зданиях важнейших государственных учреждений, его можно видеть на официальных печатях и бланках документов. Герб изображается и на официальных знаменах страны, денежных знаках государственных наградах, изображают его и на пограничных столбах.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48322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Font typeface="Arial" charset="0"/>
              <a:buNone/>
            </a:pPr>
            <a:r>
              <a:rPr lang="ru-RU" sz="5000" b="1" dirty="0" smtClean="0">
                <a:solidFill>
                  <a:srgbClr val="FF0000"/>
                </a:solidFill>
              </a:rPr>
              <a:t>Закон предусматривает ответственность 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</a:pPr>
            <a:r>
              <a:rPr lang="ru-RU" sz="5000" b="1" dirty="0" smtClean="0">
                <a:solidFill>
                  <a:srgbClr val="FF0000"/>
                </a:solidFill>
              </a:rPr>
              <a:t>за неуважительное отношение к Государственному гербу или надругательство над ним.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Царь Алекс Мих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214282" y="214290"/>
            <a:ext cx="4750083" cy="6222949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5072066" y="2285992"/>
            <a:ext cx="3929090" cy="221457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1800" b="1" dirty="0">
                <a:latin typeface="Constantia" pitchFamily="18" charset="0"/>
              </a:rPr>
              <a:t>В специальном указе царя Алексея Михайловича 1667 года об описании герба написано, что «орел </a:t>
            </a:r>
            <a:r>
              <a:rPr lang="ru-RU" sz="1800" b="1" dirty="0" err="1">
                <a:latin typeface="Constantia" pitchFamily="18" charset="0"/>
              </a:rPr>
              <a:t>двоеглавый</a:t>
            </a:r>
            <a:r>
              <a:rPr lang="ru-RU" sz="1800" b="1" dirty="0">
                <a:latin typeface="Constantia" pitchFamily="18" charset="0"/>
              </a:rPr>
              <a:t> есть герб державный великого государя... 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Содержимое 3" descr="Печати царей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785813" y="2214563"/>
            <a:ext cx="7899400" cy="2403475"/>
          </a:xfrm>
        </p:spPr>
      </p:pic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8477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ИСТОРИЯ  РОССИЙСКОГО  ГЕРБА</a:t>
            </a:r>
            <a:endParaRPr lang="ru-RU" dirty="0" smtClean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Содержимое 3" descr="Герб Рос империи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118125" y="1357298"/>
            <a:ext cx="4525577" cy="5202158"/>
          </a:xfr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Герб Российской империи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</TotalTime>
  <Words>396</Words>
  <Application>Microsoft Office PowerPoint</Application>
  <PresentationFormat>Экран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Бумажная</vt:lpstr>
      <vt:lpstr>Апекс</vt:lpstr>
      <vt:lpstr>Тема Office</vt:lpstr>
      <vt:lpstr>Символы Российского государства</vt:lpstr>
      <vt:lpstr>Слайд 2</vt:lpstr>
      <vt:lpstr>Отличительные  черты  Российского государства</vt:lpstr>
      <vt:lpstr>Герб  России</vt:lpstr>
      <vt:lpstr>Слайд 5</vt:lpstr>
      <vt:lpstr>Слайд 6</vt:lpstr>
      <vt:lpstr>Слайд 7</vt:lpstr>
      <vt:lpstr>ИСТОРИЯ  РОССИЙСКОГО  ГЕРБА</vt:lpstr>
      <vt:lpstr>Герб Российской империи</vt:lpstr>
      <vt:lpstr>В  XVIII  веке  широкое  распространение получили  гербы  городов.</vt:lpstr>
      <vt:lpstr>Тогда  же  на  мачтах  кораблей  вновь  созданного  военно-морского  флота  появился  белоснежный  флаг  с  голубым  диагональным  крестом — символом  ордена  Святого  Андрея  Первозванного</vt:lpstr>
      <vt:lpstr>Государственный флаг, как написано в Законе о Государственном флаге РФ, является официальным государственным символом Российской Федерации.</vt:lpstr>
      <vt:lpstr>ГОСУДАРСТВЕННЫЙ ГИМН РОССИЙСКОЙ ФЕДЕРАЦИИ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декабря 2008 года  15 лет Конституции Российской Федерации</dc:title>
  <dc:creator>Даня</dc:creator>
  <cp:lastModifiedBy>1</cp:lastModifiedBy>
  <cp:revision>43</cp:revision>
  <dcterms:created xsi:type="dcterms:W3CDTF">2008-12-08T10:44:59Z</dcterms:created>
  <dcterms:modified xsi:type="dcterms:W3CDTF">2014-03-04T19:06:47Z</dcterms:modified>
</cp:coreProperties>
</file>