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4" r:id="rId8"/>
    <p:sldId id="261" r:id="rId9"/>
    <p:sldId id="273" r:id="rId10"/>
    <p:sldId id="262" r:id="rId11"/>
    <p:sldId id="277" r:id="rId12"/>
    <p:sldId id="263" r:id="rId13"/>
    <p:sldId id="264" r:id="rId14"/>
    <p:sldId id="276" r:id="rId15"/>
    <p:sldId id="265" r:id="rId16"/>
    <p:sldId id="275" r:id="rId17"/>
    <p:sldId id="272" r:id="rId18"/>
    <p:sldId id="266" r:id="rId19"/>
    <p:sldId id="267" r:id="rId20"/>
    <p:sldId id="268" r:id="rId21"/>
    <p:sldId id="281" r:id="rId22"/>
    <p:sldId id="280" r:id="rId23"/>
    <p:sldId id="271" r:id="rId24"/>
    <p:sldId id="269" r:id="rId25"/>
    <p:sldId id="279" r:id="rId26"/>
    <p:sldId id="27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8%D0%BC%D0%B8%D1%87%D0%B5%D1%81%D0%BA%D0%BE%D0%B5_%D0%BE%D1%80%D1%83%D0%B6%D0%B8%D0%B5#cite_note-0" TargetMode="External"/><Relationship Id="rId13" Type="http://schemas.openxmlformats.org/officeDocument/2006/relationships/hyperlink" Target="http://ru.wikipedia.org/wiki/1935" TargetMode="External"/><Relationship Id="rId18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26" Type="http://schemas.openxmlformats.org/officeDocument/2006/relationships/hyperlink" Target="http://ru.wikipedia.org/wiki/1970" TargetMode="External"/><Relationship Id="rId3" Type="http://schemas.openxmlformats.org/officeDocument/2006/relationships/hyperlink" Target="http://ru.wikipedia.org/wiki/1914" TargetMode="External"/><Relationship Id="rId21" Type="http://schemas.openxmlformats.org/officeDocument/2006/relationships/hyperlink" Target="http://ru.wikipedia.org/wiki/1957" TargetMode="External"/><Relationship Id="rId34" Type="http://schemas.openxmlformats.org/officeDocument/2006/relationships/hyperlink" Target="http://ru.wikipedia.org/wiki/%D0%A5%D0%B8%D0%BC%D0%B8%D1%87%D0%B5%D1%81%D0%BA%D0%BE%D0%B5_%D0%BE%D1%80%D1%83%D0%B6%D0%B8%D0%B5#cite_note-3" TargetMode="External"/><Relationship Id="rId7" Type="http://schemas.openxmlformats.org/officeDocument/2006/relationships/hyperlink" Target="http://ru.wikipedia.org/wiki/1921" TargetMode="External"/><Relationship Id="rId12" Type="http://schemas.openxmlformats.org/officeDocument/2006/relationships/hyperlink" Target="http://ru.wikipedia.org/wiki/%D0%92%D1%82%D0%BE%D1%80%D0%B0%D1%8F_%D0%B8%D1%82%D0%B0%D0%BB%D0%BE-%D1%8D%D1%84%D0%B8%D0%BE%D0%BF%D1%81%D0%BA%D0%B0%D1%8F_%D0%B2%D0%BE%D0%B9%D0%BD%D0%B0" TargetMode="External"/><Relationship Id="rId17" Type="http://schemas.openxmlformats.org/officeDocument/2006/relationships/hyperlink" Target="http://ru.wikipedia.org/wiki/1945" TargetMode="External"/><Relationship Id="rId25" Type="http://schemas.openxmlformats.org/officeDocument/2006/relationships/hyperlink" Target="http://ru.wikipedia.org/wiki/1962" TargetMode="External"/><Relationship Id="rId33" Type="http://schemas.openxmlformats.org/officeDocument/2006/relationships/hyperlink" Target="http://ru.wikipedia.org/wiki/2010" TargetMode="External"/><Relationship Id="rId2" Type="http://schemas.openxmlformats.org/officeDocument/2006/relationships/hyperlink" Target="http://ru.wikipedia.org/wiki/%D0%9F%D0%B5%D1%80%D0%B2%D0%B0%D1%8F_%D0%BC%D0%B8%D1%80%D0%BE%D0%B2%D0%B0%D1%8F_%D0%B2%D0%BE%D0%B9%D0%BD%D0%B0" TargetMode="External"/><Relationship Id="rId16" Type="http://schemas.openxmlformats.org/officeDocument/2006/relationships/hyperlink" Target="http://ru.wikipedia.org/wiki/1937" TargetMode="External"/><Relationship Id="rId20" Type="http://schemas.openxmlformats.org/officeDocument/2006/relationships/hyperlink" Target="http://ru.wikipedia.org/wiki/%D0%92%D0%BE%D0%B9%D0%BD%D0%B0_%D0%B2%D0%BE_%D0%92%D1%8C%D0%B5%D1%82%D0%BD%D0%B0%D0%BC%D0%B5" TargetMode="External"/><Relationship Id="rId29" Type="http://schemas.openxmlformats.org/officeDocument/2006/relationships/hyperlink" Target="http://ru.wikipedia.org/wiki/19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20" TargetMode="External"/><Relationship Id="rId11" Type="http://schemas.openxmlformats.org/officeDocument/2006/relationships/hyperlink" Target="http://ru.wikipedia.org/wiki/1926" TargetMode="External"/><Relationship Id="rId24" Type="http://schemas.openxmlformats.org/officeDocument/2006/relationships/hyperlink" Target="http://ru.wikipedia.org/w/index.php?title=%D0%93%D1%80%D0%B0%D0%B6%D0%B4%D0%B0%D0%BD%D1%81%D0%BA%D0%B0%D1%8F_%D0%B2%D0%BE%D0%B9%D0%BD%D0%B0_%D0%B2_%D0%A1%D0%B5%D0%B2%D0%B5%D1%80%D0%BD%D0%BE%D0%BC_%D0%99%D0%B5%D0%BC%D0%B5%D0%BD%D0%B5&amp;action=edit&amp;redlink=1" TargetMode="External"/><Relationship Id="rId32" Type="http://schemas.openxmlformats.org/officeDocument/2006/relationships/hyperlink" Target="http://ru.wikipedia.org/wiki/2003" TargetMode="External"/><Relationship Id="rId37" Type="http://schemas.openxmlformats.org/officeDocument/2006/relationships/hyperlink" Target="http://ru.wikipedia.org/wiki/%D0%A5%D0%B8%D0%BC%D0%B8%D1%87%D0%B5%D1%81%D0%BA%D0%BE%D0%B5_%D0%BE%D1%80%D1%83%D0%B6%D0%B8%D0%B5#cite_note-6" TargetMode="External"/><Relationship Id="rId5" Type="http://schemas.openxmlformats.org/officeDocument/2006/relationships/hyperlink" Target="http://ru.wikipedia.org/wiki/%D0%A2%D0%B0%D0%BC%D0%B1%D0%BE%D0%B2%D1%81%D0%BA%D0%BE%D0%B5_%D0%B2%D0%BE%D1%81%D1%81%D1%82%D0%B0%D0%BD%D0%B8%D0%B5_(1920%E2%80%941921)" TargetMode="External"/><Relationship Id="rId15" Type="http://schemas.openxmlformats.org/officeDocument/2006/relationships/hyperlink" Target="http://ru.wikipedia.org/wiki/%D0%92%D1%82%D0%BE%D1%80%D0%B0%D1%8F_%D1%8F%D0%BF%D0%BE%D0%BD%D0%BE-%D0%BA%D0%B8%D1%82%D0%B0%D0%B9%D1%81%D0%BA%D0%B0%D1%8F_%D0%B2%D0%BE%D0%B9%D0%BD%D0%B0" TargetMode="External"/><Relationship Id="rId23" Type="http://schemas.openxmlformats.org/officeDocument/2006/relationships/hyperlink" Target="http://ru.wikipedia.org/wiki/%D0%A5%D0%B8%D0%BC%D0%B8%D1%87%D0%B5%D1%81%D0%BA%D0%BE%D0%B5_%D0%BE%D1%80%D1%83%D0%B6%D0%B8%D0%B5#cite_note-2" TargetMode="External"/><Relationship Id="rId28" Type="http://schemas.openxmlformats.org/officeDocument/2006/relationships/hyperlink" Target="http://ru.wikipedia.org/wiki/1980" TargetMode="External"/><Relationship Id="rId36" Type="http://schemas.openxmlformats.org/officeDocument/2006/relationships/hyperlink" Target="http://ru.wikipedia.org/wiki/%D0%A5%D0%B8%D0%BC%D0%B8%D1%87%D0%B5%D1%81%D0%BA%D0%BE%D0%B5_%D0%BE%D1%80%D1%83%D0%B6%D0%B8%D0%B5#cite_note-5" TargetMode="External"/><Relationship Id="rId10" Type="http://schemas.openxmlformats.org/officeDocument/2006/relationships/hyperlink" Target="http://ru.wikipedia.org/wiki/%D0%A0%D0%B8%D1%84%D1%81%D0%BA%D0%B0%D1%8F_%D0%B2%D0%BE%D0%B9%D0%BD%D0%B0" TargetMode="External"/><Relationship Id="rId19" Type="http://schemas.openxmlformats.org/officeDocument/2006/relationships/hyperlink" Target="http://ru.wikipedia.org/wiki/%D0%9E%D0%B1%D0%BE%D1%80%D0%BE%D0%BD%D0%B0_%D0%90%D0%B4%D0%B6%D0%B8%D0%BC%D1%83%D1%88%D0%BA%D0%B0%D0%B9%D1%81%D0%BA%D0%B8%D1%85_%D0%BA%D0%B0%D0%BC%D0%B5%D0%BD%D0%BE%D0%BB%D0%BE%D0%BC%D0%B5%D0%BD" TargetMode="External"/><Relationship Id="rId31" Type="http://schemas.openxmlformats.org/officeDocument/2006/relationships/hyperlink" Target="http://ru.wikipedia.org/wiki/%D0%98%D1%80%D0%B0%D0%BA%D1%81%D0%BA%D0%B0%D1%8F_%D0%B2%D0%BE%D0%B9%D0%BD%D0%B0" TargetMode="External"/><Relationship Id="rId4" Type="http://schemas.openxmlformats.org/officeDocument/2006/relationships/hyperlink" Target="http://ru.wikipedia.org/wiki/1918" TargetMode="External"/><Relationship Id="rId9" Type="http://schemas.openxmlformats.org/officeDocument/2006/relationships/hyperlink" Target="http://ru.wikipedia.org/wiki/%D0%A5%D0%B8%D0%BC%D0%B8%D1%87%D0%B5%D1%81%D0%BA%D0%BE%D0%B5_%D0%BE%D1%80%D1%83%D0%B6%D0%B8%D0%B5#cite_note-black_book-1" TargetMode="External"/><Relationship Id="rId14" Type="http://schemas.openxmlformats.org/officeDocument/2006/relationships/hyperlink" Target="http://ru.wikipedia.org/wiki/1941" TargetMode="External"/><Relationship Id="rId22" Type="http://schemas.openxmlformats.org/officeDocument/2006/relationships/hyperlink" Target="http://ru.wikipedia.org/wiki/1975" TargetMode="External"/><Relationship Id="rId27" Type="http://schemas.openxmlformats.org/officeDocument/2006/relationships/hyperlink" Target="http://ru.wikipedia.org/wiki/%D0%98%D1%80%D0%B0%D0%BD%D0%BE-%D0%B8%D1%80%D0%B0%D0%BA%D1%81%D0%BA%D0%B0%D1%8F_%D0%B2%D0%BE%D0%B9%D0%BD%D0%B0" TargetMode="External"/><Relationship Id="rId30" Type="http://schemas.openxmlformats.org/officeDocument/2006/relationships/hyperlink" Target="http://ru.wikipedia.org/wiki/%D0%90%D0%BD%D1%84%D0%B0%D0%BB%D1%8C" TargetMode="External"/><Relationship Id="rId35" Type="http://schemas.openxmlformats.org/officeDocument/2006/relationships/hyperlink" Target="http://ru.wikipedia.org/wiki/%D0%A5%D0%B8%D0%BC%D0%B8%D1%87%D0%B5%D1%81%D0%BA%D0%BE%D0%B5_%D0%BE%D1%80%D1%83%D0%B6%D0%B8%D0%B5#cite_note-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0%BE%D1%80%D1%83%D0%B6%D1%91%D0%BD%D0%BD%D1%8B%D0%B5_%D1%81%D0%B8%D0%BB%D1%8B_%D0%AF%D0%BF%D0%BE%D0%BD%D0%B8%D0%B8" TargetMode="External"/><Relationship Id="rId13" Type="http://schemas.openxmlformats.org/officeDocument/2006/relationships/hyperlink" Target="http://ru.wikipedia.org/wiki/%D0%A5%D0%B0%D0%B1%D0%B0%D1%80%D0%BE%D0%B2%D1%81%D0%BA" TargetMode="External"/><Relationship Id="rId18" Type="http://schemas.openxmlformats.org/officeDocument/2006/relationships/hyperlink" Target="http://ru.wikipedia.org/wiki/%D0%9C%D1%8D%D1%80%D0%B8%D0%BB%D1%8D%D0%BD%D0%B4_(%D1%88%D1%82%D0%B0%D1%82)" TargetMode="External"/><Relationship Id="rId3" Type="http://schemas.openxmlformats.org/officeDocument/2006/relationships/hyperlink" Target="http://ru.wikipedia.org/wiki/%D0%94%D0%B8%D0%B2%D0%B5%D1%80%D1%81%D0%B0%D0%BD%D1%82" TargetMode="External"/><Relationship Id="rId21" Type="http://schemas.openxmlformats.org/officeDocument/2006/relationships/hyperlink" Target="http://ru.wikipedia.org/wiki/1979_%D0%B3%D0%BE%D0%B4" TargetMode="External"/><Relationship Id="rId7" Type="http://schemas.openxmlformats.org/officeDocument/2006/relationships/hyperlink" Target="http://ru.wikipedia.org/wiki/%D0%A2%D1%83%D0%BB%D1%8F%D1%80%D0%B5%D0%BC%D0%B8%D1%8F" TargetMode="External"/><Relationship Id="rId12" Type="http://schemas.openxmlformats.org/officeDocument/2006/relationships/hyperlink" Target="http://ru.wikipedia.org/wiki/%D0%9A%D0%B8%D1%82%D0%B0%D0%B9" TargetMode="External"/><Relationship Id="rId17" Type="http://schemas.openxmlformats.org/officeDocument/2006/relationships/hyperlink" Target="http://ru.wikipedia.org/wiki/%D0%92%D0%BE%D0%BE%D1%80%D1%83%D0%B6%D1%91%D0%BD%D0%BD%D1%8B%D0%B5_%D1%81%D0%B8%D0%BB%D1%8B_%D0%A1%D0%A8%D0%90" TargetMode="External"/><Relationship Id="rId2" Type="http://schemas.openxmlformats.org/officeDocument/2006/relationships/hyperlink" Target="http://ru.wikipedia.org/wiki/%D0%A2%D1%80%D0%B5%D1%82%D0%B8%D0%B9_%D1%80%D0%B5%D0%B9%D1%85" TargetMode="External"/><Relationship Id="rId16" Type="http://schemas.openxmlformats.org/officeDocument/2006/relationships/hyperlink" Target="http://ru.wikipedia.org/wiki/%D0%A7%D0%B8%D1%82%D0%B0" TargetMode="External"/><Relationship Id="rId20" Type="http://schemas.openxmlformats.org/officeDocument/2006/relationships/hyperlink" Target="http://ru.wikipedia.org/wiki/%D0%AD%D0%BF%D0%B8%D0%B4%D0%B5%D0%BC%D0%B8%D1%8F_%D1%81%D0%B8%D0%B1%D0%B8%D1%80%D1%81%D0%BA%D0%BE%D0%B9_%D1%8F%D0%B7%D0%B2%D1%8B_%D0%B2_%D0%A1%D0%B2%D0%B5%D1%80%D0%B4%D0%BB%D0%BE%D0%B2%D1%81%D0%BA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8%D0%BA%D0%B8%D0%BF%D0%B5%D0%B4%D0%B8%D1%8F:%D0%A1%D1%81%D1%8B%D0%BB%D0%BA%D0%B8_%D0%BD%D0%B0_%D0%B8%D1%81%D1%82%D0%BE%D1%87%D0%BD%D0%B8%D0%BA%D0%B8" TargetMode="External"/><Relationship Id="rId11" Type="http://schemas.openxmlformats.org/officeDocument/2006/relationships/hyperlink" Target="http://ru.wikipedia.org/wiki/%D0%9C%D0%BE%D0%BD%D0%B3%D0%BE%D0%BB%D0%B8%D1%8F" TargetMode="External"/><Relationship Id="rId5" Type="http://schemas.openxmlformats.org/officeDocument/2006/relationships/hyperlink" Target="http://ru.wikipedia.org/wiki/%D0%9B%D0%BE%D0%BD%D0%B4%D0%BE%D0%BD" TargetMode="External"/><Relationship Id="rId15" Type="http://schemas.openxmlformats.org/officeDocument/2006/relationships/hyperlink" Target="http://ru.wikipedia.org/wiki/%D0%A3%D1%81%D1%81%D1%83%D1%80%D0%B8%D0%B9%D1%81%D0%BA" TargetMode="External"/><Relationship Id="rId10" Type="http://schemas.openxmlformats.org/officeDocument/2006/relationships/hyperlink" Target="http://ru.wikipedia.org/wiki/%D0%91%D0%B8%D0%BE%D0%BB%D0%BE%D0%B3%D0%B8%D1%87%D0%B5%D1%81%D0%BA%D0%BE%D0%B5_%D0%BE%D1%80%D1%83%D0%B6%D0%B8%D0%B5#cite_note-2" TargetMode="External"/><Relationship Id="rId19" Type="http://schemas.openxmlformats.org/officeDocument/2006/relationships/hyperlink" Target="http://ru.wikipedia.org/wiki/%D0%91%D0%B8%D0%BE%D0%BB%D0%BE%D0%B3%D0%B8%D1%87%D0%B5%D1%81%D0%BA%D0%BE%D0%B5_%D0%BE%D1%80%D1%83%D0%B6%D0%B8%D0%B5#cite_note-militera_lib-3" TargetMode="External"/><Relationship Id="rId4" Type="http://schemas.openxmlformats.org/officeDocument/2006/relationships/hyperlink" Target="http://ru.wikipedia.org/wiki/%D0%9C%D0%B5%D1%82%D1%80%D0%BE" TargetMode="External"/><Relationship Id="rId9" Type="http://schemas.openxmlformats.org/officeDocument/2006/relationships/hyperlink" Target="http://ru.wikipedia.org/wiki/%D0%9E%D1%82%D1%80%D1%8F%D0%B4_731" TargetMode="External"/><Relationship Id="rId14" Type="http://schemas.openxmlformats.org/officeDocument/2006/relationships/hyperlink" Target="http://ru.wikipedia.org/wiki/%D0%91%D0%BB%D0%B0%D0%B3%D0%BE%D0%B2%D0%B5%D1%89%D0%B5%D0%BD%D1%81%D0%B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Upshot-Knothole_GRABLE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Castle_Romeo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Nuclear_fireball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Trident_II_missile_imag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ОБЖ: Проскурников А.С.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Современные средства поражения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современные средства поражения\japgasattack_chemical_warfa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61"/>
            <a:ext cx="9189902" cy="687756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905528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оружие массового поражения, действие которого основано на токсических свойствах некоторых химических веществ.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 нему относят боевые отравляющие вещества и средства их применения.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 Отравляющие вещества (ОВ) — это химические соединения, которые способны поражать людей и животных на больших площадях, проникать в различные сооружения, заражать местность и водоемы. Ими снаряжают ракеты, авиационные бомбы, артиллерийские снаряды и мины, химические фугасы, а также выливные авиационные приборы (ВАП). Применяют ОВ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капельно-жидком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состоянии, в виде пара и аэрозоля. Проникать в организм человека и поражать его они могут через органы дыхания, органы пищеварения, кожу и глаза.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   </a:t>
            </a:r>
            <a:r>
              <a:rPr lang="ru-RU" dirty="0" smtClean="0">
                <a:solidFill>
                  <a:srgbClr val="FF0000"/>
                </a:solidFill>
              </a:rPr>
              <a:t>  Химическое оружие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современные средства поражения\___pictu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9007" cy="3286124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современные средства поражения\0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3286125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современные средства поражения\1265890258_him_oruzhi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86125"/>
            <a:ext cx="4571999" cy="3571876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современные средства поражения\e77e74bd8fa6b43cdefc5fd9fed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6125"/>
            <a:ext cx="45720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7626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нервно-паралитического</a:t>
            </a:r>
            <a:r>
              <a:rPr lang="ru-RU" dirty="0" smtClean="0">
                <a:solidFill>
                  <a:srgbClr val="FF0000"/>
                </a:solidFill>
              </a:rPr>
              <a:t> действия </a:t>
            </a:r>
            <a:r>
              <a:rPr lang="ru-RU" dirty="0" smtClean="0"/>
              <a:t>(</a:t>
            </a:r>
            <a:r>
              <a:rPr lang="ru-RU" dirty="0" err="1" smtClean="0"/>
              <a:t>Ви-Икс</a:t>
            </a:r>
            <a:r>
              <a:rPr lang="ru-RU" dirty="0" smtClean="0"/>
              <a:t>, зарин) поражают нервную систему при действии на организм через органы дыхания, при проникновении в парообразном и </a:t>
            </a:r>
            <a:r>
              <a:rPr lang="ru-RU" dirty="0" err="1" smtClean="0"/>
              <a:t>капельно-жидком</a:t>
            </a:r>
            <a:r>
              <a:rPr lang="ru-RU" dirty="0" smtClean="0"/>
              <a:t> состоянии через кожу, а также при попадании в желудочно-кишечный тракт вместе с пищей и водой.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кожно-нарывного действия </a:t>
            </a:r>
            <a:r>
              <a:rPr lang="ru-RU" dirty="0" smtClean="0"/>
              <a:t>(иприт) обладают многосторонним поражающим действием. В </a:t>
            </a:r>
            <a:r>
              <a:rPr lang="ru-RU" dirty="0" err="1" smtClean="0"/>
              <a:t>капельно-жидком</a:t>
            </a:r>
            <a:r>
              <a:rPr lang="ru-RU" dirty="0" smtClean="0"/>
              <a:t> и парообразном состоянии они поражают кожу и глаза, при вдыхании паров — дыхательные пути и легкие, при попадании с пищей и водой — органы пищеварения.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удушающего действия </a:t>
            </a:r>
            <a:r>
              <a:rPr lang="ru-RU" dirty="0" smtClean="0"/>
              <a:t>(фосген) воздействуют на организм через органы дыхания.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общеядовитого</a:t>
            </a:r>
            <a:r>
              <a:rPr lang="ru-RU" dirty="0" smtClean="0">
                <a:solidFill>
                  <a:srgbClr val="FF0000"/>
                </a:solidFill>
              </a:rPr>
              <a:t> действия </a:t>
            </a:r>
            <a:r>
              <a:rPr lang="ru-RU" dirty="0" smtClean="0"/>
              <a:t>(синильная кислота и хлорциан) поражают человека только при вдыхании им воздуха, зараженного их парами (через кожу они не действуют).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   </a:t>
            </a:r>
            <a:r>
              <a:rPr lang="ru-RU" dirty="0" smtClean="0">
                <a:solidFill>
                  <a:srgbClr val="FF0000"/>
                </a:solidFill>
              </a:rPr>
              <a:t>По действию на организм человека отравляющие вещества подразделяют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раздражающего действия </a:t>
            </a:r>
            <a:r>
              <a:rPr lang="ru-RU" dirty="0" smtClean="0"/>
              <a:t>(</a:t>
            </a:r>
            <a:r>
              <a:rPr lang="ru-RU" dirty="0" err="1" smtClean="0"/>
              <a:t>Си-Эс</a:t>
            </a:r>
            <a:r>
              <a:rPr lang="ru-RU" dirty="0" smtClean="0"/>
              <a:t>, адамсит и др.) вызывают острое жжение и боль во рту, горле и в глазах, сильное слезотечение, кашель, затруднение дыхания.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психохимического</a:t>
            </a:r>
            <a:r>
              <a:rPr lang="ru-RU" dirty="0" smtClean="0">
                <a:solidFill>
                  <a:srgbClr val="FF0000"/>
                </a:solidFill>
              </a:rPr>
              <a:t> действия </a:t>
            </a:r>
            <a:r>
              <a:rPr lang="ru-RU" dirty="0" smtClean="0"/>
              <a:t>(</a:t>
            </a:r>
            <a:r>
              <a:rPr lang="ru-RU" dirty="0" err="1" smtClean="0"/>
              <a:t>Би-Зет</a:t>
            </a:r>
            <a:r>
              <a:rPr lang="ru-RU" dirty="0" smtClean="0"/>
              <a:t>) специфически действуют на центральную нервную систему и вызывают психологические (галлюцинации, страх, подавленность) или физические (слепота, глухота) расстройства.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Пользователь\Рабочий стол\современные средства поражения\0_36b80_9eab48d3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69121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смертельного действия </a:t>
            </a:r>
            <a:r>
              <a:rPr lang="ru-RU" dirty="0" smtClean="0"/>
              <a:t>предназначены для смертельного поражения противника или вывода его из строя на длительный срок. К таким ОВ относятся зарин, зоман, </a:t>
            </a:r>
            <a:r>
              <a:rPr lang="ru-RU" dirty="0" err="1" smtClean="0"/>
              <a:t>Ви-Икс</a:t>
            </a:r>
            <a:r>
              <a:rPr lang="ru-RU" dirty="0" smtClean="0"/>
              <a:t>, иприт, синильная кислота, хлорциан, фосген.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временно выводящим из строя</a:t>
            </a:r>
            <a:r>
              <a:rPr lang="ru-RU" dirty="0" smtClean="0"/>
              <a:t>, относятся </a:t>
            </a:r>
            <a:r>
              <a:rPr lang="ru-RU" dirty="0" err="1" smtClean="0"/>
              <a:t>психохимические</a:t>
            </a:r>
            <a:r>
              <a:rPr lang="ru-RU" dirty="0" smtClean="0"/>
              <a:t> вещества, которые действуют на нервную систему людей и вызывают у них временные психические расстройства (</a:t>
            </a:r>
            <a:r>
              <a:rPr lang="ru-RU" dirty="0" err="1" smtClean="0"/>
              <a:t>Би-Зет</a:t>
            </a:r>
            <a:r>
              <a:rPr lang="ru-RU" dirty="0" smtClean="0"/>
              <a:t>).</a:t>
            </a:r>
          </a:p>
          <a:p>
            <a:r>
              <a:rPr lang="ru-RU" dirty="0" smtClean="0"/>
              <a:t>    </a:t>
            </a:r>
            <a:r>
              <a:rPr lang="ru-RU" dirty="0" smtClean="0">
                <a:solidFill>
                  <a:srgbClr val="FF0000"/>
                </a:solidFill>
              </a:rPr>
              <a:t> Раздражающие отравляющие вещества </a:t>
            </a:r>
            <a:r>
              <a:rPr lang="ru-RU" dirty="0" smtClean="0"/>
              <a:t>(полицейские) поражают чувствительные нервные окончания слизистых оболочек верхних дыхательных путей и действуют на глаза. К ним относятся хлорацетофенон, адамсит, </a:t>
            </a:r>
            <a:r>
              <a:rPr lang="ru-RU" dirty="0" err="1" smtClean="0"/>
              <a:t>Си-Эс</a:t>
            </a:r>
            <a:r>
              <a:rPr lang="ru-RU" dirty="0" smtClean="0"/>
              <a:t>, Си-Ар.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 тактическому назначению отравляющие вещества подразделяют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Пользователь\Рабочий стол\scrn_big_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93233" cy="682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u="sng" dirty="0" smtClean="0">
                <a:hlinkClick r:id="rId2" tooltip="Первая мировая война"/>
              </a:rPr>
              <a:t>Первая мировая война</a:t>
            </a:r>
            <a:r>
              <a:rPr lang="ru-RU" dirty="0" smtClean="0"/>
              <a:t> (</a:t>
            </a:r>
            <a:r>
              <a:rPr lang="ru-RU" u="sng" dirty="0" smtClean="0">
                <a:hlinkClick r:id="rId3" tooltip="1914"/>
              </a:rPr>
              <a:t>1914</a:t>
            </a:r>
            <a:r>
              <a:rPr lang="ru-RU" dirty="0" smtClean="0"/>
              <a:t>—</a:t>
            </a:r>
            <a:r>
              <a:rPr lang="ru-RU" u="sng" dirty="0" smtClean="0">
                <a:hlinkClick r:id="rId4" tooltip="1918"/>
              </a:rPr>
              <a:t>1918</a:t>
            </a:r>
            <a:r>
              <a:rPr lang="ru-RU" dirty="0" smtClean="0"/>
              <a:t>; обе стороны) </a:t>
            </a:r>
          </a:p>
          <a:p>
            <a:pPr lvl="0"/>
            <a:r>
              <a:rPr lang="ru-RU" u="sng" dirty="0" smtClean="0">
                <a:hlinkClick r:id="rId5" tooltip="Тамбовское восстание (1920—1921)"/>
              </a:rPr>
              <a:t>Тамбовское восстание</a:t>
            </a:r>
            <a:r>
              <a:rPr lang="ru-RU" dirty="0" smtClean="0"/>
              <a:t> (</a:t>
            </a:r>
            <a:r>
              <a:rPr lang="ru-RU" u="sng" dirty="0" smtClean="0">
                <a:hlinkClick r:id="rId6" tooltip="1920"/>
              </a:rPr>
              <a:t>1920</a:t>
            </a:r>
            <a:r>
              <a:rPr lang="ru-RU" dirty="0" smtClean="0"/>
              <a:t>—</a:t>
            </a:r>
            <a:r>
              <a:rPr lang="ru-RU" u="sng" dirty="0" smtClean="0">
                <a:hlinkClick r:id="rId7" tooltip="1921"/>
              </a:rPr>
              <a:t>1921</a:t>
            </a:r>
            <a:r>
              <a:rPr lang="ru-RU" dirty="0" smtClean="0"/>
              <a:t>; красная армия против крестьян, согласно приказу 0116 от 12 июня)</a:t>
            </a:r>
            <a:r>
              <a:rPr lang="ru-RU" u="sng" baseline="30000" dirty="0" smtClean="0">
                <a:hlinkClick r:id="rId8"/>
              </a:rPr>
              <a:t>[1]</a:t>
            </a:r>
            <a:r>
              <a:rPr lang="ru-RU" u="sng" baseline="30000" dirty="0" smtClean="0">
                <a:hlinkClick r:id="rId9"/>
              </a:rPr>
              <a:t>[2]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err="1" smtClean="0">
                <a:hlinkClick r:id="rId10" tooltip="Рифская война"/>
              </a:rPr>
              <a:t>Рифская</a:t>
            </a:r>
            <a:r>
              <a:rPr lang="ru-RU" u="sng" dirty="0" smtClean="0">
                <a:hlinkClick r:id="rId10" tooltip="Рифская война"/>
              </a:rPr>
              <a:t> война</a:t>
            </a:r>
            <a:r>
              <a:rPr lang="ru-RU" dirty="0" smtClean="0"/>
              <a:t> (</a:t>
            </a:r>
            <a:r>
              <a:rPr lang="ru-RU" u="sng" dirty="0" smtClean="0">
                <a:hlinkClick r:id="rId6" tooltip="1920"/>
              </a:rPr>
              <a:t>1920</a:t>
            </a:r>
            <a:r>
              <a:rPr lang="ru-RU" dirty="0" smtClean="0"/>
              <a:t>—</a:t>
            </a:r>
            <a:r>
              <a:rPr lang="ru-RU" u="sng" dirty="0" smtClean="0">
                <a:hlinkClick r:id="rId11" tooltip="1926"/>
              </a:rPr>
              <a:t>1926</a:t>
            </a:r>
            <a:r>
              <a:rPr lang="ru-RU" dirty="0" smtClean="0"/>
              <a:t>; Испания, Франция) </a:t>
            </a:r>
          </a:p>
          <a:p>
            <a:pPr lvl="0"/>
            <a:r>
              <a:rPr lang="ru-RU" u="sng" dirty="0" smtClean="0">
                <a:hlinkClick r:id="rId12" tooltip="Вторая итало-эфиопская война"/>
              </a:rPr>
              <a:t>Вторая итало-эфиопская война</a:t>
            </a:r>
            <a:r>
              <a:rPr lang="ru-RU" dirty="0" smtClean="0"/>
              <a:t> (</a:t>
            </a:r>
            <a:r>
              <a:rPr lang="ru-RU" u="sng" dirty="0" smtClean="0">
                <a:hlinkClick r:id="rId13" tooltip="1935"/>
              </a:rPr>
              <a:t>1935</a:t>
            </a:r>
            <a:r>
              <a:rPr lang="ru-RU" dirty="0" smtClean="0"/>
              <a:t>—</a:t>
            </a:r>
            <a:r>
              <a:rPr lang="ru-RU" u="sng" dirty="0" smtClean="0">
                <a:hlinkClick r:id="rId14" tooltip="1941"/>
              </a:rPr>
              <a:t>1941</a:t>
            </a:r>
            <a:r>
              <a:rPr lang="ru-RU" dirty="0" smtClean="0"/>
              <a:t>; Италия) </a:t>
            </a:r>
          </a:p>
          <a:p>
            <a:pPr lvl="0"/>
            <a:r>
              <a:rPr lang="ru-RU" u="sng" dirty="0" smtClean="0">
                <a:hlinkClick r:id="rId15" tooltip="Вторая японо-китайская война"/>
              </a:rPr>
              <a:t>Вторая японо-китайская война</a:t>
            </a:r>
            <a:r>
              <a:rPr lang="ru-RU" dirty="0" smtClean="0"/>
              <a:t> (</a:t>
            </a:r>
            <a:r>
              <a:rPr lang="ru-RU" u="sng" dirty="0" smtClean="0">
                <a:hlinkClick r:id="rId16" tooltip="1937"/>
              </a:rPr>
              <a:t>1937</a:t>
            </a:r>
            <a:r>
              <a:rPr lang="ru-RU" dirty="0" smtClean="0"/>
              <a:t>—</a:t>
            </a:r>
            <a:r>
              <a:rPr lang="ru-RU" u="sng" dirty="0" smtClean="0">
                <a:hlinkClick r:id="rId17" tooltip="1945"/>
              </a:rPr>
              <a:t>1945</a:t>
            </a:r>
            <a:r>
              <a:rPr lang="ru-RU" dirty="0" smtClean="0"/>
              <a:t>; Япония) </a:t>
            </a:r>
          </a:p>
          <a:p>
            <a:pPr lvl="0"/>
            <a:r>
              <a:rPr lang="ru-RU" u="sng" dirty="0" smtClean="0">
                <a:hlinkClick r:id="rId18" tooltip="Великая Отечественная война"/>
              </a:rPr>
              <a:t>Великая Отечественная война</a:t>
            </a:r>
            <a:r>
              <a:rPr lang="ru-RU" dirty="0" smtClean="0"/>
              <a:t> (</a:t>
            </a:r>
            <a:r>
              <a:rPr lang="ru-RU" u="sng" dirty="0" smtClean="0">
                <a:hlinkClick r:id="rId14" tooltip="1941"/>
              </a:rPr>
              <a:t>1941</a:t>
            </a:r>
            <a:r>
              <a:rPr lang="ru-RU" dirty="0" smtClean="0"/>
              <a:t>—</a:t>
            </a:r>
            <a:r>
              <a:rPr lang="ru-RU" u="sng" dirty="0" smtClean="0">
                <a:hlinkClick r:id="rId17" tooltip="1945"/>
              </a:rPr>
              <a:t>1945</a:t>
            </a:r>
            <a:r>
              <a:rPr lang="ru-RU" dirty="0" smtClean="0"/>
              <a:t>; Германия, см. </a:t>
            </a:r>
            <a:r>
              <a:rPr lang="ru-RU" u="sng" dirty="0" smtClean="0">
                <a:hlinkClick r:id="rId19" tooltip="Оборона Аджимушкайских каменоломен"/>
              </a:rPr>
              <a:t>Оборона </a:t>
            </a:r>
            <a:r>
              <a:rPr lang="ru-RU" u="sng" dirty="0" err="1" smtClean="0">
                <a:hlinkClick r:id="rId19" tooltip="Оборона Аджимушкайских каменоломен"/>
              </a:rPr>
              <a:t>Аджимушкайских</a:t>
            </a:r>
            <a:r>
              <a:rPr lang="ru-RU" u="sng" dirty="0" smtClean="0">
                <a:hlinkClick r:id="rId19" tooltip="Оборона Аджимушкайских каменоломен"/>
              </a:rPr>
              <a:t> каменоломен</a:t>
            </a:r>
            <a:r>
              <a:rPr lang="ru-RU" dirty="0" smtClean="0"/>
              <a:t>) </a:t>
            </a:r>
          </a:p>
          <a:p>
            <a:pPr lvl="0"/>
            <a:r>
              <a:rPr lang="ru-RU" u="sng" dirty="0" smtClean="0">
                <a:hlinkClick r:id="rId20" tooltip="Война во Вьетнаме"/>
              </a:rPr>
              <a:t>Война во Вьетнаме</a:t>
            </a:r>
            <a:r>
              <a:rPr lang="ru-RU" dirty="0" smtClean="0"/>
              <a:t> (</a:t>
            </a:r>
            <a:r>
              <a:rPr lang="ru-RU" u="sng" dirty="0" smtClean="0">
                <a:hlinkClick r:id="rId21" tooltip="1957"/>
              </a:rPr>
              <a:t>1957</a:t>
            </a:r>
            <a:r>
              <a:rPr lang="ru-RU" dirty="0" smtClean="0"/>
              <a:t>—</a:t>
            </a:r>
            <a:r>
              <a:rPr lang="ru-RU" u="sng" dirty="0" smtClean="0">
                <a:hlinkClick r:id="rId22" tooltip="1975"/>
              </a:rPr>
              <a:t>1975</a:t>
            </a:r>
            <a:r>
              <a:rPr lang="ru-RU" dirty="0" smtClean="0"/>
              <a:t>; обе стороны</a:t>
            </a:r>
            <a:r>
              <a:rPr lang="ru-RU" u="sng" baseline="30000" dirty="0" smtClean="0">
                <a:hlinkClick r:id="rId23"/>
              </a:rPr>
              <a:t>[3]</a:t>
            </a:r>
            <a:r>
              <a:rPr lang="ru-RU" dirty="0" smtClean="0"/>
              <a:t>) </a:t>
            </a:r>
          </a:p>
          <a:p>
            <a:pPr lvl="0"/>
            <a:r>
              <a:rPr lang="ru-RU" u="sng" dirty="0" smtClean="0">
                <a:hlinkClick r:id="rId24" tooltip="Гражданская война в Северном Йемене (страница отсутствует)"/>
              </a:rPr>
              <a:t>Гражданская война в Северном Йемене</a:t>
            </a:r>
            <a:r>
              <a:rPr lang="ru-RU" dirty="0" smtClean="0"/>
              <a:t> (</a:t>
            </a:r>
            <a:r>
              <a:rPr lang="ru-RU" u="sng" dirty="0" smtClean="0">
                <a:hlinkClick r:id="rId25" tooltip="1962"/>
              </a:rPr>
              <a:t>1962</a:t>
            </a:r>
            <a:r>
              <a:rPr lang="ru-RU" dirty="0" smtClean="0"/>
              <a:t>—</a:t>
            </a:r>
            <a:r>
              <a:rPr lang="ru-RU" u="sng" dirty="0" smtClean="0">
                <a:hlinkClick r:id="rId26" tooltip="1970"/>
              </a:rPr>
              <a:t>1970</a:t>
            </a:r>
            <a:r>
              <a:rPr lang="ru-RU" dirty="0" smtClean="0"/>
              <a:t>; Египет) </a:t>
            </a:r>
          </a:p>
          <a:p>
            <a:pPr lvl="0"/>
            <a:r>
              <a:rPr lang="ru-RU" u="sng" dirty="0" smtClean="0">
                <a:hlinkClick r:id="rId27" tooltip="Ирано-иракская война"/>
              </a:rPr>
              <a:t>Ирано-иракская война</a:t>
            </a:r>
            <a:r>
              <a:rPr lang="ru-RU" dirty="0" smtClean="0"/>
              <a:t> (</a:t>
            </a:r>
            <a:r>
              <a:rPr lang="ru-RU" u="sng" dirty="0" smtClean="0">
                <a:hlinkClick r:id="rId28" tooltip="1980"/>
              </a:rPr>
              <a:t>1980</a:t>
            </a:r>
            <a:r>
              <a:rPr lang="ru-RU" dirty="0" smtClean="0"/>
              <a:t>—</a:t>
            </a:r>
            <a:r>
              <a:rPr lang="ru-RU" u="sng" dirty="0" smtClean="0">
                <a:hlinkClick r:id="rId29" tooltip="1988"/>
              </a:rPr>
              <a:t>1988</a:t>
            </a:r>
            <a:r>
              <a:rPr lang="ru-RU" dirty="0" smtClean="0"/>
              <a:t>; обе стороны) </a:t>
            </a:r>
          </a:p>
          <a:p>
            <a:pPr lvl="0"/>
            <a:r>
              <a:rPr lang="ru-RU" dirty="0" err="1" smtClean="0"/>
              <a:t>Ирако-курдский</a:t>
            </a:r>
            <a:r>
              <a:rPr lang="ru-RU" dirty="0" smtClean="0"/>
              <a:t> конфликт (правительственные войска Ирака в ходе операции </a:t>
            </a:r>
            <a:r>
              <a:rPr lang="ru-RU" u="sng" dirty="0" smtClean="0">
                <a:hlinkClick r:id="rId30" tooltip="Анфаль"/>
              </a:rPr>
              <a:t>«</a:t>
            </a:r>
            <a:r>
              <a:rPr lang="ru-RU" u="sng" dirty="0" err="1" smtClean="0">
                <a:hlinkClick r:id="rId30" tooltip="Анфаль"/>
              </a:rPr>
              <a:t>Анфаль</a:t>
            </a:r>
            <a:r>
              <a:rPr lang="ru-RU" u="sng" dirty="0" smtClean="0">
                <a:hlinkClick r:id="rId30" tooltip="Анфаль"/>
              </a:rPr>
              <a:t>»</a:t>
            </a:r>
            <a:r>
              <a:rPr lang="ru-RU" dirty="0" smtClean="0"/>
              <a:t>) </a:t>
            </a:r>
          </a:p>
          <a:p>
            <a:pPr lvl="0"/>
            <a:r>
              <a:rPr lang="ru-RU" u="sng" dirty="0" smtClean="0">
                <a:hlinkClick r:id="rId31" tooltip="Иракская война"/>
              </a:rPr>
              <a:t>Иракская война</a:t>
            </a:r>
            <a:r>
              <a:rPr lang="ru-RU" dirty="0" smtClean="0"/>
              <a:t> (</a:t>
            </a:r>
            <a:r>
              <a:rPr lang="ru-RU" u="sng" dirty="0" smtClean="0">
                <a:hlinkClick r:id="rId32" tooltip="2003"/>
              </a:rPr>
              <a:t>2003</a:t>
            </a:r>
            <a:r>
              <a:rPr lang="ru-RU" dirty="0" smtClean="0"/>
              <a:t>—</a:t>
            </a:r>
            <a:r>
              <a:rPr lang="ru-RU" u="sng" dirty="0" smtClean="0">
                <a:hlinkClick r:id="rId33" tooltip="2010"/>
              </a:rPr>
              <a:t>2010</a:t>
            </a:r>
            <a:r>
              <a:rPr lang="ru-RU" dirty="0" smtClean="0"/>
              <a:t>; повстанцы</a:t>
            </a:r>
            <a:r>
              <a:rPr lang="ru-RU" u="sng" baseline="30000" dirty="0" smtClean="0">
                <a:hlinkClick r:id="rId34"/>
              </a:rPr>
              <a:t>[4]</a:t>
            </a:r>
            <a:r>
              <a:rPr lang="ru-RU" u="sng" baseline="30000" dirty="0" smtClean="0">
                <a:hlinkClick r:id="rId35"/>
              </a:rPr>
              <a:t>[5]</a:t>
            </a:r>
            <a:r>
              <a:rPr lang="ru-RU" dirty="0" smtClean="0"/>
              <a:t>, США</a:t>
            </a:r>
            <a:r>
              <a:rPr lang="ru-RU" u="sng" baseline="30000" dirty="0" smtClean="0">
                <a:hlinkClick r:id="rId36"/>
              </a:rPr>
              <a:t>[6]</a:t>
            </a:r>
            <a:r>
              <a:rPr lang="ru-RU" u="sng" baseline="30000" dirty="0" smtClean="0">
                <a:hlinkClick r:id="rId37"/>
              </a:rPr>
              <a:t>[7]</a:t>
            </a:r>
            <a:r>
              <a:rPr lang="ru-RU" dirty="0" smtClean="0"/>
              <a:t>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Войны с применением химического оружия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/>
              <a:t>это специальные боеприпасы и боевые приборы, снаряженные биологическими средствами</a:t>
            </a:r>
            <a:r>
              <a:rPr lang="ru-RU" dirty="0" smtClean="0"/>
              <a:t>. Это оружие предназначено для массового поражения живой силы, сельскохозяйственных животных и посевов сельскохозяйственных культур. Поражающее действие его основано на использовании болезнетворных свойств микробов — возбудителей заболеваний людей, животных и сельскохозяйственных растений.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Бактериологическое оружие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современные средства поражения\1269011912_0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03"/>
            <a:ext cx="9144000" cy="683899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Болезнетворные микробы — это большая группа мельчайших живых существ, которые могут вызывать различные инфекционные заболевания. В зависимости от биологических особенностей болезнетворные микробы подразделяют на бактерии, вирусы, риккетсии и грибки.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  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    К классу бактерий относятся возбудители чумы, холеры, сибирской язвы, сапа.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  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    Вирусы вызывают заболевание натуральной оспой и желтой лихорадкой.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  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    Риккетсии являются возбудителями сыпного тифа и пятнистой лихорадки Скалистых гор.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  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    Тяжелые болезни (бластомикоз, </a:t>
            </a:r>
            <a:r>
              <a:rPr lang="ru-RU" dirty="0" err="1" smtClean="0">
                <a:solidFill>
                  <a:srgbClr val="C00000"/>
                </a:solidFill>
              </a:rPr>
              <a:t>гистоплазмоз</a:t>
            </a:r>
            <a:r>
              <a:rPr lang="ru-RU" dirty="0" smtClean="0">
                <a:solidFill>
                  <a:srgbClr val="C00000"/>
                </a:solidFill>
              </a:rPr>
              <a:t> и др.) вызываются грибками.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0" y="0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История человечества неразрывно связана с появлением все более совершенных видов оружия и средств поражения.</a:t>
            </a:r>
          </a:p>
          <a:p>
            <a:r>
              <a:rPr lang="ru-RU" dirty="0" smtClean="0"/>
              <a:t>В 20 веке появились новые виды оружия: </a:t>
            </a:r>
            <a:r>
              <a:rPr lang="ru-RU" dirty="0" smtClean="0">
                <a:solidFill>
                  <a:srgbClr val="FF0000"/>
                </a:solidFill>
              </a:rPr>
              <a:t>ядерное, химическое, бактериологическое,</a:t>
            </a:r>
            <a:r>
              <a:rPr lang="ru-RU" dirty="0" smtClean="0"/>
              <a:t> применение которых приводит к массовому поражению живой силы и техники.</a:t>
            </a:r>
          </a:p>
          <a:p>
            <a:r>
              <a:rPr lang="ru-RU" dirty="0" smtClean="0"/>
              <a:t>Виды оружия, способные в результате применения привести к массовым поражениям или уничтожению  живой силы и техники противника, принято называть </a:t>
            </a:r>
            <a:r>
              <a:rPr lang="ru-RU" dirty="0" smtClean="0">
                <a:solidFill>
                  <a:srgbClr val="FF0000"/>
                </a:solidFill>
              </a:rPr>
              <a:t>оружием массового поражения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   К насекомым — вредителям сельскохозяйственных культур относятся колорадский жук, саранча, гессенская муха. Колорадский жук — опасный вредитель картофеля, томатов, капусты, баклажанов, табака. Саранча уничтожает различные сельскохозяйственные растения. Гессенская муха поражает пшеницу, ячмень и рожь.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Пользователь\Рабочий стол\современные средства поражения\0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9" y="0"/>
            <a:ext cx="9107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Пользователь\Рабочий стол\современные средства поражения\bad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79" y="17819"/>
            <a:ext cx="9175779" cy="684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1934 — </a:t>
            </a:r>
            <a:r>
              <a:rPr lang="ru-RU" u="sng" dirty="0" smtClean="0">
                <a:hlinkClick r:id="rId2" tooltip="Третий рейх"/>
              </a:rPr>
              <a:t>Немецкие</a:t>
            </a:r>
            <a:r>
              <a:rPr lang="ru-RU" dirty="0" smtClean="0"/>
              <a:t> </a:t>
            </a:r>
            <a:r>
              <a:rPr lang="ru-RU" u="sng" dirty="0" smtClean="0">
                <a:hlinkClick r:id="rId3" tooltip="Диверсант"/>
              </a:rPr>
              <a:t>диверсанты</a:t>
            </a:r>
            <a:r>
              <a:rPr lang="ru-RU" dirty="0" smtClean="0"/>
              <a:t> обвинены в попытке заражения </a:t>
            </a:r>
            <a:r>
              <a:rPr lang="ru-RU" u="sng" dirty="0" smtClean="0">
                <a:hlinkClick r:id="rId4" tooltip="Метро"/>
              </a:rPr>
              <a:t>метро</a:t>
            </a:r>
            <a:r>
              <a:rPr lang="ru-RU" dirty="0" smtClean="0"/>
              <a:t> в </a:t>
            </a:r>
            <a:r>
              <a:rPr lang="ru-RU" u="sng" dirty="0" smtClean="0">
                <a:hlinkClick r:id="rId5" tooltip="Лондон"/>
              </a:rPr>
              <a:t>Лондоне</a:t>
            </a:r>
            <a:r>
              <a:rPr lang="ru-RU" dirty="0" smtClean="0"/>
              <a:t>.</a:t>
            </a:r>
            <a:r>
              <a:rPr lang="ru-RU" u="sng" baseline="30000" dirty="0" smtClean="0">
                <a:hlinkClick r:id="rId6" tooltip="Википедия:Ссылки на источники"/>
              </a:rPr>
              <a:t>[</a:t>
            </a:r>
            <a:r>
              <a:rPr lang="ru-RU" i="1" u="sng" baseline="30000" dirty="0" smtClean="0">
                <a:hlinkClick r:id="rId6" tooltip="Википедия:Ссылки на источники"/>
              </a:rPr>
              <a:t>источник не указан 205 дней</a:t>
            </a:r>
            <a:r>
              <a:rPr lang="ru-RU" u="sng" baseline="30000" dirty="0" smtClean="0">
                <a:hlinkClick r:id="rId6" tooltip="Википедия:Ссылки на источники"/>
              </a:rPr>
              <a:t>]</a:t>
            </a:r>
            <a:r>
              <a:rPr lang="ru-RU" dirty="0" smtClean="0"/>
              <a:t>, но такая версия несостоятельна, так как в то время Гитлер рассматривал Англию как потенциальных союзников. </a:t>
            </a:r>
          </a:p>
          <a:p>
            <a:pPr lvl="0"/>
            <a:r>
              <a:rPr lang="ru-RU" dirty="0" smtClean="0"/>
              <a:t>1942 — против немецких, румынских и итальянских частей под Сталинградом (заразили через грызунов </a:t>
            </a:r>
            <a:r>
              <a:rPr lang="ru-RU" u="sng" dirty="0" smtClean="0">
                <a:hlinkClick r:id="rId7" tooltip="Туляремия"/>
              </a:rPr>
              <a:t>туляремией</a:t>
            </a:r>
            <a:r>
              <a:rPr lang="ru-RU" dirty="0" smtClean="0"/>
              <a:t>). Официально не подтверждено и в целом сомнительно. В мемуарной литературе упоминается, что в частях РККА в районе Сталинграда также были часты случаи заболевания туляремией. </a:t>
            </a:r>
          </a:p>
          <a:p>
            <a:pPr lvl="0"/>
            <a:r>
              <a:rPr lang="ru-RU" dirty="0" smtClean="0"/>
              <a:t>1939—1945 — </a:t>
            </a:r>
            <a:r>
              <a:rPr lang="ru-RU" u="sng" dirty="0" smtClean="0">
                <a:hlinkClick r:id="rId8" tooltip="Вооружённые силы Японии"/>
              </a:rPr>
              <a:t>Японией</a:t>
            </a:r>
            <a:r>
              <a:rPr lang="ru-RU" dirty="0" smtClean="0"/>
              <a:t>: Маньчжурским </a:t>
            </a:r>
            <a:r>
              <a:rPr lang="ru-RU" u="sng" dirty="0" smtClean="0">
                <a:hlinkClick r:id="rId9" tooltip="Отряд 731"/>
              </a:rPr>
              <a:t>отрядом 731</a:t>
            </a:r>
            <a:r>
              <a:rPr lang="ru-RU" dirty="0" smtClean="0"/>
              <a:t> против 3 тысяч людей</a:t>
            </a:r>
            <a:r>
              <a:rPr lang="ru-RU" u="sng" baseline="30000" dirty="0" smtClean="0">
                <a:hlinkClick r:id="rId10"/>
              </a:rPr>
              <a:t>[3]</a:t>
            </a:r>
            <a:r>
              <a:rPr lang="ru-RU" dirty="0" smtClean="0"/>
              <a:t> — в рамках разработки. В рамках испытаний — в боевых операциях в </a:t>
            </a:r>
            <a:r>
              <a:rPr lang="ru-RU" u="sng" dirty="0" smtClean="0">
                <a:hlinkClick r:id="rId11" tooltip="Монголия"/>
              </a:rPr>
              <a:t>Монголии</a:t>
            </a:r>
            <a:r>
              <a:rPr lang="ru-RU" dirty="0" smtClean="0"/>
              <a:t> и </a:t>
            </a:r>
            <a:r>
              <a:rPr lang="ru-RU" u="sng" dirty="0" smtClean="0">
                <a:hlinkClick r:id="rId12" tooltip="Китай"/>
              </a:rPr>
              <a:t>Китае</a:t>
            </a:r>
            <a:r>
              <a:rPr lang="ru-RU" dirty="0" smtClean="0"/>
              <a:t>. Также подготовлены планы применения в районах </a:t>
            </a:r>
            <a:r>
              <a:rPr lang="ru-RU" u="sng" dirty="0" smtClean="0">
                <a:hlinkClick r:id="rId13" tooltip="Хабаровск"/>
              </a:rPr>
              <a:t>Хабаровска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Благовещенск"/>
              </a:rPr>
              <a:t>Благовещенска</a:t>
            </a:r>
            <a:r>
              <a:rPr lang="ru-RU" dirty="0" smtClean="0"/>
              <a:t>, </a:t>
            </a:r>
            <a:r>
              <a:rPr lang="ru-RU" u="sng" dirty="0" smtClean="0">
                <a:hlinkClick r:id="rId15" tooltip="Уссурийск"/>
              </a:rPr>
              <a:t>Уссурийска</a:t>
            </a:r>
            <a:r>
              <a:rPr lang="ru-RU" dirty="0" smtClean="0"/>
              <a:t>, </a:t>
            </a:r>
            <a:r>
              <a:rPr lang="ru-RU" u="sng" dirty="0" smtClean="0">
                <a:hlinkClick r:id="rId16" tooltip="Чита"/>
              </a:rPr>
              <a:t>Читы</a:t>
            </a:r>
            <a:r>
              <a:rPr lang="ru-RU" dirty="0" smtClean="0"/>
              <a:t>. Полученные данные легли в основу разработок в бактериологическом центре </a:t>
            </a:r>
            <a:r>
              <a:rPr lang="ru-RU" u="sng" dirty="0" smtClean="0">
                <a:hlinkClick r:id="rId17" tooltip="Вооружённые силы США"/>
              </a:rPr>
              <a:t>армии США</a:t>
            </a:r>
            <a:r>
              <a:rPr lang="ru-RU" dirty="0" smtClean="0"/>
              <a:t> </a:t>
            </a:r>
            <a:r>
              <a:rPr lang="ru-RU" dirty="0" err="1" smtClean="0"/>
              <a:t>Форт-Детрике</a:t>
            </a:r>
            <a:r>
              <a:rPr lang="ru-RU" dirty="0" smtClean="0"/>
              <a:t> (</a:t>
            </a:r>
            <a:r>
              <a:rPr lang="ru-RU" u="sng" dirty="0" smtClean="0">
                <a:hlinkClick r:id="rId18" tooltip="Мэрилэнд (штат)"/>
              </a:rPr>
              <a:t>штат Мэриленд</a:t>
            </a:r>
            <a:r>
              <a:rPr lang="ru-RU" dirty="0" smtClean="0"/>
              <a:t>) в обмен на защиту от преследования сотрудников отряда 731.</a:t>
            </a:r>
            <a:r>
              <a:rPr lang="ru-RU" u="sng" baseline="30000" dirty="0" smtClean="0">
                <a:hlinkClick r:id="rId19"/>
              </a:rPr>
              <a:t>[4]</a:t>
            </a:r>
            <a:r>
              <a:rPr lang="ru-RU" dirty="0" smtClean="0"/>
              <a:t>  </a:t>
            </a:r>
          </a:p>
          <a:p>
            <a:pPr lvl="0"/>
            <a:r>
              <a:rPr lang="ru-RU" dirty="0" smtClean="0"/>
              <a:t>По мнению некоторых исследователей </a:t>
            </a:r>
            <a:r>
              <a:rPr lang="ru-RU" u="sng" dirty="0" smtClean="0">
                <a:hlinkClick r:id="rId20" tooltip="Эпидемия сибирской язвы в Свердловске"/>
              </a:rPr>
              <a:t>эпидемия сибирской язвы в Свердловске</a:t>
            </a:r>
            <a:r>
              <a:rPr lang="ru-RU" dirty="0" smtClean="0"/>
              <a:t> в апреле </a:t>
            </a:r>
            <a:r>
              <a:rPr lang="ru-RU" u="sng" dirty="0" smtClean="0">
                <a:hlinkClick r:id="rId21" tooltip="1979 год"/>
              </a:rPr>
              <a:t>1979 года</a:t>
            </a:r>
            <a:r>
              <a:rPr lang="ru-RU" dirty="0" smtClean="0"/>
              <a:t> была вызвана утечкой из лаборатории Свердловск-19. По официальной версии причиной заболевания стало мясо заражённых коров. Ещё одна версия — что это была операция спецслужб США.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Применение биологического оружия в современной истории.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современные средства поражения\1271052316_8423731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Обычное оружие составляют все огневые и ударные средства, применяющие артиллерийские, зенитные, авиационные, стрелковые и инженерные боеприпасы и ракеты в обычном снаряжении (осколочные, фугасные, кумулятивные, бетонобойные, объемного взрыва), а также зажигательные боеприпасы и </a:t>
            </a:r>
            <a:r>
              <a:rPr lang="ru-RU" dirty="0" err="1" smtClean="0"/>
              <a:t>огнесмеси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     </a:t>
            </a:r>
            <a:r>
              <a:rPr lang="ru-RU" dirty="0" smtClean="0">
                <a:solidFill>
                  <a:srgbClr val="FF0000"/>
                </a:solidFill>
              </a:rPr>
              <a:t>Обычное оружие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Пользователь\Рабочий стол\современные средства поражения\CAUNMT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-1"/>
            <a:ext cx="4643438" cy="3621881"/>
          </a:xfrm>
          <a:prstGeom prst="rect">
            <a:avLst/>
          </a:prstGeom>
          <a:noFill/>
        </p:spPr>
      </p:pic>
      <p:pic>
        <p:nvPicPr>
          <p:cNvPr id="8195" name="Picture 3" descr="C:\Documents and Settings\Пользователь\Рабочий стол\современные средства поражения\91326147ac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459675" cy="3571876"/>
          </a:xfrm>
          <a:prstGeom prst="rect">
            <a:avLst/>
          </a:prstGeom>
          <a:noFill/>
        </p:spPr>
      </p:pic>
      <p:pic>
        <p:nvPicPr>
          <p:cNvPr id="8196" name="Picture 4" descr="C:\Documents and Settings\Пользователь\Рабочий стол\современные средства поражения\1513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71876"/>
            <a:ext cx="4546555" cy="3286124"/>
          </a:xfrm>
          <a:prstGeom prst="rect">
            <a:avLst/>
          </a:prstGeom>
          <a:noFill/>
        </p:spPr>
      </p:pic>
      <p:pic>
        <p:nvPicPr>
          <p:cNvPr id="8197" name="Picture 5" descr="C:\Documents and Settings\Пользователь\Рабочий стол\современные средства поражения\Tu-160_5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25312"/>
            <a:ext cx="4643438" cy="333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7866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   </a:t>
            </a:r>
            <a:r>
              <a:rPr lang="ru-RU" dirty="0" smtClean="0">
                <a:solidFill>
                  <a:srgbClr val="FF0000"/>
                </a:solidFill>
              </a:rPr>
              <a:t> Осколочные боеприпасы </a:t>
            </a:r>
            <a:r>
              <a:rPr lang="ru-RU" dirty="0" smtClean="0"/>
              <a:t>предназначены главным образом для поражения людей убойными элементами (шарики, иголки) и осколками.</a:t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>     </a:t>
            </a:r>
            <a:r>
              <a:rPr lang="ru-RU" dirty="0" smtClean="0">
                <a:solidFill>
                  <a:srgbClr val="FF0000"/>
                </a:solidFill>
              </a:rPr>
              <a:t>Фугасные боеприпасы </a:t>
            </a:r>
            <a:r>
              <a:rPr lang="ru-RU" dirty="0" smtClean="0"/>
              <a:t>предназначены для поражения ударной волной и осколками больших  наземных объектов (промышленные и административные здания, железнодорожные узлы и т. д.).</a:t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dirty="0" smtClean="0">
                <a:solidFill>
                  <a:srgbClr val="FF0000"/>
                </a:solidFill>
              </a:rPr>
              <a:t> Кумулятивные боеприпасы </a:t>
            </a:r>
            <a:r>
              <a:rPr lang="ru-RU" dirty="0" smtClean="0"/>
              <a:t>предназначены для поражения бронированных целей. Принцип их действия основан на прожигании преграды толщиной в несколько десятков сантиметров мощной струей газов высокой плотности с температурой 6000—7000 °С.</a:t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dirty="0" smtClean="0">
                <a:solidFill>
                  <a:srgbClr val="FF0000"/>
                </a:solidFill>
              </a:rPr>
              <a:t> Бетонобойные боеприпасы </a:t>
            </a:r>
            <a:r>
              <a:rPr lang="ru-RU" dirty="0" smtClean="0"/>
              <a:t>предназначены для разрушения взлетно-посадочных полос аэродромов и других объектов, имеющих бетонное покрытие.</a:t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smtClean="0">
                <a:solidFill>
                  <a:srgbClr val="FF0000"/>
                </a:solidFill>
              </a:rPr>
              <a:t>  Боеприпасы объемного взрыва </a:t>
            </a:r>
            <a:r>
              <a:rPr lang="ru-RU" dirty="0" smtClean="0"/>
              <a:t>предназначены для поражения воздушной ударной волной и огнем людей, зданий, сооружений и техники.</a:t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>     </a:t>
            </a:r>
            <a:r>
              <a:rPr lang="ru-RU" dirty="0" smtClean="0">
                <a:solidFill>
                  <a:srgbClr val="FF0000"/>
                </a:solidFill>
              </a:rPr>
              <a:t>Зажигательные боеприпасы</a:t>
            </a:r>
            <a:r>
              <a:rPr lang="ru-RU" dirty="0" smtClean="0"/>
              <a:t>. Их поражающее действие на людей, технику и другие объекты основано на непосредственном воздействии высоких температур. К этому виду оружия относятся зажигательные вещества и средства их боевого применения.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ТЕСТ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полученных знаний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оружие массового поражения</a:t>
            </a:r>
          </a:p>
          <a:p>
            <a:r>
              <a:rPr lang="ru-RU" dirty="0" smtClean="0"/>
              <a:t>Б)обычные средства поражения</a:t>
            </a:r>
          </a:p>
          <a:p>
            <a:r>
              <a:rPr lang="ru-RU" dirty="0" smtClean="0"/>
              <a:t>В)космические  средства поражения</a:t>
            </a:r>
          </a:p>
          <a:p>
            <a:r>
              <a:rPr lang="ru-RU" dirty="0" smtClean="0"/>
              <a:t>Г)геодезические средства поражения</a:t>
            </a:r>
          </a:p>
          <a:p>
            <a:r>
              <a:rPr lang="ru-RU" dirty="0" smtClean="0"/>
              <a:t>Д)воздушные средства поражения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Современные средства поражения подразделяются на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А)оружие максимального поражения</a:t>
            </a:r>
          </a:p>
          <a:p>
            <a:r>
              <a:rPr lang="ru-RU" dirty="0" smtClean="0"/>
              <a:t>Б)оружие массового поражения</a:t>
            </a:r>
          </a:p>
          <a:p>
            <a:r>
              <a:rPr lang="ru-RU" dirty="0" smtClean="0"/>
              <a:t>В)оружие массового производства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Как расшифровывается ОМП?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Зона заражения- </a:t>
            </a:r>
            <a:r>
              <a:rPr lang="ru-RU" dirty="0" smtClean="0"/>
              <a:t>территория, зараженная веществами в опасных для жизни людей пределах.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pload.wikimedia.org/wikipedia/commons/thumb/a/a1/Upshot-Knothole_GRABLE.jpg/250px-Upshot-Knothole_GRABL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5286411" cy="416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ядерное</a:t>
            </a:r>
          </a:p>
          <a:p>
            <a:r>
              <a:rPr lang="ru-RU" dirty="0" smtClean="0"/>
              <a:t>Б) генное</a:t>
            </a:r>
          </a:p>
          <a:p>
            <a:r>
              <a:rPr lang="ru-RU" dirty="0" smtClean="0"/>
              <a:t>В) биологическое</a:t>
            </a:r>
          </a:p>
          <a:p>
            <a:r>
              <a:rPr lang="ru-RU" dirty="0" smtClean="0"/>
              <a:t>Г) химическое</a:t>
            </a:r>
          </a:p>
          <a:p>
            <a:r>
              <a:rPr lang="ru-RU" dirty="0" smtClean="0"/>
              <a:t>Д)токсическое</a:t>
            </a:r>
          </a:p>
          <a:p>
            <a:r>
              <a:rPr lang="ru-RU" dirty="0" smtClean="0"/>
              <a:t>Е) бронетехника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К ОМП относится оружие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А)оружие массового поражения взрывного действия, основанное на использовании внутриядерной энергии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Б)Это оружие массового поражения, действие которого основано на токсических свойствах некоторых химических веществ </a:t>
            </a:r>
          </a:p>
          <a:p>
            <a:r>
              <a:rPr lang="ru-RU" i="1" dirty="0" smtClean="0"/>
              <a:t>В)это специальные боеприпасы и боевые приборы, снаряженные биологическими средствами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4. Ядерное оружие это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А)оружие массового поражения взрывного действия, основанное на использовании внутриядерной энергии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Б)Это оружие массового поражения, действие которого основано на токсических свойствах некоторых химических веществ </a:t>
            </a:r>
          </a:p>
          <a:p>
            <a:r>
              <a:rPr lang="ru-RU" i="1" dirty="0" smtClean="0"/>
              <a:t>В)это специальные боеприпасы и боевые приборы, снаряженные биологическими средствами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Биологическое оружие это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А)оружие массового поражения взрывного действия, основанное на использовании внутриядерной энергии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Б)Это оружие массового поражения, действие которого основано на токсических свойствах некоторых химических веществ </a:t>
            </a:r>
          </a:p>
          <a:p>
            <a:r>
              <a:rPr lang="ru-RU" i="1" dirty="0" smtClean="0"/>
              <a:t>В)это специальные боеприпасы и боевые приборы, снаряженные биологическими средствами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Химическое оружие это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А)ударная волна</a:t>
            </a:r>
          </a:p>
          <a:p>
            <a:r>
              <a:rPr lang="ru-RU" dirty="0" smtClean="0"/>
              <a:t>Б)электрический разряд</a:t>
            </a:r>
          </a:p>
          <a:p>
            <a:r>
              <a:rPr lang="ru-RU" dirty="0" smtClean="0"/>
              <a:t>В)ионизирующее излучение</a:t>
            </a:r>
          </a:p>
          <a:p>
            <a:r>
              <a:rPr lang="ru-RU" dirty="0" smtClean="0"/>
              <a:t>Г)большая температура</a:t>
            </a:r>
          </a:p>
          <a:p>
            <a:r>
              <a:rPr lang="ru-RU" dirty="0" smtClean="0"/>
              <a:t>Д)осколки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 Поражающие факторы ядерного взрыва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1.зона заражения</a:t>
            </a:r>
          </a:p>
          <a:p>
            <a:r>
              <a:rPr lang="ru-RU" dirty="0" smtClean="0"/>
              <a:t>2.отравляющие вещества</a:t>
            </a:r>
          </a:p>
          <a:p>
            <a:r>
              <a:rPr lang="ru-RU" smtClean="0"/>
              <a:t>3.оповещение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Дайте </a:t>
            </a:r>
            <a:r>
              <a:rPr lang="ru-RU" dirty="0" smtClean="0"/>
              <a:t>определения понятиям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1/19/Castle_Romeo.jpg/300px-Castle_Rome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    Ядерное оружие — </a:t>
            </a:r>
            <a:r>
              <a:rPr lang="ru-RU" dirty="0" err="1" smtClean="0"/>
              <a:t>оружие</a:t>
            </a:r>
            <a:r>
              <a:rPr lang="ru-RU" dirty="0" smtClean="0"/>
              <a:t> массового поражения взрывного действия, основанное на использовании внутриядерной энергии. Ядерное оружие — одно из самых разрушительных средств ведения войны — входит в число основных видов оружия массового поражения. Оно включает в себя различные ядерные боеприпасы (боевые части ракет и торпед, авиационные и глубинные бомбы, артиллерийские снаряды и мины, снабженные ядерными зарядными устройствами), средства управления ими и средства доставки их к цели (носители). Поражающее действие ядерного оружия основано на энергии, выделяющейся при ядерных взрывах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Ядерное оружие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  </a:t>
            </a:r>
            <a:r>
              <a:rPr lang="ru-RU" dirty="0" smtClean="0">
                <a:solidFill>
                  <a:srgbClr val="FF0000"/>
                </a:solidFill>
              </a:rPr>
              <a:t>  Ударная волна — </a:t>
            </a:r>
            <a:r>
              <a:rPr lang="ru-RU" dirty="0" smtClean="0"/>
              <a:t>основной поражающий фактор ядерного взрыва, так как большинство разрушений и повреждений сооружений, зданий, а также поражений людей обусловлены ее воздействием.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Световое излучение —</a:t>
            </a:r>
            <a:r>
              <a:rPr lang="ru-RU" dirty="0" smtClean="0"/>
              <a:t> это поток лучистой энергии, включающий ультрафиолетовые, видимые и инфракрасные лучи. Его источник — светящаяся область, образуемая раскаленными продуктами взрыва и раскаленным воздухом.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Проникающая радиация — </a:t>
            </a:r>
            <a:r>
              <a:rPr lang="ru-RU" dirty="0" smtClean="0"/>
              <a:t>это поток гамма-лучей и нейтронов. Источниками его служат ядерные реакции деления и синтеза, протекающие в боеприпасе в момент взрыва, а также радиоактивный распад осколков (продуктов) деления в облаке взрыва.  Время действия проникающей радиации на наземные объекты составляет 15—25 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  </a:t>
            </a:r>
            <a:r>
              <a:rPr lang="ru-RU" dirty="0" smtClean="0">
                <a:solidFill>
                  <a:srgbClr val="FF0000"/>
                </a:solidFill>
              </a:rPr>
              <a:t>  Поражающие факторы ядерного взрыва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современные средства поражения\1044773_f49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928" cy="68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c/c9/Nuclear_fireball.jpg/400px-Nuclear_firebal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ользователь\Рабочий стол\современные средства поражения\CfmiP90nzV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67866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Радиоактивное заражение. </a:t>
            </a:r>
            <a:r>
              <a:rPr lang="ru-RU" dirty="0" smtClean="0"/>
              <a:t>Основные его источники — продукты деления ядерного заряда и радиоактивные изотопы, образующиеся в результате воздействия нейтронов на материалы, из которых изготовлен ядерный боеприпас, и на некоторые элементы, входящие в состав грунта в районе взрыва. Наиболее опасно в первые часы после выпадения радиоактивных осадков.</a:t>
            </a:r>
          </a:p>
          <a:p>
            <a:r>
              <a:rPr lang="ru-RU" dirty="0" smtClean="0"/>
              <a:t>     </a:t>
            </a:r>
            <a:r>
              <a:rPr lang="ru-RU" dirty="0" smtClean="0">
                <a:solidFill>
                  <a:srgbClr val="FF0000"/>
                </a:solidFill>
              </a:rPr>
              <a:t>Электромагнитный импульс — </a:t>
            </a:r>
            <a:r>
              <a:rPr lang="ru-RU" dirty="0" smtClean="0"/>
              <a:t>это кратковременное электромагнитное поле, возникающее при взрыве ядерного боеприпаса в результате взаимодействия испускаемых при этом гамма-лучей и нейтронов с атомами окружающей среды. Следствием его воздействия может быть выход из строя отдельных элементов радиоэлектронной и электротехнической аппаратуры. Поражение людей возможно только в тех случаях, когда они в момент взрыва соприкасаются с проводными линиями.</a:t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pload.wikimedia.org/wikipedia/commons/thumb/9/99/Trident_II_missile_image.jpg/450px-Trident_II_missile_imag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849</Words>
  <Application>Microsoft Office PowerPoint</Application>
  <PresentationFormat>Экран (4:3)</PresentationFormat>
  <Paragraphs>93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Современные средства поражения</vt:lpstr>
      <vt:lpstr>Слайд 2</vt:lpstr>
      <vt:lpstr>Слайд 3</vt:lpstr>
      <vt:lpstr>Ядерное оружие</vt:lpstr>
      <vt:lpstr>     Поражающие факторы ядерного взрыва </vt:lpstr>
      <vt:lpstr>Слайд 6</vt:lpstr>
      <vt:lpstr>Слайд 7</vt:lpstr>
      <vt:lpstr>Слайд 8</vt:lpstr>
      <vt:lpstr>Слайд 9</vt:lpstr>
      <vt:lpstr>     Химическое оружие </vt:lpstr>
      <vt:lpstr>Слайд 11</vt:lpstr>
      <vt:lpstr>     По действию на организм человека отравляющие вещества подразделяют </vt:lpstr>
      <vt:lpstr>Слайд 13</vt:lpstr>
      <vt:lpstr>Слайд 14</vt:lpstr>
      <vt:lpstr>По тактическому назначению отравляющие вещества подразделяют </vt:lpstr>
      <vt:lpstr>Слайд 16</vt:lpstr>
      <vt:lpstr>Войны с применением химического оружия</vt:lpstr>
      <vt:lpstr> Бактериологическое оружие</vt:lpstr>
      <vt:lpstr>Слайд 19</vt:lpstr>
      <vt:lpstr>Слайд 20</vt:lpstr>
      <vt:lpstr>Слайд 21</vt:lpstr>
      <vt:lpstr>Слайд 22</vt:lpstr>
      <vt:lpstr>Применение биологического оружия в современной истории.</vt:lpstr>
      <vt:lpstr>     Обычное оружие </vt:lpstr>
      <vt:lpstr>Слайд 25</vt:lpstr>
      <vt:lpstr>Слайд 26</vt:lpstr>
      <vt:lpstr>Проверка полученных знаний</vt:lpstr>
      <vt:lpstr>1. Современные средства поражения подразделяются на</vt:lpstr>
      <vt:lpstr>2. Как расшифровывается ОМП?</vt:lpstr>
      <vt:lpstr>3. К ОМП относится оружие</vt:lpstr>
      <vt:lpstr>4. Ядерное оружие это</vt:lpstr>
      <vt:lpstr>5. Биологическое оружие это</vt:lpstr>
      <vt:lpstr>6. Химическое оружие это</vt:lpstr>
      <vt:lpstr>7.   Поражающие факторы ядерного взрыва </vt:lpstr>
      <vt:lpstr>8. Дайте определения понятиям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средства поражения</dc:title>
  <cp:lastModifiedBy>Света</cp:lastModifiedBy>
  <cp:revision>14</cp:revision>
  <dcterms:modified xsi:type="dcterms:W3CDTF">2012-10-31T15:21:39Z</dcterms:modified>
</cp:coreProperties>
</file>