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4" r:id="rId3"/>
    <p:sldId id="286" r:id="rId4"/>
    <p:sldId id="276" r:id="rId5"/>
    <p:sldId id="277" r:id="rId6"/>
    <p:sldId id="278" r:id="rId7"/>
    <p:sldId id="292" r:id="rId8"/>
    <p:sldId id="280" r:id="rId9"/>
    <p:sldId id="289" r:id="rId10"/>
    <p:sldId id="258" r:id="rId11"/>
    <p:sldId id="267" r:id="rId12"/>
    <p:sldId id="259" r:id="rId13"/>
    <p:sldId id="261" r:id="rId14"/>
    <p:sldId id="262" r:id="rId15"/>
    <p:sldId id="257" r:id="rId16"/>
    <p:sldId id="287" r:id="rId17"/>
    <p:sldId id="290" r:id="rId18"/>
    <p:sldId id="291" r:id="rId19"/>
    <p:sldId id="288" r:id="rId20"/>
    <p:sldId id="293" r:id="rId21"/>
    <p:sldId id="294" r:id="rId2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50021"/>
    <a:srgbClr val="000066"/>
    <a:srgbClr val="FF7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722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B11E0-73BD-4784-B2DC-D65D558389E8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6C89D-AD93-431C-AF46-308995674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8163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63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00829A7-D61F-4523-BFF0-7E8F3B7F4F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F0192-0CE3-4E19-8117-5B61AA9692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120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3888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1688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1F4AA-52A5-4B8F-AAED-DCECCADD07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63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6F8BED3-CB30-4272-B4DF-5E95140D52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6331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92688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92688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CDB40C-49C4-4F87-A7F7-D8B6253A69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4778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827B29-5BF4-4B26-8161-0FB81566B8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054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01688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40354C-DC6E-4478-AC7C-D0D90A71E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356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27BF3-2AB2-4AC6-81E8-A97D17BEE1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771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B9329-376C-4E37-A5BF-EB06A05E57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289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1C2F1-B4DD-408F-83A3-C5A9B0C12F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344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EEFE1-6A44-4C3C-AB81-F1967A7BD4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810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C620F-4506-43AA-B000-837C974388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929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F5366-FA52-4C45-80C2-1EEEFBCD3E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144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2C179-4B9E-4BD0-AC89-542C497BC4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076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A786D-A7FB-4163-A610-C0C555AC91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490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7E0B38-60B0-4F6C-BDDC-E9805DE58A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9913" y="-1547813"/>
            <a:ext cx="7845425" cy="4865688"/>
          </a:xfrm>
        </p:spPr>
        <p:txBody>
          <a:bodyPr/>
          <a:lstStyle/>
          <a:p>
            <a:r>
              <a:rPr lang="ru-RU" b="1" i="1" dirty="0" smtClean="0">
                <a:solidFill>
                  <a:srgbClr val="000066"/>
                </a:solidFill>
                <a:latin typeface="Bookman Old Style" pitchFamily="18" charset="0"/>
              </a:rPr>
              <a:t>День </a:t>
            </a:r>
            <a:r>
              <a:rPr lang="ru-RU" b="1" i="1" dirty="0">
                <a:solidFill>
                  <a:srgbClr val="000066"/>
                </a:solidFill>
                <a:latin typeface="Bookman Old Style" pitchFamily="18" charset="0"/>
              </a:rPr>
              <a:t>знаний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" y="1647825"/>
            <a:ext cx="4781550" cy="34004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4400" b="1" i="1" dirty="0">
                <a:solidFill>
                  <a:srgbClr val="A50021"/>
                </a:solidFill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sz="4400" b="1" i="1" dirty="0">
                <a:solidFill>
                  <a:schemeClr val="folHlink"/>
                </a:solidFill>
                <a:latin typeface="Bookman Old Style" pitchFamily="18" charset="0"/>
                <a:cs typeface="Aharoni" pitchFamily="2" charset="-79"/>
              </a:rPr>
              <a:t>20-летие Конституции </a:t>
            </a:r>
          </a:p>
          <a:p>
            <a:pPr>
              <a:spcBef>
                <a:spcPts val="0"/>
              </a:spcBef>
            </a:pPr>
            <a:r>
              <a:rPr lang="ru-RU" sz="4400" b="1" i="1" dirty="0">
                <a:solidFill>
                  <a:schemeClr val="folHlink"/>
                </a:solidFill>
                <a:latin typeface="Bookman Old Style" pitchFamily="18" charset="0"/>
                <a:cs typeface="Aharoni" pitchFamily="2" charset="-79"/>
              </a:rPr>
              <a:t>Российской</a:t>
            </a:r>
          </a:p>
          <a:p>
            <a:pPr>
              <a:spcBef>
                <a:spcPts val="0"/>
              </a:spcBef>
            </a:pPr>
            <a:r>
              <a:rPr lang="ru-RU" sz="4400" b="1" i="1" dirty="0">
                <a:solidFill>
                  <a:schemeClr val="folHlink"/>
                </a:solidFill>
                <a:latin typeface="Bookman Old Style" pitchFamily="18" charset="0"/>
                <a:cs typeface="Aharoni" pitchFamily="2" charset="-79"/>
              </a:rPr>
              <a:t> Федерации</a:t>
            </a:r>
          </a:p>
        </p:txBody>
      </p:sp>
      <p:pic>
        <p:nvPicPr>
          <p:cNvPr id="21512" name="Picture 8" descr="http://www.smoiseenko.ru/libs/get_img.php?base=verse&amp;id=27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3950" y="1426616"/>
            <a:ext cx="3832225" cy="5088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238125" y="274638"/>
            <a:ext cx="8793163" cy="563562"/>
          </a:xfrm>
        </p:spPr>
        <p:txBody>
          <a:bodyPr/>
          <a:lstStyle/>
          <a:p>
            <a:r>
              <a:rPr lang="ru-RU" sz="4000" b="1" i="1" dirty="0"/>
              <a:t>     Что такое Конституция?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36538" y="852488"/>
            <a:ext cx="4830762" cy="568642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b="1" i="1" u="sng" dirty="0" smtClean="0">
                <a:solidFill>
                  <a:srgbClr val="A50021"/>
                </a:solidFill>
                <a:latin typeface="Algerian" pitchFamily="82" charset="0"/>
              </a:rPr>
              <a:t>Конституция</a:t>
            </a:r>
            <a:endParaRPr lang="ru-RU" sz="4000" b="1" i="1" dirty="0" smtClean="0">
              <a:latin typeface="Algerian" pitchFamily="8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i="1" dirty="0" smtClean="0">
                <a:latin typeface="Algerian" pitchFamily="82" charset="0"/>
              </a:rPr>
              <a:t>(</a:t>
            </a:r>
            <a:r>
              <a:rPr lang="ru-RU" sz="2800" b="1" i="1" dirty="0">
                <a:latin typeface="Algerian" pitchFamily="82" charset="0"/>
              </a:rPr>
              <a:t>от лат. установление) – основной закон государства</a:t>
            </a:r>
            <a:r>
              <a:rPr lang="ru-RU" sz="2800" b="1" i="1" dirty="0" smtClean="0">
                <a:latin typeface="Algerian" pitchFamily="82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b="1" i="1" dirty="0">
              <a:latin typeface="Algerian" pitchFamily="8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i="1" dirty="0">
                <a:latin typeface="Algerian" pitchFamily="82" charset="0"/>
              </a:rPr>
              <a:t> </a:t>
            </a:r>
            <a:r>
              <a:rPr lang="ru-RU" sz="2800" b="1" i="1" u="sng" dirty="0">
                <a:solidFill>
                  <a:srgbClr val="A50021"/>
                </a:solidFill>
                <a:latin typeface="Algerian" pitchFamily="82" charset="0"/>
              </a:rPr>
              <a:t>Конституция определяет:</a:t>
            </a:r>
          </a:p>
          <a:p>
            <a:pPr marL="0" indent="0" algn="just">
              <a:spcBef>
                <a:spcPts val="0"/>
              </a:spcBef>
            </a:pPr>
            <a:r>
              <a:rPr lang="ru-RU" sz="2800" b="1" i="1" dirty="0">
                <a:latin typeface="Algerian" pitchFamily="82" charset="0"/>
              </a:rPr>
              <a:t>Основы государственного </a:t>
            </a:r>
            <a:r>
              <a:rPr lang="ru-RU" sz="2800" b="1" i="1" dirty="0" smtClean="0">
                <a:latin typeface="Algerian" pitchFamily="82" charset="0"/>
              </a:rPr>
              <a:t>и общественного </a:t>
            </a:r>
            <a:r>
              <a:rPr lang="ru-RU" sz="2800" b="1" i="1" dirty="0">
                <a:latin typeface="Algerian" pitchFamily="82" charset="0"/>
              </a:rPr>
              <a:t>строя;</a:t>
            </a:r>
          </a:p>
          <a:p>
            <a:pPr marL="0" indent="0" algn="just">
              <a:spcBef>
                <a:spcPts val="0"/>
              </a:spcBef>
            </a:pPr>
            <a:r>
              <a:rPr lang="ru-RU" sz="2800" b="1" i="1" dirty="0">
                <a:latin typeface="Algerian" pitchFamily="82" charset="0"/>
              </a:rPr>
              <a:t>Систему органов </a:t>
            </a:r>
            <a:r>
              <a:rPr lang="ru-RU" sz="2800" b="1" i="1" dirty="0" smtClean="0">
                <a:latin typeface="Algerian" pitchFamily="82" charset="0"/>
              </a:rPr>
              <a:t>власти, порядок </a:t>
            </a:r>
            <a:r>
              <a:rPr lang="ru-RU" sz="2800" b="1" i="1" dirty="0">
                <a:latin typeface="Algerian" pitchFamily="82" charset="0"/>
              </a:rPr>
              <a:t>их образования </a:t>
            </a:r>
            <a:r>
              <a:rPr lang="ru-RU" sz="2800" b="1" i="1" dirty="0" smtClean="0">
                <a:latin typeface="Algerian" pitchFamily="82" charset="0"/>
              </a:rPr>
              <a:t>и деятельности;</a:t>
            </a:r>
          </a:p>
          <a:p>
            <a:pPr marL="0" indent="0" algn="just">
              <a:spcBef>
                <a:spcPts val="0"/>
              </a:spcBef>
            </a:pPr>
            <a:r>
              <a:rPr lang="ru-RU" sz="2800" b="1" i="1" dirty="0" smtClean="0">
                <a:latin typeface="Algerian" pitchFamily="82" charset="0"/>
              </a:rPr>
              <a:t>Права </a:t>
            </a:r>
            <a:r>
              <a:rPr lang="ru-RU" sz="2800" b="1" i="1" dirty="0">
                <a:latin typeface="Algerian" pitchFamily="82" charset="0"/>
              </a:rPr>
              <a:t>и обязанности граждан.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800"/>
          </a:p>
        </p:txBody>
      </p:sp>
      <p:pic>
        <p:nvPicPr>
          <p:cNvPr id="23556" name="Picture 4" descr="0006-004-Gosudarstvo-Rossij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6363" y="882650"/>
            <a:ext cx="3957637" cy="554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92F8B84A43E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857749"/>
            <a:ext cx="2381250" cy="1930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707438" cy="1143000"/>
          </a:xfrm>
        </p:spPr>
        <p:txBody>
          <a:bodyPr/>
          <a:lstStyle/>
          <a:p>
            <a:pPr algn="ctr"/>
            <a:r>
              <a:rPr lang="ru-RU" sz="4000" b="1" i="1">
                <a:solidFill>
                  <a:srgbClr val="A50021"/>
                </a:solidFill>
              </a:rPr>
              <a:t>История конституции России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0066"/>
                </a:solidFill>
              </a:rPr>
              <a:t>1918 год – Конституция РСФСР</a:t>
            </a:r>
          </a:p>
          <a:p>
            <a:r>
              <a:rPr lang="ru-RU" b="1" i="1" dirty="0">
                <a:solidFill>
                  <a:srgbClr val="000066"/>
                </a:solidFill>
              </a:rPr>
              <a:t>1924 год – Конституция СССР</a:t>
            </a:r>
          </a:p>
          <a:p>
            <a:r>
              <a:rPr lang="ru-RU" b="1" i="1" dirty="0">
                <a:solidFill>
                  <a:srgbClr val="000066"/>
                </a:solidFill>
              </a:rPr>
              <a:t>1936 год – Конституция СССР</a:t>
            </a:r>
          </a:p>
          <a:p>
            <a:r>
              <a:rPr lang="ru-RU" b="1" i="1" dirty="0">
                <a:solidFill>
                  <a:srgbClr val="000066"/>
                </a:solidFill>
              </a:rPr>
              <a:t>1977 год – Конституция СССР</a:t>
            </a:r>
          </a:p>
          <a:p>
            <a:pPr algn="ctr"/>
            <a:r>
              <a:rPr lang="ru-RU" b="1" i="1" u="sng" dirty="0">
                <a:solidFill>
                  <a:srgbClr val="000066"/>
                </a:solidFill>
              </a:rPr>
              <a:t>1993 год – Конституция </a:t>
            </a:r>
            <a:endParaRPr lang="ru-RU" b="1" i="1" u="sng" dirty="0" smtClean="0">
              <a:solidFill>
                <a:srgbClr val="000066"/>
              </a:solidFill>
            </a:endParaRPr>
          </a:p>
          <a:p>
            <a:pPr algn="ctr">
              <a:buNone/>
            </a:pPr>
            <a:r>
              <a:rPr lang="ru-RU" b="1" i="1" u="sng" dirty="0" smtClean="0">
                <a:solidFill>
                  <a:srgbClr val="000066"/>
                </a:solidFill>
              </a:rPr>
              <a:t>Российской</a:t>
            </a:r>
            <a:r>
              <a:rPr lang="ru-RU" b="1" i="1" u="sng" dirty="0">
                <a:solidFill>
                  <a:srgbClr val="000066"/>
                </a:solidFill>
              </a:rPr>
              <a:t> </a:t>
            </a:r>
            <a:r>
              <a:rPr lang="ru-RU" b="1" i="1" u="sng" dirty="0" smtClean="0">
                <a:solidFill>
                  <a:srgbClr val="000066"/>
                </a:solidFill>
              </a:rPr>
              <a:t>Федерации</a:t>
            </a:r>
            <a:endParaRPr lang="ru-RU" b="1" i="1" u="sng" dirty="0">
              <a:solidFill>
                <a:srgbClr val="000066"/>
              </a:solidFill>
            </a:endParaRPr>
          </a:p>
          <a:p>
            <a:endParaRPr lang="ru-RU" b="1" i="1" dirty="0">
              <a:solidFill>
                <a:srgbClr val="000066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492F8B84A43E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3368" y="3448050"/>
            <a:ext cx="3780631" cy="3409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0006-005-Gosudarstvo-Rossij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0002-001-Pervym-prezidentom-Rossii-byl-Boris-Nikolaevich-Eltsi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240" y="228600"/>
            <a:ext cx="3581759" cy="3168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274638"/>
            <a:ext cx="8229600" cy="914400"/>
          </a:xfrm>
        </p:spPr>
        <p:txBody>
          <a:bodyPr/>
          <a:lstStyle/>
          <a:p>
            <a:r>
              <a:rPr lang="ru-RU" sz="3200" dirty="0" smtClean="0"/>
              <a:t>      </a:t>
            </a:r>
            <a:r>
              <a:rPr lang="ru-RU" sz="2800" b="1" i="1" dirty="0" smtClean="0">
                <a:solidFill>
                  <a:srgbClr val="000066"/>
                </a:solidFill>
              </a:rPr>
              <a:t>В соответствии с конституцией    </a:t>
            </a:r>
            <a:br>
              <a:rPr lang="ru-RU" sz="2800" b="1" i="1" dirty="0" smtClean="0">
                <a:solidFill>
                  <a:srgbClr val="000066"/>
                </a:solidFill>
              </a:rPr>
            </a:br>
            <a:r>
              <a:rPr lang="ru-RU" sz="2800" b="1" i="1" dirty="0" smtClean="0">
                <a:solidFill>
                  <a:srgbClr val="000066"/>
                </a:solidFill>
              </a:rPr>
              <a:t>   формируется все законодательство </a:t>
            </a:r>
            <a:r>
              <a:rPr lang="ru-RU" sz="2800" b="1" i="1" dirty="0">
                <a:solidFill>
                  <a:srgbClr val="000066"/>
                </a:solidFill>
              </a:rPr>
              <a:t/>
            </a:r>
            <a:br>
              <a:rPr lang="ru-RU" sz="2800" b="1" i="1" dirty="0">
                <a:solidFill>
                  <a:srgbClr val="000066"/>
                </a:solidFill>
              </a:rPr>
            </a:br>
            <a:r>
              <a:rPr lang="ru-RU" sz="2800" b="1" i="1" dirty="0">
                <a:solidFill>
                  <a:srgbClr val="000066"/>
                </a:solidFill>
              </a:rPr>
              <a:t>                     т.е. его законы             </a:t>
            </a:r>
            <a:endParaRPr lang="ru-RU" sz="2800" b="1" i="1" dirty="0">
              <a:solidFill>
                <a:srgbClr val="A50021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25488" y="1370013"/>
            <a:ext cx="5454650" cy="49387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               </a:t>
            </a:r>
            <a:r>
              <a:rPr lang="ru-RU" sz="2800" b="1" i="1" u="sng" dirty="0"/>
              <a:t>Преамбула</a:t>
            </a:r>
          </a:p>
          <a:p>
            <a:pPr>
              <a:lnSpc>
                <a:spcPct val="90000"/>
              </a:lnSpc>
            </a:pPr>
            <a:r>
              <a:rPr lang="ru-RU" sz="2800" b="1" i="1" dirty="0"/>
              <a:t>Провозглашается, что народ России принимает Конституцию;</a:t>
            </a:r>
          </a:p>
          <a:p>
            <a:pPr>
              <a:lnSpc>
                <a:spcPct val="90000"/>
              </a:lnSpc>
            </a:pPr>
            <a:r>
              <a:rPr lang="ru-RU" sz="2800" b="1" i="1" dirty="0"/>
              <a:t>Закрепляются демократические и гуманистические ценности;</a:t>
            </a:r>
          </a:p>
          <a:p>
            <a:pPr>
              <a:lnSpc>
                <a:spcPct val="90000"/>
              </a:lnSpc>
            </a:pPr>
            <a:r>
              <a:rPr lang="ru-RU" sz="2800" b="1" i="1" dirty="0"/>
              <a:t>Определяется место России в современном мире.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845175" y="2652713"/>
            <a:ext cx="3186113" cy="303053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800"/>
          </a:p>
        </p:txBody>
      </p:sp>
      <p:pic>
        <p:nvPicPr>
          <p:cNvPr id="27652" name="Picture 4" descr="const_r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1212" y="2708275"/>
            <a:ext cx="3252787" cy="3645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274638"/>
            <a:ext cx="8229600" cy="381000"/>
          </a:xfrm>
        </p:spPr>
        <p:txBody>
          <a:bodyPr/>
          <a:lstStyle/>
          <a:p>
            <a:r>
              <a:rPr lang="ru-RU" sz="4000" dirty="0"/>
              <a:t>           </a:t>
            </a:r>
            <a:r>
              <a:rPr lang="ru-RU" sz="4000" b="1" i="1" dirty="0"/>
              <a:t>Раздел 1 (главы)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69925"/>
            <a:ext cx="5299075" cy="5424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i="1"/>
              <a:t>Основы конституционного строя.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Права и свободы человека и гражданина.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Федеративное устройство.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Президент РФ.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Федеральное собрание.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Правительство РФ.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Судебная власть.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Местное управление.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Конституционные поправки и пересмотр Конституции.</a:t>
            </a:r>
          </a:p>
        </p:txBody>
      </p:sp>
      <p:pic>
        <p:nvPicPr>
          <p:cNvPr id="5" name="Picture 6" descr="0320132825102084674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3775" y="3076575"/>
            <a:ext cx="2549525" cy="1825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1336658973_picture_55_Президентом-России-можно-быть-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8900" y="717550"/>
            <a:ext cx="2705100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1314761046_img_8524-800-533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737" y="4957762"/>
            <a:ext cx="2608263" cy="1900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4638"/>
            <a:ext cx="8229600" cy="1143000"/>
          </a:xfrm>
        </p:spPr>
        <p:txBody>
          <a:bodyPr/>
          <a:lstStyle/>
          <a:p>
            <a:pPr algn="ctr"/>
            <a:r>
              <a:rPr lang="ru-RU" b="1" i="1"/>
              <a:t>Раздел 2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b="1" i="1" dirty="0"/>
              <a:t>    Заключительные      и переходные      положения</a:t>
            </a:r>
          </a:p>
        </p:txBody>
      </p:sp>
      <p:pic>
        <p:nvPicPr>
          <p:cNvPr id="22532" name="Picture 4" descr="Konst_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3713" y="1292118"/>
            <a:ext cx="4421187" cy="5176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243" y="1995785"/>
            <a:ext cx="831650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5002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Права и обязанности </a:t>
            </a:r>
          </a:p>
          <a:p>
            <a:pPr algn="ctr"/>
            <a:r>
              <a:rPr lang="ru-RU" sz="5400" b="1" i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5002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человека и гражданина</a:t>
            </a:r>
          </a:p>
          <a:p>
            <a:pPr algn="ctr"/>
            <a:r>
              <a:rPr lang="ru-RU" sz="54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5002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Российской Федерации</a:t>
            </a:r>
            <a:endParaRPr lang="ru-RU" sz="5400" b="1" i="1" u="sn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A5002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 стрелкой 33"/>
          <p:cNvCxnSpPr/>
          <p:nvPr/>
        </p:nvCxnSpPr>
        <p:spPr bwMode="auto">
          <a:xfrm>
            <a:off x="3352800" y="1657350"/>
            <a:ext cx="3162300" cy="1790700"/>
          </a:xfrm>
          <a:prstGeom prst="straightConnector1">
            <a:avLst/>
          </a:prstGeom>
          <a:ln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 bwMode="auto">
          <a:xfrm rot="16200000" flipH="1">
            <a:off x="3133725" y="1857375"/>
            <a:ext cx="3371850" cy="2933700"/>
          </a:xfrm>
          <a:prstGeom prst="straightConnector1">
            <a:avLst/>
          </a:prstGeom>
          <a:ln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95650" y="4019550"/>
            <a:ext cx="2621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</p:txBody>
      </p:sp>
      <p:pic>
        <p:nvPicPr>
          <p:cNvPr id="5122" name="Picture 2" descr="http://im5-tub-ru.yandex.net/i?id=165032749-11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22975" y="331787"/>
            <a:ext cx="2876550" cy="1895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Блок-схема: перфолента 4"/>
          <p:cNvSpPr/>
          <p:nvPr/>
        </p:nvSpPr>
        <p:spPr bwMode="auto">
          <a:xfrm>
            <a:off x="1162050" y="571500"/>
            <a:ext cx="4019550" cy="1238250"/>
          </a:xfrm>
          <a:prstGeom prst="flowChartPunchedTap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charset="0"/>
                <a:cs typeface="Arial" charset="0"/>
              </a:rPr>
              <a:t>Права человека</a:t>
            </a:r>
          </a:p>
        </p:txBody>
      </p:sp>
      <p:sp>
        <p:nvSpPr>
          <p:cNvPr id="8" name="Блок-схема: перфолента 7"/>
          <p:cNvSpPr/>
          <p:nvPr/>
        </p:nvSpPr>
        <p:spPr bwMode="auto">
          <a:xfrm>
            <a:off x="361950" y="2057400"/>
            <a:ext cx="2457450" cy="804672"/>
          </a:xfrm>
          <a:prstGeom prst="flowChartPunchedTap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400" b="1" i="1" dirty="0" smtClean="0">
                <a:solidFill>
                  <a:srgbClr val="A50021"/>
                </a:solidFill>
              </a:rPr>
              <a:t>Личные права</a:t>
            </a:r>
          </a:p>
        </p:txBody>
      </p:sp>
      <p:sp>
        <p:nvSpPr>
          <p:cNvPr id="9" name="Блок-схема: перфолента 8"/>
          <p:cNvSpPr/>
          <p:nvPr/>
        </p:nvSpPr>
        <p:spPr bwMode="auto">
          <a:xfrm>
            <a:off x="4533900" y="2133600"/>
            <a:ext cx="2705100" cy="1219200"/>
          </a:xfrm>
          <a:prstGeom prst="flowChartPunchedTap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400" b="1" i="1" dirty="0" smtClean="0">
                <a:solidFill>
                  <a:srgbClr val="A50021"/>
                </a:solidFill>
              </a:rPr>
              <a:t>Гражданские  права</a:t>
            </a:r>
          </a:p>
          <a:p>
            <a:endParaRPr lang="ru-RU" sz="2400" b="1" i="1" dirty="0" smtClean="0">
              <a:solidFill>
                <a:srgbClr val="A50021"/>
              </a:solidFill>
            </a:endParaRPr>
          </a:p>
        </p:txBody>
      </p:sp>
      <p:sp>
        <p:nvSpPr>
          <p:cNvPr id="10" name="Блок-схема: перфолента 9"/>
          <p:cNvSpPr/>
          <p:nvPr/>
        </p:nvSpPr>
        <p:spPr bwMode="auto">
          <a:xfrm>
            <a:off x="247650" y="3448050"/>
            <a:ext cx="2876550" cy="1238250"/>
          </a:xfrm>
          <a:prstGeom prst="flowChartPunchedTap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400" b="1" i="1" dirty="0" smtClean="0">
                <a:solidFill>
                  <a:srgbClr val="A50021"/>
                </a:solidFill>
              </a:rPr>
              <a:t>Политические права</a:t>
            </a:r>
          </a:p>
        </p:txBody>
      </p:sp>
      <p:sp>
        <p:nvSpPr>
          <p:cNvPr id="11" name="Блок-схема: перфолента 10"/>
          <p:cNvSpPr/>
          <p:nvPr/>
        </p:nvSpPr>
        <p:spPr bwMode="auto">
          <a:xfrm>
            <a:off x="3714750" y="3390900"/>
            <a:ext cx="2495550" cy="1314450"/>
          </a:xfrm>
          <a:prstGeom prst="flowChartPunchedTap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400" b="1" i="1" dirty="0" smtClean="0">
                <a:solidFill>
                  <a:srgbClr val="A50021"/>
                </a:solidFill>
              </a:rPr>
              <a:t>Юридические права</a:t>
            </a:r>
          </a:p>
          <a:p>
            <a:r>
              <a:rPr lang="ru-RU" sz="2400" b="1" i="1" dirty="0" smtClean="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12" name="Блок-схема: перфолента 11"/>
          <p:cNvSpPr/>
          <p:nvPr/>
        </p:nvSpPr>
        <p:spPr bwMode="auto">
          <a:xfrm>
            <a:off x="6477000" y="3200400"/>
            <a:ext cx="2667000" cy="1276350"/>
          </a:xfrm>
          <a:prstGeom prst="flowChartPunchedTap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400" b="1" i="1" dirty="0" smtClean="0">
                <a:solidFill>
                  <a:srgbClr val="A50021"/>
                </a:solidFill>
              </a:rPr>
              <a:t>Экономические права</a:t>
            </a:r>
          </a:p>
          <a:p>
            <a:endParaRPr lang="ru-RU" sz="2400" b="1" i="1" dirty="0" smtClean="0">
              <a:solidFill>
                <a:srgbClr val="A50021"/>
              </a:solidFill>
            </a:endParaRPr>
          </a:p>
        </p:txBody>
      </p:sp>
      <p:sp>
        <p:nvSpPr>
          <p:cNvPr id="13" name="Блок-схема: перфолента 12"/>
          <p:cNvSpPr/>
          <p:nvPr/>
        </p:nvSpPr>
        <p:spPr bwMode="auto">
          <a:xfrm>
            <a:off x="3371850" y="4914900"/>
            <a:ext cx="2705100" cy="1200150"/>
          </a:xfrm>
          <a:prstGeom prst="flowChartPunchedTap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400" b="1" i="1" dirty="0" smtClean="0">
                <a:solidFill>
                  <a:srgbClr val="A50021"/>
                </a:solidFill>
              </a:rPr>
              <a:t>Социальные права</a:t>
            </a:r>
          </a:p>
        </p:txBody>
      </p:sp>
      <p:sp>
        <p:nvSpPr>
          <p:cNvPr id="14" name="Блок-схема: перфолента 13"/>
          <p:cNvSpPr/>
          <p:nvPr/>
        </p:nvSpPr>
        <p:spPr bwMode="auto">
          <a:xfrm>
            <a:off x="6248400" y="4838700"/>
            <a:ext cx="2895600" cy="1219200"/>
          </a:xfrm>
          <a:prstGeom prst="flowChartPunchedTap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400" b="1" i="1" dirty="0" smtClean="0">
                <a:solidFill>
                  <a:srgbClr val="A50021"/>
                </a:solidFill>
              </a:rPr>
              <a:t>Духовные права</a:t>
            </a:r>
          </a:p>
          <a:p>
            <a:endParaRPr lang="ru-RU" sz="2400" b="1" i="1" dirty="0" smtClean="0">
              <a:solidFill>
                <a:srgbClr val="A50021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 bwMode="auto">
          <a:xfrm rot="5400000">
            <a:off x="2762250" y="1733550"/>
            <a:ext cx="609600" cy="495300"/>
          </a:xfrm>
          <a:prstGeom prst="straightConnector1">
            <a:avLst/>
          </a:prstGeom>
          <a:ln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 bwMode="auto">
          <a:xfrm rot="16200000" flipH="1">
            <a:off x="1657350" y="3371850"/>
            <a:ext cx="3371850" cy="57150"/>
          </a:xfrm>
          <a:prstGeom prst="straightConnector1">
            <a:avLst/>
          </a:prstGeom>
          <a:ln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 bwMode="auto">
          <a:xfrm rot="16200000" flipH="1">
            <a:off x="2581275" y="2466975"/>
            <a:ext cx="1924050" cy="419100"/>
          </a:xfrm>
          <a:prstGeom prst="straightConnector1">
            <a:avLst/>
          </a:prstGeom>
          <a:ln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 bwMode="auto">
          <a:xfrm>
            <a:off x="3314700" y="1676400"/>
            <a:ext cx="1295400" cy="742950"/>
          </a:xfrm>
          <a:prstGeom prst="straightConnector1">
            <a:avLst/>
          </a:prstGeom>
          <a:ln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 bwMode="auto">
          <a:xfrm rot="5400000">
            <a:off x="2295525" y="2505075"/>
            <a:ext cx="1847850" cy="190500"/>
          </a:xfrm>
          <a:prstGeom prst="straightConnector1">
            <a:avLst/>
          </a:prstGeom>
          <a:ln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gosrf.ru/images/news/2013/5/13/989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874" y="0"/>
            <a:ext cx="3379143" cy="300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76250" y="2419350"/>
            <a:ext cx="8420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A50021"/>
                </a:solidFill>
              </a:rPr>
              <a:t>«Все люди обладают человеческим достоинством!»</a:t>
            </a:r>
          </a:p>
          <a:p>
            <a:r>
              <a:rPr lang="ru-RU" sz="3600" b="1" i="1" dirty="0" smtClean="0">
                <a:solidFill>
                  <a:srgbClr val="A50021"/>
                </a:solidFill>
              </a:rPr>
              <a:t>Права человека универсальны!</a:t>
            </a:r>
            <a:endParaRPr lang="ru-RU" sz="3600" b="1" i="1" dirty="0">
              <a:solidFill>
                <a:srgbClr val="A50021"/>
              </a:solidFill>
            </a:endParaRPr>
          </a:p>
        </p:txBody>
      </p:sp>
      <p:pic>
        <p:nvPicPr>
          <p:cNvPr id="4098" name="Picture 2" descr="http://polit.ru/media/photolib/2013/01/29/druzhba-narodov-01_135945232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0" y="4032439"/>
            <a:ext cx="3470275" cy="2596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7657" y="551543"/>
            <a:ext cx="80118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для Вас означает понятие  «человеческое достоинство?»</a:t>
            </a:r>
          </a:p>
          <a:p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Приведите примеры из жизни.</a:t>
            </a:r>
          </a:p>
          <a:p>
            <a:endParaRPr lang="ru-RU" sz="32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Могут ли соблюдаться права человека в обществе , в котором уважение человеческого достоинства не является жизненным приоритетом? Что грозит такому обществу!?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MG_042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3962400" cy="293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SDC1444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572000" cy="4049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PH03425I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555919">
            <a:off x="6934200" y="2667000"/>
            <a:ext cx="1905000" cy="128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J0178632"/>
          <p:cNvPicPr>
            <a:picLocks noChangeAspect="1" noChangeArrowheads="1"/>
          </p:cNvPicPr>
          <p:nvPr/>
        </p:nvPicPr>
        <p:blipFill>
          <a:blip r:embed="rId5" cstate="screen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60863"/>
            <a:ext cx="2362200" cy="2306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40113"/>
            <a:ext cx="4724400" cy="3089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2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67200"/>
            <a:ext cx="3276600" cy="2457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16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3352800"/>
          </a:xfrm>
        </p:spPr>
        <p:txBody>
          <a:bodyPr/>
          <a:lstStyle/>
          <a:p>
            <a:r>
              <a:rPr lang="ru-RU" sz="8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Мы – граждане России!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554265"/>
            <a:ext cx="6936922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5002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Конституция – прочный фундамент 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5002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демократического развития 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5002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Российского государства!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A5002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7039" y="1900535"/>
            <a:ext cx="726365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5002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Урок окончен!</a:t>
            </a:r>
          </a:p>
          <a:p>
            <a:pPr algn="ctr"/>
            <a:r>
              <a:rPr lang="ru-RU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5002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 новых встреч!</a:t>
            </a:r>
            <a:endParaRPr lang="ru-RU" sz="60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A5002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0066"/>
                </a:solidFill>
                <a:latin typeface="Bookman Old Style" pitchFamily="18" charset="0"/>
              </a:rPr>
              <a:t>Мы – россияне!!!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9460" name="Picture 4" descr="http://artinvestment.ru/content/download/news_2010/20100623_map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5521" y="1099178"/>
            <a:ext cx="7828879" cy="3758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http://upme-rf.ru/wp-content/uploads/2011/11/112911_1016_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5200" y="4648201"/>
            <a:ext cx="5200649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686800" cy="5792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8534400" cy="48006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В декабре 2000 года Государственная Дума РФ приняла законы о </a:t>
            </a:r>
            <a:endPara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государственной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символике Российской Федерации </a:t>
            </a:r>
            <a:endPara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– гербе, флаге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и гимне.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В третье тысячелетие </a:t>
            </a:r>
            <a:endPara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Россия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вошла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новыми </a:t>
            </a:r>
            <a:endPara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государственными     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символами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.</a:t>
            </a:r>
          </a:p>
        </p:txBody>
      </p:sp>
      <p:pic>
        <p:nvPicPr>
          <p:cNvPr id="51204" name="Picture 4" descr="2"/>
          <p:cNvPicPr>
            <a:picLocks noChangeAspect="1" noChangeArrowheads="1"/>
          </p:cNvPicPr>
          <p:nvPr/>
        </p:nvPicPr>
        <p:blipFill>
          <a:blip r:embed="rId3" cstate="screen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1938" y="3584575"/>
            <a:ext cx="2284412" cy="2797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1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87400"/>
            <a:ext cx="8839200" cy="589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610600" cy="64008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Современный государственный герб свидетельствует о том, что наша страна – независимое государство, а мы все – граждане новой, демократической России.</a:t>
            </a:r>
          </a:p>
          <a:p>
            <a:pPr>
              <a:lnSpc>
                <a:spcPct val="90000"/>
              </a:lnSpc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Флаг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– наша святыня, и мы должны относиться к нему с уважением и почитанием.</a:t>
            </a:r>
          </a:p>
        </p:txBody>
      </p:sp>
      <p:pic>
        <p:nvPicPr>
          <p:cNvPr id="52228" name="Picture 4" descr="510a56611d694e5e4671e75d2d25ed6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6" name="Picture 8" descr="16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0"/>
            <a:ext cx="2438400" cy="1131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 descr="NWE166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672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0" name="Picture 2" descr="32309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70338"/>
            <a:ext cx="2819400" cy="2722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Picture 3" descr="field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358918">
            <a:off x="235303" y="2347913"/>
            <a:ext cx="2260600" cy="1674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1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2781300" cy="3581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4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3781425" cy="282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8610600" cy="2438400"/>
          </a:xfrm>
        </p:spPr>
        <p:txBody>
          <a:bodyPr/>
          <a:lstStyle/>
          <a:p>
            <a:pPr algn="ctr"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Наша Родина – Российская Федерация.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Мы – граждане великой, многонациональной державы.</a:t>
            </a:r>
          </a:p>
          <a:p>
            <a:pPr algn="ctr">
              <a:buNone/>
            </a:pPr>
            <a:endPara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Мы – граждане Российской Федерации!!!</a:t>
            </a:r>
          </a:p>
          <a:p>
            <a:pPr algn="ctr">
              <a:buNone/>
            </a:pPr>
            <a:endPara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Мы – Россияне!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3754" y="580571"/>
            <a:ext cx="8316507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Вопросы для обсуждения:</a:t>
            </a:r>
          </a:p>
          <a:p>
            <a:pPr algn="ctr"/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означает фраза «принять судьбу Отечества как свою личную?</a:t>
            </a:r>
          </a:p>
          <a:p>
            <a:pPr algn="ctr"/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такое национальные ценности?</a:t>
            </a:r>
          </a:p>
          <a:p>
            <a:pPr algn="ctr">
              <a:buFont typeface="Arial" pitchFamily="34" charset="0"/>
              <a:buChar char="•"/>
            </a:pPr>
            <a:endParaRPr lang="ru-RU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Назовите людей, делами которых гордится вся Россия?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03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2921000" cy="3830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299" name="Picture 3" descr="hay_cloud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343500">
            <a:off x="450850" y="1560513"/>
            <a:ext cx="3581400" cy="26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2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64113"/>
            <a:ext cx="2286000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5" descr="175"/>
          <p:cNvPicPr>
            <a:picLocks noChangeAspect="1" noChangeArrowheads="1"/>
          </p:cNvPicPr>
          <p:nvPr/>
        </p:nvPicPr>
        <p:blipFill>
          <a:blip r:embed="rId5" cstate="screen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05000"/>
            <a:ext cx="2057400" cy="1398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 descr="43"/>
          <p:cNvPicPr>
            <a:picLocks noChangeAspect="1" noChangeArrowheads="1"/>
          </p:cNvPicPr>
          <p:nvPr/>
        </p:nvPicPr>
        <p:blipFill>
          <a:blip r:embed="rId6" cstate="screen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3850" y="152400"/>
            <a:ext cx="97155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7" descr="J0202045"/>
          <p:cNvPicPr>
            <a:picLocks noChangeAspect="1" noChangeArrowheads="1"/>
          </p:cNvPicPr>
          <p:nvPr/>
        </p:nvPicPr>
        <p:blipFill>
          <a:blip r:embed="rId7" cstate="screen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49788"/>
            <a:ext cx="3048000" cy="2025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530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8610600" cy="4800600"/>
          </a:xfrm>
        </p:spPr>
        <p:txBody>
          <a:bodyPr/>
          <a:lstStyle/>
          <a:p>
            <a:pPr marL="180975" indent="-6350" algn="ctr">
              <a:buFontTx/>
              <a:buNone/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Это </a:t>
            </a: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– Россия!</a:t>
            </a:r>
          </a:p>
          <a:p>
            <a:pPr marL="180975" indent="-6350" algn="ctr">
              <a:buFontTx/>
              <a:buNone/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Это - наша 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Родина</a:t>
            </a: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!</a:t>
            </a:r>
          </a:p>
          <a:p>
            <a:pPr marL="180975" indent="-6350" algn="ctr">
              <a:buFontTx/>
              <a:buNone/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Это – наше Отечество!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57485"/>
            <a:ext cx="55245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4400" b="1" i="1" dirty="0" smtClean="0">
                <a:solidFill>
                  <a:schemeClr val="folHlink"/>
                </a:solidFill>
                <a:latin typeface="Bookman Old Style" pitchFamily="18" charset="0"/>
                <a:cs typeface="Aharoni" pitchFamily="2" charset="-79"/>
              </a:rPr>
              <a:t>12 декабря </a:t>
            </a:r>
          </a:p>
          <a:p>
            <a:pPr>
              <a:spcBef>
                <a:spcPts val="0"/>
              </a:spcBef>
            </a:pPr>
            <a:r>
              <a:rPr lang="ru-RU" sz="4400" b="1" i="1" dirty="0" smtClean="0">
                <a:solidFill>
                  <a:schemeClr val="folHlink"/>
                </a:solidFill>
                <a:latin typeface="Bookman Old Style" pitchFamily="18" charset="0"/>
                <a:cs typeface="Aharoni" pitchFamily="2" charset="-79"/>
              </a:rPr>
              <a:t>1993 года</a:t>
            </a:r>
          </a:p>
          <a:p>
            <a:pPr>
              <a:spcBef>
                <a:spcPts val="0"/>
              </a:spcBef>
            </a:pPr>
            <a:r>
              <a:rPr lang="ru-RU" sz="4400" b="1" i="1" dirty="0" smtClean="0">
                <a:solidFill>
                  <a:schemeClr val="folHlink"/>
                </a:solidFill>
                <a:latin typeface="Bookman Old Style" pitchFamily="18" charset="0"/>
                <a:cs typeface="Aharoni" pitchFamily="2" charset="-79"/>
              </a:rPr>
              <a:t>День рождения Конституции </a:t>
            </a:r>
          </a:p>
          <a:p>
            <a:pPr>
              <a:spcBef>
                <a:spcPts val="0"/>
              </a:spcBef>
            </a:pPr>
            <a:r>
              <a:rPr lang="ru-RU" sz="4400" b="1" i="1" dirty="0" smtClean="0">
                <a:solidFill>
                  <a:schemeClr val="folHlink"/>
                </a:solidFill>
                <a:latin typeface="Bookman Old Style" pitchFamily="18" charset="0"/>
                <a:cs typeface="Aharoni" pitchFamily="2" charset="-79"/>
              </a:rPr>
              <a:t>Российской</a:t>
            </a:r>
          </a:p>
          <a:p>
            <a:pPr>
              <a:spcBef>
                <a:spcPts val="0"/>
              </a:spcBef>
            </a:pPr>
            <a:r>
              <a:rPr lang="ru-RU" sz="4400" b="1" i="1" dirty="0" smtClean="0">
                <a:solidFill>
                  <a:schemeClr val="folHlink"/>
                </a:solidFill>
                <a:latin typeface="Bookman Old Style" pitchFamily="18" charset="0"/>
                <a:cs typeface="Aharoni" pitchFamily="2" charset="-79"/>
              </a:rPr>
              <a:t> Федерации</a:t>
            </a:r>
          </a:p>
        </p:txBody>
      </p:sp>
      <p:pic>
        <p:nvPicPr>
          <p:cNvPr id="4" name="Picture 8" descr="http://www.smoiseenko.ru/libs/get_img.php?base=verse&amp;id=27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6975" y="645566"/>
            <a:ext cx="3832225" cy="5088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рта России">
  <a:themeElements>
    <a:clrScheme name="карта России 1">
      <a:dk1>
        <a:srgbClr val="000000"/>
      </a:dk1>
      <a:lt1>
        <a:srgbClr val="D6DBEF"/>
      </a:lt1>
      <a:dk2>
        <a:srgbClr val="000000"/>
      </a:dk2>
      <a:lt2>
        <a:srgbClr val="B2B2B2"/>
      </a:lt2>
      <a:accent1>
        <a:srgbClr val="EFEBF7"/>
      </a:accent1>
      <a:accent2>
        <a:srgbClr val="B2BBE4"/>
      </a:accent2>
      <a:accent3>
        <a:srgbClr val="E8EAF6"/>
      </a:accent3>
      <a:accent4>
        <a:srgbClr val="000000"/>
      </a:accent4>
      <a:accent5>
        <a:srgbClr val="F6F3FA"/>
      </a:accent5>
      <a:accent6>
        <a:srgbClr val="A1A9CF"/>
      </a:accent6>
      <a:hlink>
        <a:srgbClr val="6379CE"/>
      </a:hlink>
      <a:folHlink>
        <a:srgbClr val="31459C"/>
      </a:folHlink>
    </a:clrScheme>
    <a:fontScheme name="карта Росси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карта России 1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E8EAF6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2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E8EAF6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3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E8EAF6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4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E8EAF6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FFFFFF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FFFFFF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FFFFFF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FFFFFF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карта России</Template>
  <TotalTime>480</TotalTime>
  <Words>402</Words>
  <Application>Microsoft Office PowerPoint</Application>
  <PresentationFormat>Экран (4:3)</PresentationFormat>
  <Paragraphs>101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карта России</vt:lpstr>
      <vt:lpstr>День знаний</vt:lpstr>
      <vt:lpstr>Мы – граждане России!</vt:lpstr>
      <vt:lpstr>Мы – россияне!!!</vt:lpstr>
      <vt:lpstr>Слайд 4</vt:lpstr>
      <vt:lpstr>Слайд 5</vt:lpstr>
      <vt:lpstr>Слайд 6</vt:lpstr>
      <vt:lpstr>Слайд 7</vt:lpstr>
      <vt:lpstr>Слайд 8</vt:lpstr>
      <vt:lpstr>Слайд 9</vt:lpstr>
      <vt:lpstr>     Что такое Конституция?</vt:lpstr>
      <vt:lpstr>История конституции России</vt:lpstr>
      <vt:lpstr>Слайд 12</vt:lpstr>
      <vt:lpstr>      В соответствии с конституцией        формируется все законодательство                       т.е. его законы             </vt:lpstr>
      <vt:lpstr>           Раздел 1 (главы)</vt:lpstr>
      <vt:lpstr>Раздел 2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НН</cp:lastModifiedBy>
  <cp:revision>46</cp:revision>
  <dcterms:created xsi:type="dcterms:W3CDTF">2013-08-12T16:11:54Z</dcterms:created>
  <dcterms:modified xsi:type="dcterms:W3CDTF">2014-03-11T18:05:01Z</dcterms:modified>
</cp:coreProperties>
</file>