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0" r:id="rId3"/>
    <p:sldId id="262" r:id="rId4"/>
    <p:sldId id="261" r:id="rId5"/>
    <p:sldId id="264" r:id="rId6"/>
    <p:sldId id="269" r:id="rId7"/>
    <p:sldId id="270" r:id="rId8"/>
    <p:sldId id="257" r:id="rId9"/>
    <p:sldId id="258" r:id="rId10"/>
    <p:sldId id="266" r:id="rId11"/>
    <p:sldId id="259" r:id="rId12"/>
    <p:sldId id="263" r:id="rId13"/>
    <p:sldId id="265" r:id="rId14"/>
    <p:sldId id="267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CC71A-F3ED-45C3-844D-6DC0DA6678E7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36EAA-3EFE-4869-B9D8-35B96248C7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36EAA-3EFE-4869-B9D8-35B96248C7A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4%D0%B8%D0%B7%D0%B8%D0%BE%D0%BB%D0%BE%D0%B3%D0%B8%D1%8F" TargetMode="External"/><Relationship Id="rId3" Type="http://schemas.openxmlformats.org/officeDocument/2006/relationships/hyperlink" Target="http://ru.wikipedia.org/wiki/%D0%9D%D0%B5%D1%81%D0%BF%D0%B5%D1%86%D0%B8%D1%84%D0%B8%D1%87%D0%B5%D1%81%D0%BA%D0%B8%D0%B5_%D0%B0%D0%B4%D0%B0%D0%BF%D1%82%D0%B0%D1%86%D0%B8%D0%BE%D0%BD%D0%BD%D1%8B%D0%B5_%D1%80%D0%B5%D0%B0%D0%BA%D1%86%D0%B8%D0%B8_%D0%BE%D1%80%D0%B3%D0%B0%D0%BD%D0%B8%D0%B7%D0%BC%D0%B0" TargetMode="External"/><Relationship Id="rId7" Type="http://schemas.openxmlformats.org/officeDocument/2006/relationships/hyperlink" Target="http://ru.wikipedia.org/wiki/%D0%9C%D0%B5%D0%B4%D0%B8%D1%86%D0%B8%D0%BD%D0%B0" TargetMode="External"/><Relationship Id="rId2" Type="http://schemas.openxmlformats.org/officeDocument/2006/relationships/hyperlink" Target="http://ru.wikipedia.org/wiki/%D0%90%D0%BD%D0%B3%D0%BB%D0%B8%D0%B9%D1%81%D0%BA%D0%B8%D0%B9_%D1%8F%D0%B7%D1%8B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E%D1%80%D0%B3%D0%B0%D0%BD%D0%B8%D0%B7%D0%BC" TargetMode="External"/><Relationship Id="rId5" Type="http://schemas.openxmlformats.org/officeDocument/2006/relationships/hyperlink" Target="http://ru.wikipedia.org/wiki/%D0%9D%D0%B5%D1%80%D0%B2%D0%BD%D0%B0%D1%8F_%D1%81%D0%B8%D1%81%D1%82%D0%B5%D0%BC%D0%B0" TargetMode="External"/><Relationship Id="rId4" Type="http://schemas.openxmlformats.org/officeDocument/2006/relationships/hyperlink" Target="http://ru.wikipedia.org/wiki/%D0%93%D0%BE%D0%BC%D0%B5%D0%BE%D1%81%D1%82%D0%B0%D0%B7" TargetMode="External"/><Relationship Id="rId9" Type="http://schemas.openxmlformats.org/officeDocument/2006/relationships/hyperlink" Target="http://ru.wikipedia.org/wiki/%D0%9F%D1%81%D0%B8%D1%85%D0%BE%D0%BB%D0%BE%D0%B3%D0%B8%D1%8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Пользователь\Рабочий стол\stress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9939"/>
            <a:ext cx="9144000" cy="6877878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71736" y="5500702"/>
            <a:ext cx="83058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Учитель ОБЖ: Проскурников А.С.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142984"/>
            <a:ext cx="8305800" cy="1981200"/>
          </a:xfrm>
        </p:spPr>
        <p:txBody>
          <a:bodyPr/>
          <a:lstStyle/>
          <a:p>
            <a:r>
              <a:rPr lang="ru-RU" sz="8800" b="1" dirty="0" smtClean="0">
                <a:solidFill>
                  <a:srgbClr val="FF0000"/>
                </a:solidFill>
              </a:rPr>
              <a:t>Стрессы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Пользователь\Рабочий стол\стресс\stress_0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0297"/>
            <a:ext cx="9144000" cy="6878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sz="half" idx="2"/>
          </p:nvPr>
        </p:nvSpPr>
        <p:spPr>
          <a:xfrm>
            <a:off x="500034" y="1357298"/>
            <a:ext cx="4038600" cy="391363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Адаптация –</a:t>
            </a:r>
            <a:r>
              <a:rPr lang="ru-RU" dirty="0" smtClean="0"/>
              <a:t> приспособление организма к различным факторам внешней среды , универсальное свойство живого, которое проявляется как в норме, так и в патологии.</a:t>
            </a:r>
          </a:p>
          <a:p>
            <a:r>
              <a:rPr lang="ru-RU" dirty="0" err="1" smtClean="0">
                <a:solidFill>
                  <a:srgbClr val="FF0000"/>
                </a:solidFill>
              </a:rPr>
              <a:t>Дезадаптация</a:t>
            </a:r>
            <a:r>
              <a:rPr lang="ru-RU" dirty="0" smtClean="0">
                <a:solidFill>
                  <a:srgbClr val="FF0000"/>
                </a:solidFill>
              </a:rPr>
              <a:t> – </a:t>
            </a:r>
            <a:r>
              <a:rPr lang="ru-RU" dirty="0" smtClean="0"/>
              <a:t>перенапряжение адаптационных систем, что приводит к снижению сопротивляемости организма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Picture 2" descr="C:\Documents and Settings\Пользователь\Рабочий стол\стресс\math_girl_b01[1]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428736"/>
            <a:ext cx="4038600" cy="34538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Вследствие физического и нервно-психического переутомления у городских жителей возникают </a:t>
            </a:r>
            <a:r>
              <a:rPr lang="ru-RU" dirty="0" smtClean="0">
                <a:solidFill>
                  <a:srgbClr val="FF0000"/>
                </a:solidFill>
              </a:rPr>
              <a:t>болезни «истощения»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Невроз- </a:t>
            </a:r>
            <a:r>
              <a:rPr lang="ru-RU" dirty="0" smtClean="0"/>
              <a:t>нервное заболевание , возникающее из-за психического перенапряжения.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Пользователь\Рабочий стол\стресс\stres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Пользователь\Рабочий стол\стресс\image002_stress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1" y="-13062"/>
            <a:ext cx="8929719" cy="6871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Каждому человеку свойственна своя реакция на стрессоры.</a:t>
            </a:r>
          </a:p>
          <a:p>
            <a:r>
              <a:rPr lang="ru-RU" dirty="0" smtClean="0"/>
              <a:t>И зависит она от </a:t>
            </a:r>
            <a:r>
              <a:rPr lang="ru-RU" dirty="0" smtClean="0">
                <a:solidFill>
                  <a:srgbClr val="FF0000"/>
                </a:solidFill>
              </a:rPr>
              <a:t>темперамента.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Виды темперамента (</a:t>
            </a:r>
            <a:r>
              <a:rPr lang="ru-RU" dirty="0" err="1" smtClean="0">
                <a:solidFill>
                  <a:srgbClr val="FF0000"/>
                </a:solidFill>
              </a:rPr>
              <a:t>стр</a:t>
            </a:r>
            <a:r>
              <a:rPr lang="ru-RU" dirty="0" smtClean="0">
                <a:solidFill>
                  <a:srgbClr val="FF0000"/>
                </a:solidFill>
              </a:rPr>
              <a:t> 48)</a:t>
            </a:r>
          </a:p>
          <a:p>
            <a:pPr>
              <a:buFontTx/>
              <a:buChar char="-"/>
            </a:pPr>
            <a:r>
              <a:rPr lang="ru-RU" dirty="0" smtClean="0"/>
              <a:t>Холерики</a:t>
            </a:r>
          </a:p>
          <a:p>
            <a:pPr>
              <a:buFontTx/>
              <a:buChar char="-"/>
            </a:pPr>
            <a:r>
              <a:rPr lang="ru-RU" dirty="0" smtClean="0"/>
              <a:t>Флегматик </a:t>
            </a:r>
          </a:p>
          <a:p>
            <a:pPr>
              <a:buFontTx/>
              <a:buChar char="-"/>
            </a:pPr>
            <a:r>
              <a:rPr lang="ru-RU" dirty="0" smtClean="0"/>
              <a:t>Меланхолик </a:t>
            </a:r>
          </a:p>
          <a:p>
            <a:pPr>
              <a:buFontTx/>
              <a:buChar char="-"/>
            </a:pPr>
            <a:r>
              <a:rPr lang="ru-RU" dirty="0" smtClean="0"/>
              <a:t>Сангвиник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Стресс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(от </a:t>
            </a:r>
            <a:r>
              <a:rPr lang="ru-RU" dirty="0" smtClean="0">
                <a:hlinkClick r:id="rId2" tooltip="Английский язык"/>
              </a:rPr>
              <a:t>англ.</a:t>
            </a:r>
            <a:r>
              <a:rPr lang="ru-RU" dirty="0" smtClean="0"/>
              <a:t> </a:t>
            </a:r>
            <a:r>
              <a:rPr lang="ru-RU" i="1" dirty="0" err="1" smtClean="0"/>
              <a:t>stress</a:t>
            </a:r>
            <a:r>
              <a:rPr lang="ru-RU" dirty="0" smtClean="0"/>
              <a:t> — давление, нажим, напор; гнёт; нагрузка; напряжение) — </a:t>
            </a:r>
            <a:r>
              <a:rPr lang="ru-RU" dirty="0" smtClean="0">
                <a:hlinkClick r:id="rId3" tooltip="Неспецифические адаптационные реакции организма"/>
              </a:rPr>
              <a:t>неспецифическая (общая) реакция организма</a:t>
            </a:r>
            <a:r>
              <a:rPr lang="ru-RU" dirty="0" smtClean="0"/>
              <a:t> на воздействие (физическое или психологическое), нарушающее его </a:t>
            </a:r>
            <a:r>
              <a:rPr lang="ru-RU" dirty="0" smtClean="0">
                <a:hlinkClick r:id="rId4" tooltip="Гомеостаз"/>
              </a:rPr>
              <a:t>гомеостаз</a:t>
            </a:r>
            <a:r>
              <a:rPr lang="ru-RU" dirty="0" smtClean="0"/>
              <a:t>, а также соответствующее состояние </a:t>
            </a:r>
            <a:r>
              <a:rPr lang="ru-RU" dirty="0" smtClean="0">
                <a:hlinkClick r:id="rId5" tooltip="Нервная система"/>
              </a:rPr>
              <a:t>нервной системы</a:t>
            </a:r>
            <a:r>
              <a:rPr lang="ru-RU" dirty="0" smtClean="0"/>
              <a:t> </a:t>
            </a:r>
            <a:r>
              <a:rPr lang="ru-RU" dirty="0" smtClean="0">
                <a:hlinkClick r:id="rId6" tooltip="Организм"/>
              </a:rPr>
              <a:t>организма</a:t>
            </a:r>
            <a:r>
              <a:rPr lang="ru-RU" dirty="0" smtClean="0"/>
              <a:t> (или организма в целом). </a:t>
            </a:r>
          </a:p>
          <a:p>
            <a:r>
              <a:rPr lang="ru-RU" dirty="0" smtClean="0"/>
              <a:t>В </a:t>
            </a:r>
            <a:r>
              <a:rPr lang="ru-RU" dirty="0" smtClean="0">
                <a:hlinkClick r:id="rId7" tooltip="Медицина"/>
              </a:rPr>
              <a:t>медицине</a:t>
            </a:r>
            <a:r>
              <a:rPr lang="ru-RU" dirty="0" smtClean="0"/>
              <a:t>, </a:t>
            </a:r>
            <a:r>
              <a:rPr lang="ru-RU" dirty="0" smtClean="0">
                <a:hlinkClick r:id="rId8" tooltip="Физиология"/>
              </a:rPr>
              <a:t>физиологии</a:t>
            </a:r>
            <a:r>
              <a:rPr lang="ru-RU" dirty="0" smtClean="0"/>
              <a:t>, </a:t>
            </a:r>
            <a:r>
              <a:rPr lang="ru-RU" dirty="0" smtClean="0">
                <a:hlinkClick r:id="rId9" tooltip="Психология"/>
              </a:rPr>
              <a:t>психологии</a:t>
            </a:r>
            <a:r>
              <a:rPr lang="ru-RU" dirty="0" smtClean="0"/>
              <a:t> выделяют </a:t>
            </a:r>
            <a:r>
              <a:rPr lang="ru-RU" dirty="0" smtClean="0">
                <a:solidFill>
                  <a:srgbClr val="FF0000"/>
                </a:solidFill>
              </a:rPr>
              <a:t>положительную (</a:t>
            </a:r>
            <a:r>
              <a:rPr lang="ru-RU" b="1" dirty="0" err="1" smtClean="0">
                <a:solidFill>
                  <a:srgbClr val="FF0000"/>
                </a:solidFill>
              </a:rPr>
              <a:t>эустресс</a:t>
            </a:r>
            <a:r>
              <a:rPr lang="ru-RU" dirty="0" smtClean="0">
                <a:solidFill>
                  <a:srgbClr val="FF0000"/>
                </a:solidFill>
              </a:rPr>
              <a:t>) и отрицательную (</a:t>
            </a:r>
            <a:r>
              <a:rPr lang="ru-RU" b="1" dirty="0" err="1" smtClean="0">
                <a:solidFill>
                  <a:srgbClr val="FF0000"/>
                </a:solidFill>
              </a:rPr>
              <a:t>дистресс</a:t>
            </a:r>
            <a:r>
              <a:rPr lang="ru-RU" dirty="0" smtClean="0">
                <a:solidFill>
                  <a:srgbClr val="FF0000"/>
                </a:solidFill>
              </a:rPr>
              <a:t>) </a:t>
            </a:r>
            <a:r>
              <a:rPr lang="ru-RU" dirty="0" smtClean="0"/>
              <a:t>формы стресса.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Что такое стресс?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Documents and Settings\Пользователь\Рабочий стол\стресс\117361-fara-stre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070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По характеру воздействия выделяют:</a:t>
            </a:r>
          </a:p>
          <a:p>
            <a:pPr>
              <a:buFontTx/>
              <a:buChar char="-"/>
            </a:pPr>
            <a:r>
              <a:rPr lang="ru-RU" dirty="0" smtClean="0"/>
              <a:t>нервно-психический, </a:t>
            </a:r>
          </a:p>
          <a:p>
            <a:pPr>
              <a:buFontTx/>
              <a:buChar char="-"/>
            </a:pPr>
            <a:r>
              <a:rPr lang="ru-RU" dirty="0" smtClean="0"/>
              <a:t>тепловой или </a:t>
            </a:r>
            <a:r>
              <a:rPr lang="ru-RU" dirty="0" err="1" smtClean="0"/>
              <a:t>холодовый</a:t>
            </a:r>
            <a:r>
              <a:rPr lang="ru-RU" dirty="0" smtClean="0"/>
              <a:t>, </a:t>
            </a:r>
          </a:p>
          <a:p>
            <a:pPr>
              <a:buFontTx/>
              <a:buChar char="-"/>
            </a:pPr>
            <a:r>
              <a:rPr lang="ru-RU" dirty="0" smtClean="0"/>
              <a:t>световой, </a:t>
            </a:r>
          </a:p>
          <a:p>
            <a:pPr>
              <a:buFontTx/>
              <a:buChar char="-"/>
            </a:pPr>
            <a:r>
              <a:rPr lang="ru-RU" dirty="0" smtClean="0"/>
              <a:t>антропогенный и другие стрессы.</a:t>
            </a:r>
          </a:p>
          <a:p>
            <a:r>
              <a:rPr lang="ru-RU" i="1" u="sng" dirty="0" smtClean="0"/>
              <a:t>Каким бы ни был стресс, «хорошим» или «плохим», эмоциональным или физическим (или тем и другим одновременно), воздействие его на организм имеет общие неспецифические черты.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классификация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Пользователь\Рабочий стол\стресс\449413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реакция тревоги (мобилизация адаптационных возможностей — возможности эти ограничены) </a:t>
            </a:r>
          </a:p>
          <a:p>
            <a:pPr lvl="0"/>
            <a:r>
              <a:rPr lang="ru-RU" dirty="0" smtClean="0"/>
              <a:t>стадия сопротивляемости </a:t>
            </a:r>
          </a:p>
          <a:p>
            <a:pPr lvl="0"/>
            <a:r>
              <a:rPr lang="ru-RU" dirty="0" smtClean="0"/>
              <a:t>стадия истощения 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Стадии стресса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Пользователь\Рабочий стол\стресс\clip_image00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Пользователь\Рабочий стол\стресс\stress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43458"/>
            <a:ext cx="8215370" cy="6599764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Эволюция привела к тому, что поведение человека стало включать реакции на неожиданные или неблагоприятные изменения среды обитания. Так при появлении опасности  учащается сердцебиение и дыхание. </a:t>
            </a:r>
          </a:p>
          <a:p>
            <a:r>
              <a:rPr lang="ru-RU" dirty="0" smtClean="0"/>
              <a:t>Такая реакция биологически оправдана. </a:t>
            </a:r>
          </a:p>
          <a:p>
            <a:r>
              <a:rPr lang="ru-RU" dirty="0" smtClean="0"/>
              <a:t>Эти реакции называются </a:t>
            </a:r>
            <a:r>
              <a:rPr lang="ru-RU" dirty="0" smtClean="0">
                <a:solidFill>
                  <a:srgbClr val="FF0000"/>
                </a:solidFill>
              </a:rPr>
              <a:t>стресс- реакциями </a:t>
            </a:r>
            <a:r>
              <a:rPr lang="ru-RU" dirty="0" smtClean="0"/>
              <a:t>и  являются общими для человека и животного.</a:t>
            </a:r>
          </a:p>
          <a:p>
            <a:r>
              <a:rPr lang="ru-RU" dirty="0" smtClean="0"/>
              <a:t>В целом стресс играет как положительную, так и отрицательную роль.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Стресс- факторы и стресс реакции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u="sng" dirty="0" smtClean="0"/>
              <a:t>Стрессовая реакция обеспечивает  мобилизацию жизненно важных систем организма при экстремальных воздействиях и является необходимым условием для борьбы со </a:t>
            </a:r>
            <a:r>
              <a:rPr lang="ru-RU" i="1" u="sng" dirty="0" smtClean="0">
                <a:solidFill>
                  <a:srgbClr val="FF0000"/>
                </a:solidFill>
              </a:rPr>
              <a:t>стресс- факторами, </a:t>
            </a:r>
            <a:r>
              <a:rPr lang="ru-RU" i="1" u="sng" dirty="0" smtClean="0"/>
              <a:t>повышая адаптивные способности организма.</a:t>
            </a:r>
            <a:endParaRPr lang="ru-RU" i="1" u="sng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62</TotalTime>
  <Words>248</Words>
  <Application>Microsoft Office PowerPoint</Application>
  <PresentationFormat>Экран (4:3)</PresentationFormat>
  <Paragraphs>34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Бумажная</vt:lpstr>
      <vt:lpstr>Стрессы </vt:lpstr>
      <vt:lpstr>Что такое стресс?</vt:lpstr>
      <vt:lpstr>Слайд 3</vt:lpstr>
      <vt:lpstr>классификация</vt:lpstr>
      <vt:lpstr>Слайд 5</vt:lpstr>
      <vt:lpstr>Стадии стресса</vt:lpstr>
      <vt:lpstr>Слайд 7</vt:lpstr>
      <vt:lpstr>Стресс- факторы и стресс реакции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Стрессы </dc:title>
  <cp:lastModifiedBy>Света</cp:lastModifiedBy>
  <cp:revision>10</cp:revision>
  <dcterms:modified xsi:type="dcterms:W3CDTF">2012-10-31T15:10:41Z</dcterms:modified>
</cp:coreProperties>
</file>