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257" r:id="rId4"/>
    <p:sldId id="260" r:id="rId5"/>
    <p:sldId id="259" r:id="rId6"/>
    <p:sldId id="258" r:id="rId7"/>
    <p:sldId id="262" r:id="rId8"/>
    <p:sldId id="261" r:id="rId9"/>
    <p:sldId id="264" r:id="rId10"/>
    <p:sldId id="265" r:id="rId11"/>
    <p:sldId id="263" r:id="rId12"/>
    <p:sldId id="266" r:id="rId13"/>
    <p:sldId id="268" r:id="rId14"/>
    <p:sldId id="267" r:id="rId15"/>
    <p:sldId id="271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F843-762A-4340-9C60-3A5880D1901F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8BB0B-B758-4712-A5A9-5F7A10755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1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BB0B-B758-4712-A5A9-5F7A107557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7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BB0B-B758-4712-A5A9-5F7A1075572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7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BB0B-B758-4712-A5A9-5F7A1075572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7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BB0B-B758-4712-A5A9-5F7A1075572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BB0B-B758-4712-A5A9-5F7A107557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BB0B-B758-4712-A5A9-5F7A107557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BB0B-B758-4712-A5A9-5F7A107557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BB0B-B758-4712-A5A9-5F7A107557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BB0B-B758-4712-A5A9-5F7A107557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BB0B-B758-4712-A5A9-5F7A1075572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BB0B-B758-4712-A5A9-5F7A1075572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7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BB0B-B758-4712-A5A9-5F7A1075572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0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791-5DC1-4A35-BA86-0C6763068D2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0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791-5DC1-4A35-BA86-0C6763068D2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9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791-5DC1-4A35-BA86-0C6763068D2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5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Freeform 34"/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08" name="Freeform 36" descr="1"/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09" name="Freeform 37" descr="6"/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0" name="Freeform 38" descr="4"/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2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6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200" smtClean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117" name="Picture 45" descr="OPENAS_3187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640E5D6E-2E4A-4577-925F-2C27AC582879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6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 animBg="1"/>
      <p:bldP spid="3107" grpId="0" animBg="1"/>
      <p:bldP spid="3107" grpId="1" animBg="1"/>
      <p:bldP spid="3108" grpId="0" animBg="1"/>
      <p:bldP spid="3109" grpId="0" animBg="1"/>
      <p:bldP spid="3110" grpId="0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4" grpId="0" animBg="1"/>
      <p:bldP spid="3115" grpId="0" animBg="1"/>
      <p:bldP spid="3116" grpId="0" animBg="1"/>
      <p:bldP spid="3105" grpId="0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BE46C-2B66-4887-A512-00AB291B072C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41B1A-277E-493C-9B58-D19D23D6C711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9D7D9-B2CF-40F6-A1C0-425BE9B9F7D6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8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5BDCC-6723-4095-9640-A0C456D64046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5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7EC7F-BA4C-48F3-AF6F-0BF93922A586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277D8-9499-466E-8B0B-59428CE00A92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78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990C6-EF4C-4BCD-B24C-67D4B41F51F4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6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791-5DC1-4A35-BA86-0C6763068D2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9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8E33E-3704-45F7-8F13-57D9A79E456B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59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B2334-EFBC-4072-8D65-DD79265C65A6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9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27C17-2754-4360-87C1-593664032967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41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71719E-AEF7-45B9-BA35-54E529FBA1B7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27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8DFD33-3F55-48A7-9E71-1A75060A65D3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7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791-5DC1-4A35-BA86-0C6763068D2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2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791-5DC1-4A35-BA86-0C6763068D2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6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791-5DC1-4A35-BA86-0C6763068D2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4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791-5DC1-4A35-BA86-0C6763068D2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9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791-5DC1-4A35-BA86-0C6763068D2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9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791-5DC1-4A35-BA86-0C6763068D2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4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791-5DC1-4A35-BA86-0C6763068D2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0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C791-5DC1-4A35-BA86-0C6763068D2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61BC-EEA1-47FB-B8ED-5CC55A997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1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>
              <a:gd name="T0" fmla="*/ 5574 w 5574"/>
              <a:gd name="T1" fmla="*/ 4104 h 4104"/>
              <a:gd name="T2" fmla="*/ 5574 w 5574"/>
              <a:gd name="T3" fmla="*/ 24 h 4104"/>
              <a:gd name="T4" fmla="*/ 4194 w 5574"/>
              <a:gd name="T5" fmla="*/ 24 h 4104"/>
              <a:gd name="T6" fmla="*/ 2310 w 5574"/>
              <a:gd name="T7" fmla="*/ 24 h 4104"/>
              <a:gd name="T8" fmla="*/ 144 w 5574"/>
              <a:gd name="T9" fmla="*/ 42 h 4104"/>
              <a:gd name="T10" fmla="*/ 16 w 5574"/>
              <a:gd name="T11" fmla="*/ 202 h 4104"/>
              <a:gd name="T12" fmla="*/ 16 w 5574"/>
              <a:gd name="T13" fmla="*/ 835 h 4104"/>
              <a:gd name="T14" fmla="*/ 12 w 5574"/>
              <a:gd name="T15" fmla="*/ 2700 h 4104"/>
              <a:gd name="T16" fmla="*/ 6 w 5574"/>
              <a:gd name="T17" fmla="*/ 4104 h 4104"/>
              <a:gd name="T18" fmla="*/ 5574 w 5574"/>
              <a:gd name="T19" fmla="*/ 4104 h 4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>
              <a:gd name="T0" fmla="*/ 5553 w 5557"/>
              <a:gd name="T1" fmla="*/ 0 h 198"/>
              <a:gd name="T2" fmla="*/ 5553 w 5557"/>
              <a:gd name="T3" fmla="*/ 150 h 198"/>
              <a:gd name="T4" fmla="*/ 4585 w 5557"/>
              <a:gd name="T5" fmla="*/ 186 h 198"/>
              <a:gd name="T6" fmla="*/ 2246 w 5557"/>
              <a:gd name="T7" fmla="*/ 180 h 198"/>
              <a:gd name="T8" fmla="*/ 960 w 5557"/>
              <a:gd name="T9" fmla="*/ 180 h 198"/>
              <a:gd name="T10" fmla="*/ 76 w 5557"/>
              <a:gd name="T11" fmla="*/ 198 h 198"/>
              <a:gd name="T12" fmla="*/ 1 w 5557"/>
              <a:gd name="T13" fmla="*/ 153 h 198"/>
              <a:gd name="T14" fmla="*/ 1 w 5557"/>
              <a:gd name="T15" fmla="*/ 0 h 198"/>
              <a:gd name="T16" fmla="*/ 5553 w 5557"/>
              <a:gd name="T1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>
              <a:gd name="T0" fmla="*/ 0 w 153"/>
              <a:gd name="T1" fmla="*/ 4061 h 4067"/>
              <a:gd name="T2" fmla="*/ 145 w 153"/>
              <a:gd name="T3" fmla="*/ 4064 h 4067"/>
              <a:gd name="T4" fmla="*/ 149 w 153"/>
              <a:gd name="T5" fmla="*/ 3364 h 4067"/>
              <a:gd name="T6" fmla="*/ 137 w 153"/>
              <a:gd name="T7" fmla="*/ 1651 h 4067"/>
              <a:gd name="T8" fmla="*/ 139 w 153"/>
              <a:gd name="T9" fmla="*/ 710 h 4067"/>
              <a:gd name="T10" fmla="*/ 136 w 153"/>
              <a:gd name="T11" fmla="*/ 65 h 4067"/>
              <a:gd name="T12" fmla="*/ 102 w 153"/>
              <a:gd name="T13" fmla="*/ 18 h 4067"/>
              <a:gd name="T14" fmla="*/ 1 w 153"/>
              <a:gd name="T15" fmla="*/ 7 h 4067"/>
              <a:gd name="T16" fmla="*/ 0 w 153"/>
              <a:gd name="T17" fmla="*/ 4061 h 4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>
              <a:gd name="T0" fmla="*/ 2 w 156"/>
              <a:gd name="T1" fmla="*/ 0 h 206"/>
              <a:gd name="T2" fmla="*/ 150 w 156"/>
              <a:gd name="T3" fmla="*/ 0 h 206"/>
              <a:gd name="T4" fmla="*/ 144 w 156"/>
              <a:gd name="T5" fmla="*/ 149 h 206"/>
              <a:gd name="T6" fmla="*/ 87 w 156"/>
              <a:gd name="T7" fmla="*/ 197 h 206"/>
              <a:gd name="T8" fmla="*/ 0 w 156"/>
              <a:gd name="T9" fmla="*/ 197 h 206"/>
              <a:gd name="T10" fmla="*/ 2 w 156"/>
              <a:gd name="T1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5EAE91-75DE-4A20-83B3-C0E858A6DC4F}" type="slidenum">
              <a:rPr lang="en-US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50" name="Picture 26" descr="OPENAS_31874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5675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86" y="5262529"/>
            <a:ext cx="1793786" cy="17399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6" y="5262529"/>
            <a:ext cx="2141764" cy="1227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1356" y="175914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  <a:t>«</a:t>
            </a:r>
            <a:r>
              <a:rPr lang="ru-RU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  <a:t>Тьюторское</a:t>
            </a: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  <a:t> сопровождение дистанционного обучения»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  <a:cs typeface="Andalus" panose="02020603050405020304" pitchFamily="18" charset="-78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9" y="4085529"/>
            <a:ext cx="2031979" cy="25404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84096" y="3446647"/>
            <a:ext cx="5629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solidFill>
                  <a:schemeClr val="bg1"/>
                </a:solidFill>
              </a:rPr>
              <a:t>Реферат по ИКТ</a:t>
            </a:r>
          </a:p>
          <a:p>
            <a:pPr algn="r"/>
            <a:r>
              <a:rPr lang="ru-RU" sz="2800" i="1" dirty="0">
                <a:solidFill>
                  <a:schemeClr val="bg1"/>
                </a:solidFill>
              </a:rPr>
              <a:t>с</a:t>
            </a:r>
            <a:r>
              <a:rPr lang="ru-RU" sz="2800" i="1" dirty="0" smtClean="0">
                <a:solidFill>
                  <a:schemeClr val="bg1"/>
                </a:solidFill>
              </a:rPr>
              <a:t>тудентки 1 </a:t>
            </a:r>
            <a:r>
              <a:rPr lang="ru-RU" sz="2800" i="1" smtClean="0">
                <a:solidFill>
                  <a:schemeClr val="bg1"/>
                </a:solidFill>
              </a:rPr>
              <a:t>курса </a:t>
            </a:r>
            <a:r>
              <a:rPr lang="ru-RU" sz="2800" i="1" smtClean="0">
                <a:solidFill>
                  <a:schemeClr val="bg1"/>
                </a:solidFill>
              </a:rPr>
              <a:t>магистратуры </a:t>
            </a:r>
            <a:endParaRPr lang="ru-RU" sz="2800" i="1" dirty="0" smtClean="0">
              <a:solidFill>
                <a:schemeClr val="bg1"/>
              </a:solidFill>
            </a:endParaRPr>
          </a:p>
          <a:p>
            <a:pPr algn="r"/>
            <a:r>
              <a:rPr lang="ru-RU" sz="2800" i="1" dirty="0" err="1" smtClean="0">
                <a:solidFill>
                  <a:schemeClr val="bg1"/>
                </a:solidFill>
              </a:rPr>
              <a:t>Мериковой</a:t>
            </a:r>
            <a:r>
              <a:rPr lang="ru-RU" sz="2800" i="1" dirty="0" smtClean="0">
                <a:solidFill>
                  <a:schemeClr val="bg1"/>
                </a:solidFill>
              </a:rPr>
              <a:t> Марины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15" name="Дата 4"/>
          <p:cNvSpPr>
            <a:spLocks noGrp="1"/>
          </p:cNvSpPr>
          <p:nvPr>
            <p:ph type="dt" sz="half" idx="10"/>
          </p:nvPr>
        </p:nvSpPr>
        <p:spPr>
          <a:xfrm>
            <a:off x="333840" y="359229"/>
            <a:ext cx="8218068" cy="1118842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Федеральное государственное бюджетное образовательное учреждение высшего профессионального образования</a:t>
            </a:r>
          </a:p>
          <a:p>
            <a:pPr algn="ctr"/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«Московский педагогический государственный университет»</a:t>
            </a:r>
          </a:p>
          <a:p>
            <a:pPr algn="ctr"/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Кафедра Педагогики</a:t>
            </a:r>
          </a:p>
          <a:p>
            <a:pPr algn="ctr"/>
            <a:endParaRPr lang="ru-RU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501">
            <a:off x="7388743" y="5796210"/>
            <a:ext cx="1630025" cy="934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912" y="210659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Средства, позволяющие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реализовать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тьюторские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ценности и принципы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6" y="5262529"/>
            <a:ext cx="2031979" cy="2540483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598714" y="1164766"/>
            <a:ext cx="8240486" cy="544286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736600" y="2405856"/>
            <a:ext cx="4041775" cy="3678238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ltGray">
          <a:xfrm>
            <a:off x="1274763" y="2969419"/>
            <a:ext cx="2986087" cy="27178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1612900" y="3393281"/>
            <a:ext cx="2206625" cy="20066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gray">
          <a:xfrm>
            <a:off x="1897063" y="3733006"/>
            <a:ext cx="1592262" cy="1446213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7"/>
          <p:cNvSpPr>
            <a:spLocks/>
          </p:cNvSpPr>
          <p:nvPr/>
        </p:nvSpPr>
        <p:spPr bwMode="auto">
          <a:xfrm>
            <a:off x="5353050" y="3815556"/>
            <a:ext cx="3565525" cy="536575"/>
          </a:xfrm>
          <a:prstGeom prst="accentCallout2">
            <a:avLst>
              <a:gd name="adj1" fmla="val 21301"/>
              <a:gd name="adj2" fmla="val -2139"/>
              <a:gd name="adj3" fmla="val 21301"/>
              <a:gd name="adj4" fmla="val -9616"/>
              <a:gd name="adj5" fmla="val 104440"/>
              <a:gd name="adj6" fmla="val -56991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работа с портфолио</a:t>
            </a:r>
            <a:endParaRPr lang="en-US" alt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AutoShape 8"/>
          <p:cNvSpPr>
            <a:spLocks/>
          </p:cNvSpPr>
          <p:nvPr/>
        </p:nvSpPr>
        <p:spPr bwMode="gray">
          <a:xfrm>
            <a:off x="5014913" y="3005931"/>
            <a:ext cx="3849687" cy="538163"/>
          </a:xfrm>
          <a:prstGeom prst="accentCallout2">
            <a:avLst>
              <a:gd name="adj1" fmla="val 21241"/>
              <a:gd name="adj2" fmla="val -1981"/>
              <a:gd name="adj3" fmla="val 21241"/>
              <a:gd name="adj4" fmla="val -10681"/>
              <a:gd name="adj5" fmla="val 148968"/>
              <a:gd name="adj6" fmla="val -45403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кейс-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стади</a:t>
            </a:r>
            <a:endParaRPr lang="en-US" alt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AutoShape 9"/>
          <p:cNvSpPr>
            <a:spLocks/>
          </p:cNvSpPr>
          <p:nvPr/>
        </p:nvSpPr>
        <p:spPr bwMode="gray">
          <a:xfrm>
            <a:off x="4551363" y="2272506"/>
            <a:ext cx="3835400" cy="536575"/>
          </a:xfrm>
          <a:prstGeom prst="accentCallout2">
            <a:avLst>
              <a:gd name="adj1" fmla="val 21301"/>
              <a:gd name="adj2" fmla="val -1986"/>
              <a:gd name="adj3" fmla="val 21301"/>
              <a:gd name="adj4" fmla="val -11630"/>
              <a:gd name="adj5" fmla="val 179588"/>
              <a:gd name="adj6" fmla="val -38454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групповые дискуссии</a:t>
            </a:r>
            <a:endParaRPr lang="en-US" alt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AutoShape 10"/>
          <p:cNvSpPr>
            <a:spLocks/>
          </p:cNvSpPr>
          <p:nvPr/>
        </p:nvSpPr>
        <p:spPr bwMode="auto">
          <a:xfrm>
            <a:off x="3932238" y="1551781"/>
            <a:ext cx="3814762" cy="536575"/>
          </a:xfrm>
          <a:prstGeom prst="accentCallout2">
            <a:avLst>
              <a:gd name="adj1" fmla="val 21301"/>
              <a:gd name="adj2" fmla="val -1995"/>
              <a:gd name="adj3" fmla="val 21301"/>
              <a:gd name="adj4" fmla="val -11736"/>
              <a:gd name="adj5" fmla="val 204731"/>
              <a:gd name="adj6" fmla="val -32917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образовательные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события</a:t>
            </a:r>
            <a:endParaRPr lang="en-US" alt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6324600" y="4591844"/>
            <a:ext cx="2032000" cy="768350"/>
          </a:xfrm>
          <a:prstGeom prst="chevron">
            <a:avLst>
              <a:gd name="adj" fmla="val 3453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ltGray">
          <a:xfrm>
            <a:off x="4500563" y="4587081"/>
            <a:ext cx="2049462" cy="768350"/>
          </a:xfrm>
          <a:prstGeom prst="chevron">
            <a:avLst>
              <a:gd name="adj" fmla="val 3508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gray">
          <a:xfrm>
            <a:off x="2717800" y="4580731"/>
            <a:ext cx="1997075" cy="768350"/>
          </a:xfrm>
          <a:prstGeom prst="chevron">
            <a:avLst>
              <a:gd name="adj" fmla="val 3330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gray">
          <a:xfrm>
            <a:off x="863600" y="4580731"/>
            <a:ext cx="2051050" cy="768350"/>
          </a:xfrm>
          <a:prstGeom prst="chevron">
            <a:avLst>
              <a:gd name="adj" fmla="val 334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9216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gray">
          <a:xfrm>
            <a:off x="1089689" y="4703296"/>
            <a:ext cx="16502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деловые/ролевые игры</a:t>
            </a:r>
            <a:endParaRPr lang="en-US" alt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gray">
          <a:xfrm>
            <a:off x="2914650" y="4826794"/>
            <a:ext cx="14271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 проектов</a:t>
            </a:r>
            <a:endParaRPr lang="en-US" alt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gray">
          <a:xfrm>
            <a:off x="4775200" y="4826794"/>
            <a:ext cx="17999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 исследования</a:t>
            </a:r>
            <a:endParaRPr lang="en-US" alt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gray">
          <a:xfrm>
            <a:off x="6604000" y="4826794"/>
            <a:ext cx="15558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 рефлексии</a:t>
            </a:r>
            <a:endParaRPr lang="en-US" alt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501">
            <a:off x="7388743" y="5796210"/>
            <a:ext cx="1630025" cy="934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912" y="210659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Организация </a:t>
            </a:r>
            <a:r>
              <a:rPr lang="ru-RU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тьюторского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сопровождения в дистанционном обучении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6" y="5262529"/>
            <a:ext cx="2031979" cy="2540483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598714" y="1164766"/>
            <a:ext cx="8240486" cy="544286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8714" y="1565753"/>
            <a:ext cx="80567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Интерактивность 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Избыточность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форм и методов обучения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Разнообразие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оригинальных учебно-методических материалов.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Планирование содержания обучения 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Самоорганизация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 самообучение 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Практикоориентированность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«опытное размышление», «обучение в деятельности» 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Развитая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виртуальная инфраструктура, включающая инструменты для планирования, коммуникации, презентации достижений, 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саморефлексии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и т. 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Целостность и одновременно использование принципа «спагетти»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Принцип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«репейника», когда совершение какого-либо действия открывает новые возможности, автоматически подталкивая на новые, более сложные действия.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Принцип развития компетентностей 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Информационно-образовательная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интернет-среда, помимо привычных инструментов, обеспечивающих учебный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процесс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501">
            <a:off x="7388743" y="5796210"/>
            <a:ext cx="1630025" cy="934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912" y="210659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Индивидуальное задание по курсу «Введение в польский язык»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6" y="5262529"/>
            <a:ext cx="2031979" cy="2540483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598714" y="1164766"/>
            <a:ext cx="8240486" cy="544286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0" y="1374279"/>
            <a:ext cx="8404964" cy="4967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1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501">
            <a:off x="7388743" y="5796210"/>
            <a:ext cx="1630025" cy="934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912" y="210659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Обязанности </a:t>
            </a:r>
            <a:r>
              <a:rPr lang="ru-RU" sz="2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тьютора</a:t>
            </a: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Бурятском госуниверситете (БГУ)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6" y="5262529"/>
            <a:ext cx="2031979" cy="2540483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598714" y="1164766"/>
            <a:ext cx="8240486" cy="544286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Arc 3"/>
          <p:cNvSpPr>
            <a:spLocks/>
          </p:cNvSpPr>
          <p:nvPr/>
        </p:nvSpPr>
        <p:spPr bwMode="gray">
          <a:xfrm rot="16454902" flipH="1">
            <a:off x="1856581" y="4634707"/>
            <a:ext cx="1508125" cy="15351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4182 w 43200"/>
              <a:gd name="T1" fmla="*/ 41886 h 42427"/>
              <a:gd name="T2" fmla="*/ 27326 w 43200"/>
              <a:gd name="T3" fmla="*/ 42427 h 42427"/>
              <a:gd name="T4" fmla="*/ 21600 w 43200"/>
              <a:gd name="T5" fmla="*/ 21600 h 4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427" fill="none" extrusionOk="0">
                <a:moveTo>
                  <a:pt x="14181" y="41886"/>
                </a:moveTo>
                <a:cubicBezTo>
                  <a:pt x="5664" y="38771"/>
                  <a:pt x="0" y="306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324"/>
                  <a:pt x="36702" y="39849"/>
                  <a:pt x="27326" y="42427"/>
                </a:cubicBezTo>
              </a:path>
              <a:path w="43200" h="42427" stroke="0" extrusionOk="0">
                <a:moveTo>
                  <a:pt x="14181" y="41886"/>
                </a:moveTo>
                <a:cubicBezTo>
                  <a:pt x="5664" y="38771"/>
                  <a:pt x="0" y="306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324"/>
                  <a:pt x="36702" y="39849"/>
                  <a:pt x="27326" y="4242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CC"/>
                    </a:gs>
                    <a:gs pos="50000">
                      <a:srgbClr val="CCFFFF"/>
                    </a:gs>
                    <a:gs pos="100000">
                      <a:srgbClr val="0066CC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rc 4"/>
          <p:cNvSpPr>
            <a:spLocks/>
          </p:cNvSpPr>
          <p:nvPr/>
        </p:nvSpPr>
        <p:spPr bwMode="gray">
          <a:xfrm rot="17752284" flipH="1">
            <a:off x="5483225" y="3230563"/>
            <a:ext cx="1508125" cy="15621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03 w 43200"/>
              <a:gd name="T1" fmla="*/ 33545 h 43200"/>
              <a:gd name="T2" fmla="*/ 18219 w 43200"/>
              <a:gd name="T3" fmla="*/ 4293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20467" y="43200"/>
                  <a:pt x="19337" y="43110"/>
                  <a:pt x="18219" y="42933"/>
                </a:cubicBezTo>
              </a:path>
              <a:path w="43200" h="43200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20467" y="43200"/>
                  <a:pt x="19337" y="43110"/>
                  <a:pt x="18219" y="4293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CC"/>
                    </a:gs>
                    <a:gs pos="50000">
                      <a:srgbClr val="CCFFFF"/>
                    </a:gs>
                    <a:gs pos="100000">
                      <a:srgbClr val="0066CC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rc 5"/>
          <p:cNvSpPr>
            <a:spLocks/>
          </p:cNvSpPr>
          <p:nvPr/>
        </p:nvSpPr>
        <p:spPr bwMode="gray">
          <a:xfrm rot="5400000" flipH="1">
            <a:off x="2055019" y="1962944"/>
            <a:ext cx="1241425" cy="127793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4429 w 43200"/>
              <a:gd name="T1" fmla="*/ 41975 h 42913"/>
              <a:gd name="T2" fmla="*/ 25112 w 43200"/>
              <a:gd name="T3" fmla="*/ 42913 h 42913"/>
              <a:gd name="T4" fmla="*/ 21600 w 43200"/>
              <a:gd name="T5" fmla="*/ 21600 h 42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913" fill="none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</a:path>
              <a:path w="43200" h="42913" stroke="0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CC"/>
                    </a:gs>
                    <a:gs pos="50000">
                      <a:srgbClr val="CCFFFF"/>
                    </a:gs>
                    <a:gs pos="100000">
                      <a:srgbClr val="0066CC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6" descr="circuler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21338" y="3394075"/>
            <a:ext cx="1227137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7"/>
          <p:cNvSpPr>
            <a:spLocks noChangeArrowheads="1"/>
          </p:cNvSpPr>
          <p:nvPr/>
        </p:nvSpPr>
        <p:spPr bwMode="gray">
          <a:xfrm>
            <a:off x="5621338" y="3394075"/>
            <a:ext cx="1220787" cy="12192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26275"/>
                  <a:invGamma/>
                  <a:alpha val="60001"/>
                </a:schemeClr>
              </a:gs>
              <a:gs pos="50000">
                <a:schemeClr val="folHlink">
                  <a:alpha val="60001"/>
                </a:schemeClr>
              </a:gs>
              <a:gs pos="100000">
                <a:schemeClr val="folHlink">
                  <a:gamma/>
                  <a:shade val="26275"/>
                  <a:invGamma/>
                  <a:alpha val="60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Picture 8" descr="circuler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43125" y="2078038"/>
            <a:ext cx="106045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9"/>
          <p:cNvSpPr>
            <a:spLocks noChangeArrowheads="1"/>
          </p:cNvSpPr>
          <p:nvPr/>
        </p:nvSpPr>
        <p:spPr bwMode="gray">
          <a:xfrm>
            <a:off x="2143125" y="2078038"/>
            <a:ext cx="1054100" cy="10541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26275"/>
                  <a:invGamma/>
                  <a:alpha val="60001"/>
                </a:schemeClr>
              </a:gs>
              <a:gs pos="50000">
                <a:schemeClr val="hlink">
                  <a:alpha val="60001"/>
                </a:schemeClr>
              </a:gs>
              <a:gs pos="100000">
                <a:schemeClr val="hlink">
                  <a:gamma/>
                  <a:shade val="26275"/>
                  <a:invGamma/>
                  <a:alpha val="60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98714" y="1517401"/>
            <a:ext cx="15303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Отвечает 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</a:rPr>
              <a:t>за успешное проведение дистанционного обучения 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567488" y="1631136"/>
            <a:ext cx="2271712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Отслеживает 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</a:rPr>
              <a:t>наполнение баз данных курса, организует и проводит чаты, динамические уроки, </a:t>
            </a:r>
            <a:r>
              <a:rPr lang="ru-RU" sz="1600" b="1" dirty="0" err="1">
                <a:solidFill>
                  <a:schemeClr val="bg1">
                    <a:lumMod val="85000"/>
                  </a:schemeClr>
                </a:solidFill>
              </a:rPr>
              <a:t>вебинары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0" indent="0">
              <a:spcBef>
                <a:spcPct val="50000"/>
              </a:spcBef>
            </a:pPr>
            <a:endParaRPr lang="en-US" altLang="ru-RU" sz="1600" b="1" dirty="0">
              <a:solidFill>
                <a:srgbClr val="000000"/>
              </a:solidFill>
            </a:endParaRPr>
          </a:p>
        </p:txBody>
      </p:sp>
      <p:grpSp>
        <p:nvGrpSpPr>
          <p:cNvPr id="31" name="Group 12"/>
          <p:cNvGrpSpPr>
            <a:grpSpLocks/>
          </p:cNvGrpSpPr>
          <p:nvPr/>
        </p:nvGrpSpPr>
        <p:grpSpPr bwMode="auto">
          <a:xfrm>
            <a:off x="2820988" y="2727325"/>
            <a:ext cx="522287" cy="1214438"/>
            <a:chOff x="1821" y="1330"/>
            <a:chExt cx="365" cy="851"/>
          </a:xfrm>
        </p:grpSpPr>
        <p:sp>
          <p:nvSpPr>
            <p:cNvPr id="35" name="Oval 13"/>
            <p:cNvSpPr>
              <a:spLocks noChangeArrowheads="1"/>
            </p:cNvSpPr>
            <p:nvPr/>
          </p:nvSpPr>
          <p:spPr bwMode="auto">
            <a:xfrm rot="-2509211">
              <a:off x="1821" y="1447"/>
              <a:ext cx="101" cy="30"/>
            </a:xfrm>
            <a:prstGeom prst="ellipse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660066">
                    <a:gamma/>
                    <a:tint val="40000"/>
                    <a:invGamma/>
                  </a:srgbClr>
                </a:gs>
                <a:gs pos="100000">
                  <a:srgbClr val="6600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14"/>
            <p:cNvSpPr>
              <a:spLocks noChangeArrowheads="1"/>
            </p:cNvSpPr>
            <p:nvPr/>
          </p:nvSpPr>
          <p:spPr bwMode="gray">
            <a:xfrm rot="8122410">
              <a:off x="2131" y="1330"/>
              <a:ext cx="55" cy="851"/>
            </a:xfrm>
            <a:prstGeom prst="can">
              <a:avLst>
                <a:gd name="adj" fmla="val 41332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" name="Group 15"/>
          <p:cNvGrpSpPr>
            <a:grpSpLocks/>
          </p:cNvGrpSpPr>
          <p:nvPr/>
        </p:nvGrpSpPr>
        <p:grpSpPr bwMode="auto">
          <a:xfrm>
            <a:off x="4483100" y="4037013"/>
            <a:ext cx="1325563" cy="125412"/>
            <a:chOff x="3083" y="2333"/>
            <a:chExt cx="1098" cy="55"/>
          </a:xfrm>
        </p:grpSpPr>
        <p:sp>
          <p:nvSpPr>
            <p:cNvPr id="38" name="Oval 16"/>
            <p:cNvSpPr>
              <a:spLocks noChangeArrowheads="1"/>
            </p:cNvSpPr>
            <p:nvPr/>
          </p:nvSpPr>
          <p:spPr bwMode="auto">
            <a:xfrm rot="5607574">
              <a:off x="4129" y="2337"/>
              <a:ext cx="55" cy="48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gamma/>
                    <a:shade val="20000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2000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17"/>
            <p:cNvSpPr>
              <a:spLocks noChangeArrowheads="1"/>
            </p:cNvSpPr>
            <p:nvPr/>
          </p:nvSpPr>
          <p:spPr bwMode="gray">
            <a:xfrm rot="16242395" flipH="1">
              <a:off x="3606" y="1810"/>
              <a:ext cx="40" cy="1086"/>
            </a:xfrm>
            <a:prstGeom prst="can">
              <a:avLst>
                <a:gd name="adj" fmla="val 72526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" name="Picture 18" descr="circuler_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430588" y="3335338"/>
            <a:ext cx="1487487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19"/>
          <p:cNvSpPr>
            <a:spLocks noChangeArrowheads="1"/>
          </p:cNvSpPr>
          <p:nvPr/>
        </p:nvSpPr>
        <p:spPr bwMode="gray">
          <a:xfrm>
            <a:off x="3430588" y="3335338"/>
            <a:ext cx="1468437" cy="147955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shade val="54118"/>
                  <a:invGamma/>
                  <a:alpha val="60001"/>
                </a:schemeClr>
              </a:gs>
              <a:gs pos="50000">
                <a:schemeClr val="accent2">
                  <a:alpha val="60001"/>
                </a:schemeClr>
              </a:gs>
              <a:gs pos="100000">
                <a:schemeClr val="accent2">
                  <a:gamma/>
                  <a:shade val="54118"/>
                  <a:invGamma/>
                  <a:alpha val="60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2" name="Group 20"/>
          <p:cNvGrpSpPr>
            <a:grpSpLocks/>
          </p:cNvGrpSpPr>
          <p:nvPr/>
        </p:nvGrpSpPr>
        <p:grpSpPr bwMode="auto">
          <a:xfrm>
            <a:off x="2560638" y="4322763"/>
            <a:ext cx="1311275" cy="519112"/>
            <a:chOff x="1651" y="2475"/>
            <a:chExt cx="919" cy="363"/>
          </a:xfrm>
        </p:grpSpPr>
        <p:sp>
          <p:nvSpPr>
            <p:cNvPr id="43" name="Oval 21"/>
            <p:cNvSpPr>
              <a:spLocks noChangeArrowheads="1"/>
            </p:cNvSpPr>
            <p:nvPr/>
          </p:nvSpPr>
          <p:spPr bwMode="auto">
            <a:xfrm rot="3461289">
              <a:off x="2408" y="2500"/>
              <a:ext cx="110" cy="60"/>
            </a:xfrm>
            <a:prstGeom prst="ellipse">
              <a:avLst/>
            </a:prstGeom>
            <a:gradFill rotWithShape="1">
              <a:gsLst>
                <a:gs pos="0">
                  <a:srgbClr val="996600"/>
                </a:gs>
                <a:gs pos="50000">
                  <a:srgbClr val="996600">
                    <a:gamma/>
                    <a:tint val="40000"/>
                    <a:invGamma/>
                  </a:srgbClr>
                </a:gs>
                <a:gs pos="100000">
                  <a:srgbClr val="99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22"/>
            <p:cNvSpPr>
              <a:spLocks noChangeArrowheads="1"/>
            </p:cNvSpPr>
            <p:nvPr/>
          </p:nvSpPr>
          <p:spPr bwMode="gray">
            <a:xfrm rot="13955520" flipH="1">
              <a:off x="2077" y="2344"/>
              <a:ext cx="68" cy="919"/>
            </a:xfrm>
            <a:prstGeom prst="can">
              <a:avLst>
                <a:gd name="adj" fmla="val 36102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3281363" y="5295900"/>
            <a:ext cx="428435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Анализирует 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</a:rPr>
              <a:t>статистику (количество посещений курса  студентами, время работы студента по сеансам, среднее время работы студента на протяжении сеанса, количество </a:t>
            </a:r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записей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и т.д.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pic>
        <p:nvPicPr>
          <p:cNvPr id="46" name="Picture 24" descr="circuler_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6913" y="4775200"/>
            <a:ext cx="1287462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25"/>
          <p:cNvSpPr>
            <a:spLocks noChangeArrowheads="1"/>
          </p:cNvSpPr>
          <p:nvPr/>
        </p:nvSpPr>
        <p:spPr bwMode="gray">
          <a:xfrm>
            <a:off x="1966913" y="4775200"/>
            <a:ext cx="1277937" cy="127793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60001"/>
                </a:schemeClr>
              </a:gs>
              <a:gs pos="5000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26275"/>
                  <a:invGamma/>
                  <a:alpha val="60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2447833" y="5232400"/>
            <a:ext cx="314509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 dirty="0" smtClean="0">
                <a:solidFill>
                  <a:srgbClr val="000000"/>
                </a:solidFill>
              </a:rPr>
              <a:t>3</a:t>
            </a:r>
            <a:endParaRPr lang="en-US" altLang="ru-RU" sz="2000" b="1" dirty="0">
              <a:solidFill>
                <a:srgbClr val="000000"/>
              </a:solidFill>
            </a:endParaRPr>
          </a:p>
        </p:txBody>
      </p:sp>
      <p:sp>
        <p:nvSpPr>
          <p:cNvPr id="50" name="Freeform 28"/>
          <p:cNvSpPr>
            <a:spLocks/>
          </p:cNvSpPr>
          <p:nvPr/>
        </p:nvSpPr>
        <p:spPr bwMode="gray">
          <a:xfrm>
            <a:off x="2151063" y="2092325"/>
            <a:ext cx="1030287" cy="542925"/>
          </a:xfrm>
          <a:custGeom>
            <a:avLst/>
            <a:gdLst>
              <a:gd name="T0" fmla="*/ 12 w 748"/>
              <a:gd name="T1" fmla="*/ 361 h 394"/>
              <a:gd name="T2" fmla="*/ 376 w 748"/>
              <a:gd name="T3" fmla="*/ 0 h 394"/>
              <a:gd name="T4" fmla="*/ 745 w 748"/>
              <a:gd name="T5" fmla="*/ 348 h 394"/>
              <a:gd name="T6" fmla="*/ 397 w 748"/>
              <a:gd name="T7" fmla="*/ 391 h 394"/>
              <a:gd name="T8" fmla="*/ 12 w 748"/>
              <a:gd name="T9" fmla="*/ 361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394">
                <a:moveTo>
                  <a:pt x="12" y="361"/>
                </a:moveTo>
                <a:cubicBezTo>
                  <a:pt x="0" y="229"/>
                  <a:pt x="134" y="0"/>
                  <a:pt x="376" y="0"/>
                </a:cubicBezTo>
                <a:cubicBezTo>
                  <a:pt x="618" y="0"/>
                  <a:pt x="748" y="216"/>
                  <a:pt x="745" y="348"/>
                </a:cubicBezTo>
                <a:cubicBezTo>
                  <a:pt x="519" y="382"/>
                  <a:pt x="534" y="388"/>
                  <a:pt x="397" y="391"/>
                </a:cubicBezTo>
                <a:cubicBezTo>
                  <a:pt x="260" y="394"/>
                  <a:pt x="235" y="378"/>
                  <a:pt x="12" y="361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2517683" y="2400300"/>
            <a:ext cx="314509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 dirty="0" smtClean="0">
                <a:solidFill>
                  <a:srgbClr val="000000"/>
                </a:solidFill>
              </a:rPr>
              <a:t>1</a:t>
            </a:r>
            <a:endParaRPr lang="en-US" altLang="ru-RU" sz="2000" b="1" dirty="0">
              <a:solidFill>
                <a:srgbClr val="000000"/>
              </a:solidFill>
            </a:endParaRPr>
          </a:p>
        </p:txBody>
      </p:sp>
      <p:sp>
        <p:nvSpPr>
          <p:cNvPr id="52" name="Freeform 30"/>
          <p:cNvSpPr>
            <a:spLocks/>
          </p:cNvSpPr>
          <p:nvPr/>
        </p:nvSpPr>
        <p:spPr bwMode="gray">
          <a:xfrm>
            <a:off x="3446463" y="3351213"/>
            <a:ext cx="1436687" cy="750887"/>
          </a:xfrm>
          <a:custGeom>
            <a:avLst/>
            <a:gdLst>
              <a:gd name="T0" fmla="*/ 12 w 748"/>
              <a:gd name="T1" fmla="*/ 361 h 394"/>
              <a:gd name="T2" fmla="*/ 376 w 748"/>
              <a:gd name="T3" fmla="*/ 0 h 394"/>
              <a:gd name="T4" fmla="*/ 745 w 748"/>
              <a:gd name="T5" fmla="*/ 348 h 394"/>
              <a:gd name="T6" fmla="*/ 397 w 748"/>
              <a:gd name="T7" fmla="*/ 391 h 394"/>
              <a:gd name="T8" fmla="*/ 12 w 748"/>
              <a:gd name="T9" fmla="*/ 361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394">
                <a:moveTo>
                  <a:pt x="12" y="361"/>
                </a:moveTo>
                <a:cubicBezTo>
                  <a:pt x="0" y="229"/>
                  <a:pt x="134" y="0"/>
                  <a:pt x="376" y="0"/>
                </a:cubicBezTo>
                <a:cubicBezTo>
                  <a:pt x="618" y="0"/>
                  <a:pt x="748" y="216"/>
                  <a:pt x="745" y="348"/>
                </a:cubicBezTo>
                <a:cubicBezTo>
                  <a:pt x="519" y="382"/>
                  <a:pt x="534" y="388"/>
                  <a:pt x="397" y="391"/>
                </a:cubicBezTo>
                <a:cubicBezTo>
                  <a:pt x="260" y="394"/>
                  <a:pt x="235" y="378"/>
                  <a:pt x="12" y="361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3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3492855" y="3805238"/>
            <a:ext cx="1312155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800" b="1" dirty="0" err="1" smtClean="0">
                <a:solidFill>
                  <a:srgbClr val="000000"/>
                </a:solidFill>
              </a:rPr>
              <a:t>Тьютор</a:t>
            </a:r>
            <a:endParaRPr lang="en-US" altLang="ru-RU" sz="2800" b="1" dirty="0">
              <a:solidFill>
                <a:srgbClr val="000000"/>
              </a:solidFill>
            </a:endParaRPr>
          </a:p>
        </p:txBody>
      </p:sp>
      <p:sp>
        <p:nvSpPr>
          <p:cNvPr id="54" name="Freeform 32"/>
          <p:cNvSpPr>
            <a:spLocks/>
          </p:cNvSpPr>
          <p:nvPr/>
        </p:nvSpPr>
        <p:spPr bwMode="gray">
          <a:xfrm>
            <a:off x="5649913" y="3417888"/>
            <a:ext cx="1144587" cy="542925"/>
          </a:xfrm>
          <a:custGeom>
            <a:avLst/>
            <a:gdLst>
              <a:gd name="T0" fmla="*/ 12 w 748"/>
              <a:gd name="T1" fmla="*/ 361 h 394"/>
              <a:gd name="T2" fmla="*/ 376 w 748"/>
              <a:gd name="T3" fmla="*/ 0 h 394"/>
              <a:gd name="T4" fmla="*/ 745 w 748"/>
              <a:gd name="T5" fmla="*/ 348 h 394"/>
              <a:gd name="T6" fmla="*/ 397 w 748"/>
              <a:gd name="T7" fmla="*/ 391 h 394"/>
              <a:gd name="T8" fmla="*/ 12 w 748"/>
              <a:gd name="T9" fmla="*/ 361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394">
                <a:moveTo>
                  <a:pt x="12" y="361"/>
                </a:moveTo>
                <a:cubicBezTo>
                  <a:pt x="0" y="229"/>
                  <a:pt x="134" y="0"/>
                  <a:pt x="376" y="0"/>
                </a:cubicBezTo>
                <a:cubicBezTo>
                  <a:pt x="618" y="0"/>
                  <a:pt x="748" y="216"/>
                  <a:pt x="745" y="348"/>
                </a:cubicBezTo>
                <a:cubicBezTo>
                  <a:pt x="519" y="382"/>
                  <a:pt x="534" y="388"/>
                  <a:pt x="397" y="391"/>
                </a:cubicBezTo>
                <a:cubicBezTo>
                  <a:pt x="260" y="394"/>
                  <a:pt x="235" y="378"/>
                  <a:pt x="12" y="361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108608" y="3816350"/>
            <a:ext cx="314509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 dirty="0" smtClean="0">
                <a:solidFill>
                  <a:srgbClr val="000000"/>
                </a:solidFill>
              </a:rPr>
              <a:t>2</a:t>
            </a:r>
            <a:endParaRPr lang="en-US" altLang="ru-RU" sz="2000" b="1" dirty="0">
              <a:solidFill>
                <a:srgbClr val="000000"/>
              </a:solidFill>
            </a:endParaRPr>
          </a:p>
        </p:txBody>
      </p:sp>
      <p:sp>
        <p:nvSpPr>
          <p:cNvPr id="56" name="Freeform 34"/>
          <p:cNvSpPr>
            <a:spLocks/>
          </p:cNvSpPr>
          <p:nvPr/>
        </p:nvSpPr>
        <p:spPr bwMode="gray">
          <a:xfrm>
            <a:off x="2012950" y="4802188"/>
            <a:ext cx="1179513" cy="541337"/>
          </a:xfrm>
          <a:custGeom>
            <a:avLst/>
            <a:gdLst>
              <a:gd name="T0" fmla="*/ 12 w 748"/>
              <a:gd name="T1" fmla="*/ 361 h 394"/>
              <a:gd name="T2" fmla="*/ 376 w 748"/>
              <a:gd name="T3" fmla="*/ 0 h 394"/>
              <a:gd name="T4" fmla="*/ 745 w 748"/>
              <a:gd name="T5" fmla="*/ 348 h 394"/>
              <a:gd name="T6" fmla="*/ 397 w 748"/>
              <a:gd name="T7" fmla="*/ 391 h 394"/>
              <a:gd name="T8" fmla="*/ 12 w 748"/>
              <a:gd name="T9" fmla="*/ 361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394">
                <a:moveTo>
                  <a:pt x="12" y="361"/>
                </a:moveTo>
                <a:cubicBezTo>
                  <a:pt x="0" y="229"/>
                  <a:pt x="134" y="0"/>
                  <a:pt x="376" y="0"/>
                </a:cubicBezTo>
                <a:cubicBezTo>
                  <a:pt x="618" y="0"/>
                  <a:pt x="748" y="216"/>
                  <a:pt x="745" y="348"/>
                </a:cubicBezTo>
                <a:cubicBezTo>
                  <a:pt x="519" y="382"/>
                  <a:pt x="534" y="388"/>
                  <a:pt x="397" y="391"/>
                </a:cubicBezTo>
                <a:cubicBezTo>
                  <a:pt x="260" y="394"/>
                  <a:pt x="235" y="378"/>
                  <a:pt x="12" y="361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4676775"/>
            <a:ext cx="7772400" cy="1165225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000000"/>
                </a:solidFill>
              </a:rPr>
              <a:t>Спасибо за внимание!</a:t>
            </a:r>
            <a:endParaRPr lang="en-US" altLang="ru-RU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501">
            <a:off x="7388743" y="5796210"/>
            <a:ext cx="1630025" cy="934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2970" y="322842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Тьютор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в дистанционном образовании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6" y="5262529"/>
            <a:ext cx="2031979" cy="25404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2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714" y="1164766"/>
            <a:ext cx="8240486" cy="544286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28647" y="2066905"/>
            <a:ext cx="6934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листанционном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обучении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</a:rPr>
              <a:t>тьютор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рассматривается как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преподаватель -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консультант, выполняющий в системе дистанционного обучения функции преподавателя, консультанта и организатора учебного процесса в системе дистанционного обучения </a:t>
            </a:r>
          </a:p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501">
            <a:off x="7388743" y="5796210"/>
            <a:ext cx="1630025" cy="934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0757" y="185055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Цель работы</a:t>
            </a:r>
            <a:endParaRPr lang="ru-RU" sz="5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6" y="5262529"/>
            <a:ext cx="2031979" cy="25404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3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714" y="1164766"/>
            <a:ext cx="8240486" cy="544286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69555" y="1709052"/>
            <a:ext cx="693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Целью</a:t>
            </a:r>
            <a:r>
              <a:rPr lang="ru-RU" sz="3600" dirty="0">
                <a:solidFill>
                  <a:schemeClr val="bg1">
                    <a:lumMod val="85000"/>
                  </a:schemeClr>
                </a:solidFill>
              </a:rPr>
              <a:t> данной работы является изучение понятия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Тьюторское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сопровождение в дистанционном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обучении»</a:t>
            </a:r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bg1">
                    <a:lumMod val="85000"/>
                  </a:schemeClr>
                </a:solidFill>
              </a:rPr>
              <a:t>и примеры его реализации на практике</a:t>
            </a:r>
          </a:p>
          <a:p>
            <a:endParaRPr lang="ru-RU" sz="3600" dirty="0">
              <a:solidFill>
                <a:schemeClr val="bg1"/>
              </a:solidFill>
            </a:endParaRP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501">
            <a:off x="7388743" y="5796210"/>
            <a:ext cx="1630025" cy="934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450" y="185055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Задачи </a:t>
            </a:r>
            <a:endParaRPr lang="ru-RU" sz="54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6" y="5262529"/>
            <a:ext cx="2031979" cy="25404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61BC-EEA1-47FB-B8ED-5CC55A99702A}" type="slidenum">
              <a:rPr lang="ru-RU" smtClean="0"/>
              <a:t>4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714" y="1164766"/>
            <a:ext cx="8240486" cy="544286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gray">
          <a:xfrm rot="3419336">
            <a:off x="1418431" y="2203449"/>
            <a:ext cx="876300" cy="9509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gray">
          <a:xfrm>
            <a:off x="1619447" y="2355740"/>
            <a:ext cx="418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3600" b="1" dirty="0" smtClean="0">
                <a:solidFill>
                  <a:srgbClr val="FFFFFF"/>
                </a:solidFill>
              </a:rPr>
              <a:t>1</a:t>
            </a:r>
            <a:endParaRPr lang="en-US" altLang="ru-RU" sz="3600" b="1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 rot="3419336">
            <a:off x="3948111" y="4342877"/>
            <a:ext cx="874712" cy="9493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gray">
          <a:xfrm>
            <a:off x="4165796" y="4529551"/>
            <a:ext cx="418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3600" b="1" dirty="0" smtClean="0">
                <a:solidFill>
                  <a:srgbClr val="FFFFFF"/>
                </a:solidFill>
              </a:rPr>
              <a:t>2</a:t>
            </a:r>
            <a:endParaRPr lang="en-US" altLang="ru-RU" sz="3600" b="1" dirty="0">
              <a:solidFill>
                <a:srgbClr val="FFFFFF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 rot="3419336">
            <a:off x="6941392" y="1722872"/>
            <a:ext cx="876300" cy="9509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gray">
          <a:xfrm>
            <a:off x="2174874" y="3107531"/>
            <a:ext cx="1844676" cy="142202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gray">
          <a:xfrm flipV="1">
            <a:off x="4860098" y="2282030"/>
            <a:ext cx="2109025" cy="2247519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gray">
          <a:xfrm>
            <a:off x="2435224" y="1947069"/>
            <a:ext cx="3900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Tutor</a:t>
            </a:r>
            <a:endParaRPr lang="en-US" altLang="ru-RU" sz="4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gray">
          <a:xfrm>
            <a:off x="1989973" y="5623896"/>
            <a:ext cx="50074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Изучение понятия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тьюторского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сопровождения в рамках 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</a:rPr>
              <a:t>дистанцинного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обучения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black">
          <a:xfrm>
            <a:off x="117474" y="3477419"/>
            <a:ext cx="20573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 smtClean="0">
                <a:solidFill>
                  <a:schemeClr val="bg1">
                    <a:lumMod val="75000"/>
                  </a:schemeClr>
                </a:solidFill>
              </a:rPr>
              <a:t>Поиск в интернете по запросам</a:t>
            </a:r>
            <a:endParaRPr lang="en-US" alt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gray">
          <a:xfrm>
            <a:off x="7170190" y="1875162"/>
            <a:ext cx="418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3600" b="1" dirty="0">
                <a:solidFill>
                  <a:srgbClr val="FFFFFF"/>
                </a:solidFill>
              </a:rPr>
              <a:t>3</a:t>
            </a:r>
            <a:endParaRPr lang="en-US" altLang="ru-RU" sz="3600" b="1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7919" y="2821686"/>
            <a:ext cx="21191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Рассмотреть пример реализации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тьюторского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сопровождения дистанционного обучения на практике 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501">
            <a:off x="7388743" y="5796210"/>
            <a:ext cx="1630025" cy="934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912" y="210659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хват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русскоязычных поисковых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запросов поисковыми системами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6" y="5262529"/>
            <a:ext cx="2031979" cy="25404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80175" y="5431632"/>
            <a:ext cx="2057400" cy="365125"/>
          </a:xfrm>
        </p:spPr>
        <p:txBody>
          <a:bodyPr/>
          <a:lstStyle/>
          <a:p>
            <a:fld id="{318661BC-EEA1-47FB-B8ED-5CC55A99702A}" type="slidenum">
              <a:rPr lang="ru-RU" smtClean="0"/>
              <a:t>5</a:t>
            </a:fld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98714" y="1164766"/>
            <a:ext cx="8240486" cy="544286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hidden">
          <a:xfrm>
            <a:off x="860425" y="3266281"/>
            <a:ext cx="4113213" cy="1193800"/>
          </a:xfrm>
          <a:prstGeom prst="ellipse">
            <a:avLst/>
          </a:prstGeom>
          <a:gradFill rotWithShape="1">
            <a:gsLst>
              <a:gs pos="0">
                <a:srgbClr val="969696">
                  <a:gamma/>
                  <a:shade val="94118"/>
                  <a:invGamma/>
                </a:srgbClr>
              </a:gs>
              <a:gs pos="100000">
                <a:srgbClr val="969696">
                  <a:alpha val="11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rc 4"/>
          <p:cNvSpPr>
            <a:spLocks/>
          </p:cNvSpPr>
          <p:nvPr/>
        </p:nvSpPr>
        <p:spPr bwMode="ltGray">
          <a:xfrm rot="16200000">
            <a:off x="2309813" y="1443831"/>
            <a:ext cx="1628775" cy="38258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3380 w 43200"/>
              <a:gd name="T1" fmla="*/ 39705 h 43200"/>
              <a:gd name="T2" fmla="*/ 38438 w 43200"/>
              <a:gd name="T3" fmla="*/ 3512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</a:path>
              <a:path w="43200" h="43200" stroke="0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13000" y="2788444"/>
            <a:ext cx="652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ru-RU" sz="2000" b="1">
                <a:solidFill>
                  <a:srgbClr val="1C1C1C"/>
                </a:solidFill>
              </a:rPr>
              <a:t>70%</a:t>
            </a:r>
          </a:p>
        </p:txBody>
      </p:sp>
      <p:sp>
        <p:nvSpPr>
          <p:cNvPr id="14" name="Arc 6"/>
          <p:cNvSpPr>
            <a:spLocks/>
          </p:cNvSpPr>
          <p:nvPr/>
        </p:nvSpPr>
        <p:spPr bwMode="gray">
          <a:xfrm rot="16200000">
            <a:off x="2528888" y="1416844"/>
            <a:ext cx="1300162" cy="36814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8692 w 43200"/>
              <a:gd name="T1" fmla="*/ 42002 h 43200"/>
              <a:gd name="T2" fmla="*/ 31490 w 43200"/>
              <a:gd name="T3" fmla="*/ 40803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3200" stroke="0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rc 7"/>
          <p:cNvSpPr>
            <a:spLocks/>
          </p:cNvSpPr>
          <p:nvPr/>
        </p:nvSpPr>
        <p:spPr bwMode="ltGray">
          <a:xfrm rot="16200000">
            <a:off x="2425700" y="1554956"/>
            <a:ext cx="1301750" cy="35496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027 w 43200"/>
              <a:gd name="T1" fmla="*/ 42175 h 42175"/>
              <a:gd name="T2" fmla="*/ 31490 w 43200"/>
              <a:gd name="T3" fmla="*/ 40803 h 42175"/>
              <a:gd name="T4" fmla="*/ 21600 w 43200"/>
              <a:gd name="T5" fmla="*/ 21600 h 4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175" fill="none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2175" stroke="0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51373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rc 8"/>
          <p:cNvSpPr>
            <a:spLocks/>
          </p:cNvSpPr>
          <p:nvPr/>
        </p:nvSpPr>
        <p:spPr bwMode="gray">
          <a:xfrm rot="16200000">
            <a:off x="2360613" y="1602581"/>
            <a:ext cx="1335087" cy="34274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943 w 43200"/>
              <a:gd name="T1" fmla="*/ 37466 h 40803"/>
              <a:gd name="T2" fmla="*/ 31490 w 43200"/>
              <a:gd name="T3" fmla="*/ 40803 h 40803"/>
              <a:gd name="T4" fmla="*/ 21600 w 43200"/>
              <a:gd name="T5" fmla="*/ 21600 h 40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803" fill="none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0803" stroke="0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883068" y="3405981"/>
            <a:ext cx="6778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/>
              <a:t>5,3</a:t>
            </a:r>
            <a:r>
              <a:rPr lang="ru-RU" sz="1400" b="1" dirty="0"/>
              <a:t> </a:t>
            </a:r>
            <a:r>
              <a:rPr lang="en-US" altLang="ru-RU" sz="1400" b="1" dirty="0" smtClean="0">
                <a:solidFill>
                  <a:srgbClr val="1C1C1C"/>
                </a:solidFill>
              </a:rPr>
              <a:t>%</a:t>
            </a:r>
            <a:endParaRPr lang="en-US" altLang="ru-RU" sz="1400" b="1" dirty="0">
              <a:solidFill>
                <a:srgbClr val="1C1C1C"/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019550" y="3117056"/>
            <a:ext cx="93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ru-RU" sz="1400" b="1" dirty="0" smtClean="0">
                <a:solidFill>
                  <a:srgbClr val="1C1C1C"/>
                </a:solidFill>
              </a:rPr>
              <a:t>8,5 %</a:t>
            </a:r>
            <a:endParaRPr lang="en-US" altLang="ru-RU" sz="1400" b="1" dirty="0">
              <a:solidFill>
                <a:srgbClr val="1C1C1C"/>
              </a:solidFill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ltGray">
          <a:xfrm>
            <a:off x="4848225" y="3531394"/>
            <a:ext cx="0" cy="173037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ltGray">
          <a:xfrm>
            <a:off x="4452938" y="3774281"/>
            <a:ext cx="3175" cy="161925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gray">
          <a:xfrm flipH="1">
            <a:off x="2343150" y="3296444"/>
            <a:ext cx="955675" cy="782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rc 14"/>
          <p:cNvSpPr>
            <a:spLocks/>
          </p:cNvSpPr>
          <p:nvPr/>
        </p:nvSpPr>
        <p:spPr bwMode="gray">
          <a:xfrm rot="16200000">
            <a:off x="2381250" y="1199357"/>
            <a:ext cx="1666875" cy="4273550"/>
          </a:xfrm>
          <a:custGeom>
            <a:avLst/>
            <a:gdLst>
              <a:gd name="G0" fmla="+- 19812 0 0"/>
              <a:gd name="G1" fmla="+- 21600 0 0"/>
              <a:gd name="G2" fmla="+- 21600 0 0"/>
              <a:gd name="T0" fmla="*/ 0 w 41412"/>
              <a:gd name="T1" fmla="*/ 12994 h 41573"/>
              <a:gd name="T2" fmla="*/ 28035 w 41412"/>
              <a:gd name="T3" fmla="*/ 41573 h 41573"/>
              <a:gd name="T4" fmla="*/ 19812 w 41412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12" h="41573" fill="none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</a:path>
              <a:path w="41412" h="41573" stroke="0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  <a:lnTo>
                  <a:pt x="19812" y="216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137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Freeform 15"/>
          <p:cNvSpPr>
            <a:spLocks/>
          </p:cNvSpPr>
          <p:nvPr/>
        </p:nvSpPr>
        <p:spPr bwMode="gray">
          <a:xfrm>
            <a:off x="5180013" y="2785269"/>
            <a:ext cx="211137" cy="279400"/>
          </a:xfrm>
          <a:custGeom>
            <a:avLst/>
            <a:gdLst>
              <a:gd name="T0" fmla="*/ 133 w 141"/>
              <a:gd name="T1" fmla="*/ 72 h 186"/>
              <a:gd name="T2" fmla="*/ 141 w 141"/>
              <a:gd name="T3" fmla="*/ 161 h 186"/>
              <a:gd name="T4" fmla="*/ 15 w 141"/>
              <a:gd name="T5" fmla="*/ 186 h 186"/>
              <a:gd name="T6" fmla="*/ 0 w 141"/>
              <a:gd name="T7" fmla="*/ 0 h 186"/>
              <a:gd name="T8" fmla="*/ 133 w 141"/>
              <a:gd name="T9" fmla="*/ 7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86">
                <a:moveTo>
                  <a:pt x="133" y="72"/>
                </a:moveTo>
                <a:lnTo>
                  <a:pt x="141" y="161"/>
                </a:lnTo>
                <a:lnTo>
                  <a:pt x="15" y="186"/>
                </a:lnTo>
                <a:lnTo>
                  <a:pt x="0" y="0"/>
                </a:lnTo>
                <a:lnTo>
                  <a:pt x="133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rc 16"/>
          <p:cNvSpPr>
            <a:spLocks/>
          </p:cNvSpPr>
          <p:nvPr/>
        </p:nvSpPr>
        <p:spPr bwMode="ltGray">
          <a:xfrm rot="16200000">
            <a:off x="2395538" y="1040606"/>
            <a:ext cx="1657350" cy="4276725"/>
          </a:xfrm>
          <a:custGeom>
            <a:avLst/>
            <a:gdLst>
              <a:gd name="G0" fmla="+- 19534 0 0"/>
              <a:gd name="G1" fmla="+- 21600 0 0"/>
              <a:gd name="G2" fmla="+- 21600 0 0"/>
              <a:gd name="T0" fmla="*/ 0 w 41134"/>
              <a:gd name="T1" fmla="*/ 12382 h 41573"/>
              <a:gd name="T2" fmla="*/ 27757 w 41134"/>
              <a:gd name="T3" fmla="*/ 41573 h 41573"/>
              <a:gd name="T4" fmla="*/ 19534 w 41134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34" h="41573" fill="none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</a:path>
              <a:path w="41134" h="41573" stroke="0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  <a:lnTo>
                  <a:pt x="19534" y="216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505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 dirty="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144713" y="2629694"/>
            <a:ext cx="884237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/>
              <a:t>61,3 </a:t>
            </a:r>
            <a:r>
              <a:rPr lang="en-US" altLang="ru-RU" sz="2000" b="1" dirty="0" smtClean="0"/>
              <a:t>%</a:t>
            </a:r>
            <a:endParaRPr lang="en-US" altLang="ru-RU" sz="2000" b="1" dirty="0"/>
          </a:p>
        </p:txBody>
      </p:sp>
      <p:cxnSp>
        <p:nvCxnSpPr>
          <p:cNvPr id="26" name="AutoShape 18"/>
          <p:cNvCxnSpPr>
            <a:cxnSpLocks noChangeShapeType="1"/>
            <a:endCxn id="25" idx="3"/>
          </p:cNvCxnSpPr>
          <p:nvPr/>
        </p:nvCxnSpPr>
        <p:spPr bwMode="auto">
          <a:xfrm rot="10800000" flipV="1">
            <a:off x="3028950" y="2123279"/>
            <a:ext cx="3113088" cy="70647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19"/>
          <p:cNvCxnSpPr>
            <a:cxnSpLocks noChangeShapeType="1"/>
            <a:endCxn id="18" idx="3"/>
          </p:cNvCxnSpPr>
          <p:nvPr/>
        </p:nvCxnSpPr>
        <p:spPr bwMode="auto">
          <a:xfrm rot="10800000">
            <a:off x="4959350" y="3270946"/>
            <a:ext cx="1436688" cy="37157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036974" y="3550542"/>
            <a:ext cx="8120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dirty="0"/>
              <a:t>24,9 </a:t>
            </a:r>
            <a:r>
              <a:rPr lang="en-US" altLang="ru-RU" sz="1400" b="1" dirty="0" smtClean="0">
                <a:solidFill>
                  <a:srgbClr val="1C1C1C"/>
                </a:solidFill>
              </a:rPr>
              <a:t>%</a:t>
            </a:r>
            <a:endParaRPr lang="en-US" altLang="ru-RU" sz="1400" b="1" dirty="0">
              <a:solidFill>
                <a:srgbClr val="1C1C1C"/>
              </a:solidFill>
            </a:endParaRPr>
          </a:p>
        </p:txBody>
      </p:sp>
      <p:cxnSp>
        <p:nvCxnSpPr>
          <p:cNvPr id="29" name="AutoShape 22"/>
          <p:cNvCxnSpPr>
            <a:cxnSpLocks noChangeShapeType="1"/>
          </p:cNvCxnSpPr>
          <p:nvPr/>
        </p:nvCxnSpPr>
        <p:spPr bwMode="auto">
          <a:xfrm rot="10800000">
            <a:off x="4533900" y="3647281"/>
            <a:ext cx="1220788" cy="11509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3"/>
          <p:cNvCxnSpPr>
            <a:cxnSpLocks noChangeShapeType="1"/>
          </p:cNvCxnSpPr>
          <p:nvPr/>
        </p:nvCxnSpPr>
        <p:spPr bwMode="auto">
          <a:xfrm flipV="1">
            <a:off x="2998788" y="3791744"/>
            <a:ext cx="241300" cy="113506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24"/>
          <p:cNvGrpSpPr>
            <a:grpSpLocks/>
          </p:cNvGrpSpPr>
          <p:nvPr/>
        </p:nvGrpSpPr>
        <p:grpSpPr bwMode="auto">
          <a:xfrm>
            <a:off x="5756274" y="4599781"/>
            <a:ext cx="3224887" cy="550863"/>
            <a:chOff x="3618" y="3480"/>
            <a:chExt cx="1200" cy="275"/>
          </a:xfrm>
        </p:grpSpPr>
        <p:sp>
          <p:nvSpPr>
            <p:cNvPr id="32" name="Freeform 25"/>
            <p:cNvSpPr>
              <a:spLocks/>
            </p:cNvSpPr>
            <p:nvPr/>
          </p:nvSpPr>
          <p:spPr bwMode="gray">
            <a:xfrm>
              <a:off x="3682" y="3634"/>
              <a:ext cx="1063" cy="12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gray">
            <a:xfrm>
              <a:off x="3618" y="3480"/>
              <a:ext cx="1200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6346825" y="3428206"/>
            <a:ext cx="1905000" cy="436563"/>
            <a:chOff x="3618" y="3480"/>
            <a:chExt cx="1200" cy="275"/>
          </a:xfrm>
        </p:grpSpPr>
        <p:sp>
          <p:nvSpPr>
            <p:cNvPr id="36" name="Freeform 29"/>
            <p:cNvSpPr>
              <a:spLocks/>
            </p:cNvSpPr>
            <p:nvPr/>
          </p:nvSpPr>
          <p:spPr bwMode="gray">
            <a:xfrm>
              <a:off x="3682" y="3634"/>
              <a:ext cx="1063" cy="12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gray">
            <a:xfrm>
              <a:off x="3618" y="3480"/>
              <a:ext cx="1200" cy="24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6118225" y="1913731"/>
            <a:ext cx="1905000" cy="436563"/>
            <a:chOff x="3618" y="3480"/>
            <a:chExt cx="1200" cy="275"/>
          </a:xfrm>
        </p:grpSpPr>
        <p:sp>
          <p:nvSpPr>
            <p:cNvPr id="40" name="Freeform 33"/>
            <p:cNvSpPr>
              <a:spLocks/>
            </p:cNvSpPr>
            <p:nvPr/>
          </p:nvSpPr>
          <p:spPr bwMode="gray">
            <a:xfrm>
              <a:off x="3682" y="3634"/>
              <a:ext cx="1063" cy="12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gray">
            <a:xfrm>
              <a:off x="3618" y="3480"/>
              <a:ext cx="120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" name="Text Box 35"/>
          <p:cNvSpPr txBox="1">
            <a:spLocks noChangeArrowheads="1"/>
          </p:cNvSpPr>
          <p:nvPr/>
        </p:nvSpPr>
        <p:spPr bwMode="white">
          <a:xfrm>
            <a:off x="6242050" y="191373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/>
              <a:t>Яндекс</a:t>
            </a:r>
            <a:endParaRPr lang="en-US" altLang="ru-RU" b="1" dirty="0"/>
          </a:p>
        </p:txBody>
      </p: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1108075" y="4714081"/>
            <a:ext cx="1905000" cy="436563"/>
            <a:chOff x="3618" y="3480"/>
            <a:chExt cx="1200" cy="275"/>
          </a:xfrm>
        </p:grpSpPr>
        <p:sp>
          <p:nvSpPr>
            <p:cNvPr id="44" name="Freeform 37"/>
            <p:cNvSpPr>
              <a:spLocks/>
            </p:cNvSpPr>
            <p:nvPr/>
          </p:nvSpPr>
          <p:spPr bwMode="gray">
            <a:xfrm>
              <a:off x="3682" y="3634"/>
              <a:ext cx="1063" cy="12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gray">
            <a:xfrm>
              <a:off x="3618" y="3480"/>
              <a:ext cx="1200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white">
          <a:xfrm>
            <a:off x="1231900" y="471408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b="1" dirty="0" smtClean="0"/>
              <a:t>Google</a:t>
            </a:r>
            <a:endParaRPr lang="en-US" altLang="ru-RU" b="1" dirty="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white">
          <a:xfrm>
            <a:off x="5868987" y="4655491"/>
            <a:ext cx="31121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/>
              <a:t>Другие поисковые системы</a:t>
            </a:r>
            <a:endParaRPr lang="en-US" altLang="ru-RU" b="1" dirty="0"/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white">
          <a:xfrm>
            <a:off x="6448425" y="342503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b="1" dirty="0" smtClean="0"/>
              <a:t>Mail.ru</a:t>
            </a:r>
            <a:endParaRPr lang="en-US" altLang="ru-RU" b="1" dirty="0"/>
          </a:p>
        </p:txBody>
      </p:sp>
    </p:spTree>
    <p:extLst>
      <p:ext uri="{BB962C8B-B14F-4D97-AF65-F5344CB8AC3E}">
        <p14:creationId xmlns:p14="http://schemas.microsoft.com/office/powerpoint/2010/main" val="31550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501">
            <a:off x="7388743" y="5796210"/>
            <a:ext cx="1630025" cy="934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912" y="210659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Специальные поисковые операторы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6" y="5262529"/>
            <a:ext cx="2031979" cy="2540483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598714" y="1164766"/>
            <a:ext cx="8240486" cy="544286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3151" y="1973238"/>
            <a:ext cx="8526049" cy="34778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Поиск по точному слову или фразе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000" i="1" dirty="0" smtClean="0">
                <a:solidFill>
                  <a:schemeClr val="bg1">
                    <a:lumMod val="85000"/>
                  </a:schemeClr>
                </a:solidFill>
              </a:rPr>
              <a:t>"поисковый запрос"</a:t>
            </a:r>
          </a:p>
          <a:p>
            <a:pPr algn="ctr"/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Исключение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результатов по слову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000" i="1" dirty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ru-RU" sz="2000" i="1" dirty="0" smtClean="0">
                <a:solidFill>
                  <a:schemeClr val="bg1">
                    <a:lumMod val="85000"/>
                  </a:schemeClr>
                </a:solidFill>
              </a:rPr>
              <a:t>запрос</a:t>
            </a:r>
          </a:p>
          <a:p>
            <a:pPr algn="ctr"/>
            <a:endParaRPr lang="ru-RU" sz="20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Поиск в пределах сайта или домена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000" i="1" dirty="0" err="1" smtClean="0">
                <a:solidFill>
                  <a:schemeClr val="bg1">
                    <a:lumMod val="85000"/>
                  </a:schemeClr>
                </a:solidFill>
              </a:rPr>
              <a:t>site:запрос</a:t>
            </a:r>
            <a:endParaRPr lang="ru-RU" sz="20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ru-RU" sz="20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Поиск ссылок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link:</a:t>
            </a:r>
            <a:r>
              <a:rPr lang="ru-RU" sz="2000" i="1" dirty="0" smtClean="0">
                <a:solidFill>
                  <a:schemeClr val="bg1">
                    <a:lumMod val="85000"/>
                  </a:schemeClr>
                </a:solidFill>
              </a:rPr>
              <a:t>запрос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Поиск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похожих веб-страниц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related:</a:t>
            </a:r>
            <a:r>
              <a:rPr lang="ru-RU" sz="2000" i="1" dirty="0" smtClean="0">
                <a:solidFill>
                  <a:schemeClr val="bg1">
                    <a:lumMod val="85000"/>
                  </a:schemeClr>
                </a:solidFill>
              </a:rPr>
              <a:t>запрос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Поиск с пропущенными словами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000" i="1" dirty="0">
                <a:solidFill>
                  <a:schemeClr val="bg1">
                    <a:lumMod val="85000"/>
                  </a:schemeClr>
                </a:solidFill>
              </a:rPr>
              <a:t>запрос * </a:t>
            </a:r>
            <a:r>
              <a:rPr lang="ru-RU" sz="2000" i="1" dirty="0" smtClean="0">
                <a:solidFill>
                  <a:schemeClr val="bg1">
                    <a:lumMod val="85000"/>
                  </a:schemeClr>
                </a:solidFill>
              </a:rPr>
              <a:t>запрос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Поиск по любому из слов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000" i="1" dirty="0">
                <a:solidFill>
                  <a:schemeClr val="bg1">
                    <a:lumMod val="85000"/>
                  </a:schemeClr>
                </a:solidFill>
              </a:rPr>
              <a:t>запрос OR </a:t>
            </a:r>
            <a:r>
              <a:rPr lang="ru-RU" sz="2000" i="1" dirty="0" smtClean="0">
                <a:solidFill>
                  <a:schemeClr val="bg1">
                    <a:lumMod val="85000"/>
                  </a:schemeClr>
                </a:solidFill>
              </a:rPr>
              <a:t>запрос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Поиск по числовому диапазону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i="1" dirty="0" err="1">
                <a:solidFill>
                  <a:schemeClr val="bg1">
                    <a:lumMod val="85000"/>
                  </a:schemeClr>
                </a:solidFill>
              </a:rPr>
              <a:t>число</a:t>
            </a:r>
            <a:r>
              <a:rPr lang="ru-RU" i="1" dirty="0" err="1"/>
              <a:t>..</a:t>
            </a:r>
            <a:r>
              <a:rPr lang="ru-RU" i="1" dirty="0" err="1">
                <a:solidFill>
                  <a:schemeClr val="bg1">
                    <a:lumMod val="85000"/>
                  </a:schemeClr>
                </a:solidFill>
              </a:rPr>
              <a:t>число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501">
            <a:off x="7388743" y="5796210"/>
            <a:ext cx="1630025" cy="934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912" y="210659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еобходимость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введения </a:t>
            </a:r>
            <a:r>
              <a:rPr lang="ru-RU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тьютора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программы дистанционного образования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6" y="5262529"/>
            <a:ext cx="2031979" cy="2540483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598714" y="1164766"/>
            <a:ext cx="8240486" cy="544286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ltGray">
          <a:xfrm>
            <a:off x="5728072" y="3589337"/>
            <a:ext cx="2522537" cy="14779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7254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ltGray">
          <a:xfrm>
            <a:off x="3113459" y="3733800"/>
            <a:ext cx="2503488" cy="1477962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8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l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black">
          <a:xfrm>
            <a:off x="3426197" y="3832039"/>
            <a:ext cx="20100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FFFF"/>
                </a:solidFill>
                <a:cs typeface="Arial" charset="0"/>
              </a:rPr>
              <a:t>Формы и методы организации дистанционного обучения</a:t>
            </a:r>
            <a:endParaRPr lang="en-US" altLang="ru-RU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2" name="Group 8"/>
          <p:cNvGrpSpPr>
            <a:grpSpLocks/>
          </p:cNvGrpSpPr>
          <p:nvPr/>
        </p:nvGrpSpPr>
        <p:grpSpPr bwMode="auto">
          <a:xfrm>
            <a:off x="935409" y="2287587"/>
            <a:ext cx="2111375" cy="1446213"/>
            <a:chOff x="4397" y="1430"/>
            <a:chExt cx="1005" cy="960"/>
          </a:xfrm>
        </p:grpSpPr>
        <p:sp>
          <p:nvSpPr>
            <p:cNvPr id="53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DDDDDD"/>
                      </a:gs>
                      <a:gs pos="100000">
                        <a:srgbClr val="DDDDDD">
                          <a:gamma/>
                          <a:shade val="6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" name="Group 11"/>
          <p:cNvGrpSpPr>
            <a:grpSpLocks/>
          </p:cNvGrpSpPr>
          <p:nvPr/>
        </p:nvGrpSpPr>
        <p:grpSpPr bwMode="auto">
          <a:xfrm>
            <a:off x="935409" y="3786187"/>
            <a:ext cx="2111375" cy="1447800"/>
            <a:chOff x="4397" y="1430"/>
            <a:chExt cx="1005" cy="960"/>
          </a:xfrm>
        </p:grpSpPr>
        <p:sp>
          <p:nvSpPr>
            <p:cNvPr id="56" name="AutoShape 12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13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8" name="Rectangle 14"/>
          <p:cNvSpPr>
            <a:spLocks noChangeArrowheads="1"/>
          </p:cNvSpPr>
          <p:nvPr/>
        </p:nvSpPr>
        <p:spPr bwMode="gray">
          <a:xfrm>
            <a:off x="859209" y="2687527"/>
            <a:ext cx="212090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600" b="1" dirty="0" smtClean="0">
                <a:cs typeface="Arial" charset="0"/>
              </a:rPr>
              <a:t>1</a:t>
            </a:r>
            <a:endParaRPr lang="en-US" altLang="ru-RU" sz="3600" b="1" dirty="0">
              <a:cs typeface="Arial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gray">
          <a:xfrm>
            <a:off x="859209" y="4186921"/>
            <a:ext cx="212090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600" b="1" dirty="0" smtClean="0">
                <a:cs typeface="Arial" charset="0"/>
              </a:rPr>
              <a:t>2</a:t>
            </a:r>
            <a:endParaRPr lang="en-US" altLang="ru-RU" sz="3600" b="1" dirty="0">
              <a:cs typeface="Arial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black">
          <a:xfrm>
            <a:off x="5864597" y="3727450"/>
            <a:ext cx="224155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dirty="0" smtClean="0"/>
              <a:t>Необходимость </a:t>
            </a:r>
            <a:r>
              <a:rPr lang="ru-RU" sz="1200" dirty="0"/>
              <a:t>построения особой информационно-образовательной интернет-среды, в которой происходит образовательный процесс</a:t>
            </a:r>
            <a:r>
              <a:rPr lang="ru-RU" sz="1400" dirty="0"/>
              <a:t>.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ltGray">
          <a:xfrm>
            <a:off x="5728072" y="2047875"/>
            <a:ext cx="2522537" cy="14763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Rectangle 20"/>
          <p:cNvSpPr>
            <a:spLocks noChangeArrowheads="1"/>
          </p:cNvSpPr>
          <p:nvPr/>
        </p:nvSpPr>
        <p:spPr bwMode="ltGray">
          <a:xfrm>
            <a:off x="3113459" y="2184400"/>
            <a:ext cx="2503488" cy="14779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l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black">
          <a:xfrm>
            <a:off x="3424683" y="2480857"/>
            <a:ext cx="20116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FFFFFF"/>
                </a:solidFill>
                <a:cs typeface="Arial" charset="0"/>
              </a:rPr>
              <a:t>Специфика дистанционного обучения</a:t>
            </a:r>
            <a:endParaRPr lang="en-US" alt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black">
          <a:xfrm>
            <a:off x="5864597" y="2185987"/>
            <a:ext cx="22415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dirty="0" err="1" smtClean="0"/>
              <a:t>Введенияе</a:t>
            </a:r>
            <a:r>
              <a:rPr lang="ru-RU" sz="1200" dirty="0"/>
              <a:t> </a:t>
            </a:r>
            <a:r>
              <a:rPr lang="ru-RU" sz="1200" dirty="0" err="1" smtClean="0"/>
              <a:t>тьютора</a:t>
            </a:r>
            <a:r>
              <a:rPr lang="ru-RU" sz="1200" dirty="0" smtClean="0"/>
              <a:t> </a:t>
            </a:r>
            <a:r>
              <a:rPr lang="ru-RU" sz="1200" dirty="0"/>
              <a:t>как отдельной профессиональной позиции, деятельность которой основана на определённых ценностях и установках</a:t>
            </a:r>
            <a:endParaRPr lang="en-US" altLang="ru-RU" sz="12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501">
            <a:off x="7388743" y="5796210"/>
            <a:ext cx="1630025" cy="934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912" y="210659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Технологии </a:t>
            </a:r>
            <a:r>
              <a:rPr lang="ru-RU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тьюторского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сопровождения дистанционного обучения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6" y="5262529"/>
            <a:ext cx="2031979" cy="2540483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598714" y="1164766"/>
            <a:ext cx="8240486" cy="544286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gray">
          <a:xfrm>
            <a:off x="1474048" y="1834933"/>
            <a:ext cx="1968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Т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ехнология 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индивидуализации обучения </a:t>
            </a:r>
            <a:endParaRPr lang="en-US" alt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ltGray">
          <a:xfrm flipH="1">
            <a:off x="2897188" y="1819275"/>
            <a:ext cx="1658937" cy="1655763"/>
          </a:xfrm>
          <a:prstGeom prst="rtTriangl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6667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>
            <a:off x="4606925" y="1819275"/>
            <a:ext cx="1660525" cy="1655763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ltGray">
          <a:xfrm rot="5400000">
            <a:off x="4609307" y="3536156"/>
            <a:ext cx="1657350" cy="165893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647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ltGray">
          <a:xfrm rot="16200000" flipH="1">
            <a:off x="2899569" y="3536156"/>
            <a:ext cx="1657350" cy="1658938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078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gray">
          <a:xfrm>
            <a:off x="2341563" y="3508375"/>
            <a:ext cx="4489450" cy="0"/>
          </a:xfrm>
          <a:prstGeom prst="line">
            <a:avLst/>
          </a:prstGeom>
          <a:noFill/>
          <a:ln w="9525">
            <a:solidFill>
              <a:srgbClr val="1C1C1C"/>
            </a:solidFill>
            <a:prstDash val="lg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gray">
          <a:xfrm>
            <a:off x="5700387" y="1834933"/>
            <a:ext cx="1968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>
                    <a:lumMod val="85000"/>
                  </a:schemeClr>
                </a:solidFill>
              </a:rPr>
              <a:t>Технология развивающего обучения</a:t>
            </a:r>
            <a:endParaRPr lang="en-US" alt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gray">
          <a:xfrm>
            <a:off x="1649413" y="4319588"/>
            <a:ext cx="1968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Технология 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проблемного обучения</a:t>
            </a:r>
            <a:endParaRPr lang="en-US" alt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gray">
          <a:xfrm>
            <a:off x="5609726" y="4390165"/>
            <a:ext cx="1968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едагогика 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сотрудничества</a:t>
            </a:r>
            <a:endParaRPr lang="en-US" alt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501">
            <a:off x="7388743" y="5796210"/>
            <a:ext cx="1630025" cy="934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7912" y="210659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Функции </a:t>
            </a:r>
            <a:r>
              <a:rPr lang="ru-RU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тьютора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при дистанционном обучении</a:t>
            </a:r>
            <a:endParaRPr lang="ru-RU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6" y="5262529"/>
            <a:ext cx="2031979" cy="2540483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598714" y="1164766"/>
            <a:ext cx="8240486" cy="544286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1869881" y="2693140"/>
            <a:ext cx="5311775" cy="688975"/>
            <a:chOff x="720" y="1392"/>
            <a:chExt cx="4058" cy="480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8" name="AutoShape 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1869881" y="3558328"/>
            <a:ext cx="5311775" cy="688975"/>
            <a:chOff x="720" y="1392"/>
            <a:chExt cx="4058" cy="480"/>
          </a:xfrm>
        </p:grpSpPr>
        <p:sp>
          <p:nvSpPr>
            <p:cNvPr id="21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1" name="Group 12"/>
          <p:cNvGrpSpPr>
            <a:grpSpLocks/>
          </p:cNvGrpSpPr>
          <p:nvPr/>
        </p:nvGrpSpPr>
        <p:grpSpPr bwMode="auto">
          <a:xfrm>
            <a:off x="1869881" y="4415578"/>
            <a:ext cx="5311775" cy="688975"/>
            <a:chOff x="720" y="1392"/>
            <a:chExt cx="4058" cy="480"/>
          </a:xfrm>
        </p:grpSpPr>
        <p:sp>
          <p:nvSpPr>
            <p:cNvPr id="35" name="AutoShape 1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" name="Group 1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7" name="AutoShape 1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AutoShape 1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9" name="Group 17"/>
          <p:cNvGrpSpPr>
            <a:grpSpLocks/>
          </p:cNvGrpSpPr>
          <p:nvPr/>
        </p:nvGrpSpPr>
        <p:grpSpPr bwMode="auto">
          <a:xfrm>
            <a:off x="1869881" y="1829540"/>
            <a:ext cx="5311775" cy="688975"/>
            <a:chOff x="720" y="1392"/>
            <a:chExt cx="4058" cy="480"/>
          </a:xfrm>
        </p:grpSpPr>
        <p:sp>
          <p:nvSpPr>
            <p:cNvPr id="40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1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2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4" name="Text Box 22"/>
          <p:cNvSpPr txBox="1">
            <a:spLocks noChangeArrowheads="1"/>
          </p:cNvSpPr>
          <p:nvPr/>
        </p:nvSpPr>
        <p:spPr bwMode="white">
          <a:xfrm>
            <a:off x="2336606" y="194384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altLang="ru-RU" sz="2400" b="1" dirty="0" smtClean="0">
                <a:solidFill>
                  <a:srgbClr val="FFFFFF"/>
                </a:solidFill>
              </a:rPr>
              <a:t>Проектировочная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white">
          <a:xfrm>
            <a:off x="2347718" y="2801090"/>
            <a:ext cx="48273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altLang="ru-RU" sz="2000" b="1" dirty="0" smtClean="0">
                <a:solidFill>
                  <a:srgbClr val="FFFFFF"/>
                </a:solidFill>
              </a:rPr>
              <a:t>Организационно - мотивационная</a:t>
            </a:r>
            <a:r>
              <a:rPr lang="en-US" altLang="ru-RU" sz="2000" b="1" dirty="0" smtClean="0">
                <a:solidFill>
                  <a:srgbClr val="FFFFFF"/>
                </a:solidFill>
              </a:rPr>
              <a:t>   </a:t>
            </a:r>
            <a:endParaRPr lang="en-US" altLang="ru-RU" sz="2000" b="1" dirty="0">
              <a:solidFill>
                <a:srgbClr val="FFFFFF"/>
              </a:solidFill>
            </a:endParaRP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white">
          <a:xfrm>
            <a:off x="2347719" y="3659928"/>
            <a:ext cx="449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altLang="ru-RU" b="1" dirty="0" smtClean="0">
                <a:solidFill>
                  <a:srgbClr val="FFFFFF"/>
                </a:solidFill>
              </a:rPr>
              <a:t>Информационно - консультационная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white">
          <a:xfrm>
            <a:off x="2347719" y="450765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altLang="ru-RU" sz="2400" b="1" dirty="0" smtClean="0">
                <a:solidFill>
                  <a:srgbClr val="FFFFFF"/>
                </a:solidFill>
              </a:rPr>
              <a:t>Аналитическая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pic>
        <p:nvPicPr>
          <p:cNvPr id="48" name="Picture 27" descr="1"/>
          <p:cNvPicPr>
            <a:picLocks noChangeAspect="1" noChangeArrowheads="1"/>
          </p:cNvPicPr>
          <p:nvPr/>
        </p:nvPicPr>
        <p:blipFill>
          <a:blip r:embed="rId6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669856" y="4379065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8" descr="1"/>
          <p:cNvPicPr>
            <a:picLocks noChangeAspect="1" noChangeArrowheads="1"/>
          </p:cNvPicPr>
          <p:nvPr/>
        </p:nvPicPr>
        <p:blipFill>
          <a:blip r:embed="rId6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685731" y="3532928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9" descr="1"/>
          <p:cNvPicPr>
            <a:picLocks noChangeAspect="1" noChangeArrowheads="1"/>
          </p:cNvPicPr>
          <p:nvPr/>
        </p:nvPicPr>
        <p:blipFill>
          <a:blip r:embed="rId6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685731" y="2682028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1"/>
          <p:cNvPicPr>
            <a:picLocks noChangeAspect="1" noChangeArrowheads="1"/>
          </p:cNvPicPr>
          <p:nvPr/>
        </p:nvPicPr>
        <p:blipFill>
          <a:blip r:embed="rId6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674619" y="1824778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31"/>
          <p:cNvSpPr txBox="1">
            <a:spLocks noChangeArrowheads="1"/>
          </p:cNvSpPr>
          <p:nvPr/>
        </p:nvSpPr>
        <p:spPr bwMode="gray">
          <a:xfrm>
            <a:off x="2015931" y="451559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/>
              <a:t>4</a:t>
            </a: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gray">
          <a:xfrm>
            <a:off x="1995294" y="192161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/>
              <a:t>1</a:t>
            </a:r>
          </a:p>
        </p:txBody>
      </p:sp>
      <p:sp>
        <p:nvSpPr>
          <p:cNvPr id="54" name="Text Box 33"/>
          <p:cNvSpPr txBox="1">
            <a:spLocks noChangeArrowheads="1"/>
          </p:cNvSpPr>
          <p:nvPr/>
        </p:nvSpPr>
        <p:spPr bwMode="gray">
          <a:xfrm>
            <a:off x="2007994" y="278045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/>
              <a:t>2</a:t>
            </a: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gray">
          <a:xfrm>
            <a:off x="2007994" y="366786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/>
              <a:t>3</a:t>
            </a:r>
          </a:p>
        </p:txBody>
      </p:sp>
      <p:grpSp>
        <p:nvGrpSpPr>
          <p:cNvPr id="70" name="Group 17"/>
          <p:cNvGrpSpPr>
            <a:grpSpLocks/>
          </p:cNvGrpSpPr>
          <p:nvPr/>
        </p:nvGrpSpPr>
        <p:grpSpPr bwMode="auto">
          <a:xfrm>
            <a:off x="1873153" y="5262529"/>
            <a:ext cx="5311775" cy="688975"/>
            <a:chOff x="720" y="1392"/>
            <a:chExt cx="4058" cy="480"/>
          </a:xfrm>
        </p:grpSpPr>
        <p:sp>
          <p:nvSpPr>
            <p:cNvPr id="71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2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3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5" name="Text Box 22"/>
          <p:cNvSpPr txBox="1">
            <a:spLocks noChangeArrowheads="1"/>
          </p:cNvSpPr>
          <p:nvPr/>
        </p:nvSpPr>
        <p:spPr bwMode="white">
          <a:xfrm>
            <a:off x="2339878" y="5376829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altLang="ru-RU" sz="2400" b="1" dirty="0" smtClean="0">
                <a:solidFill>
                  <a:srgbClr val="FFFFFF"/>
                </a:solidFill>
              </a:rPr>
              <a:t>Рефлексивная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pic>
        <p:nvPicPr>
          <p:cNvPr id="76" name="Picture 30" descr="1"/>
          <p:cNvPicPr>
            <a:picLocks noChangeAspect="1" noChangeArrowheads="1"/>
          </p:cNvPicPr>
          <p:nvPr/>
        </p:nvPicPr>
        <p:blipFill>
          <a:blip r:embed="rId6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677891" y="5257767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 Box 32"/>
          <p:cNvSpPr txBox="1">
            <a:spLocks noChangeArrowheads="1"/>
          </p:cNvSpPr>
          <p:nvPr/>
        </p:nvSpPr>
        <p:spPr bwMode="gray">
          <a:xfrm>
            <a:off x="1998566" y="535460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/>
              <a:t>5</a:t>
            </a:r>
            <a:endParaRPr lang="en-US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046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5bcf3944871a652614e69494c0aa9be8541cbc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ldArt-ani">
  <a:themeElements>
    <a:clrScheme name="Default Design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429</Words>
  <Application>Microsoft Office PowerPoint</Application>
  <PresentationFormat>Экран (4:3)</PresentationFormat>
  <Paragraphs>116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ChildArt-ani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Маришка</cp:lastModifiedBy>
  <cp:revision>16</cp:revision>
  <dcterms:created xsi:type="dcterms:W3CDTF">2013-02-18T09:49:30Z</dcterms:created>
  <dcterms:modified xsi:type="dcterms:W3CDTF">2014-01-24T11:49:14Z</dcterms:modified>
</cp:coreProperties>
</file>