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3"/>
  </p:notesMasterIdLst>
  <p:sldIdLst>
    <p:sldId id="256" r:id="rId2"/>
    <p:sldId id="258" r:id="rId3"/>
    <p:sldId id="270" r:id="rId4"/>
    <p:sldId id="273" r:id="rId5"/>
    <p:sldId id="271" r:id="rId6"/>
    <p:sldId id="274" r:id="rId7"/>
    <p:sldId id="276" r:id="rId8"/>
    <p:sldId id="275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9" r:id="rId17"/>
    <p:sldId id="288" r:id="rId18"/>
    <p:sldId id="285" r:id="rId19"/>
    <p:sldId id="286" r:id="rId20"/>
    <p:sldId id="287" r:id="rId21"/>
    <p:sldId id="272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A8CED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44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E4D7DD70-BD79-461E-A700-22E53089A808}" type="datetimeFigureOut">
              <a:rPr lang="ru-RU"/>
              <a:pPr>
                <a:defRPr/>
              </a:pPr>
              <a:t>25.02.2014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93E526C-BA73-4768-A46D-C6C0B22AB6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9EF9B7D-20D5-475B-A754-27D9D11724B9}" type="slidenum">
              <a:rPr lang="ru-RU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1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F21136-4AF9-45E1-BE99-645E5DBDEEE2}" type="datetimeFigureOut">
              <a:rPr lang="ru-RU"/>
              <a:pPr>
                <a:defRPr/>
              </a:pPr>
              <a:t>25.02.2014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5B30CF-B8C8-4939-AD5A-194CA77EE4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658FFB-B99E-4D0F-98C1-E28A38A36B06}" type="datetimeFigureOut">
              <a:rPr lang="ru-RU"/>
              <a:pPr>
                <a:defRPr/>
              </a:pPr>
              <a:t>25.02.2014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9748DB-F69F-47C1-9019-7C3E3D8246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08B0C6-2650-4AAE-8C0C-FFA3E3BB7ED2}" type="datetimeFigureOut">
              <a:rPr lang="ru-RU"/>
              <a:pPr>
                <a:defRPr/>
              </a:pPr>
              <a:t>25.02.2014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4458E-FE94-4C8A-B59B-B1AFADB54C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708525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4166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3925C0-C5EB-4973-9613-FFCF583691ED}" type="datetimeFigureOut">
              <a:rPr lang="ru-RU"/>
              <a:pPr>
                <a:defRPr/>
              </a:pPr>
              <a:t>25.02.2014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94840C-BDB1-4F7F-86DF-928FA7B937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F356ED-063F-465B-B96B-C07AE5B8F7E2}" type="datetimeFigureOut">
              <a:rPr lang="ru-RU"/>
              <a:pPr>
                <a:defRPr/>
              </a:pPr>
              <a:t>25.02.2014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663FCE-44F1-411A-9C4B-54EA1B7789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7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790C53-CE5C-488D-BAF1-C73329F46AF4}" type="datetimeFigureOut">
              <a:rPr lang="ru-RU"/>
              <a:pPr>
                <a:defRPr/>
              </a:pPr>
              <a:t>25.02.2014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B56F0-EC5D-4F9F-AFAF-BBEAA60FB2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7F6431-2AF8-4063-BA55-9AC4756F33A6}" type="datetimeFigureOut">
              <a:rPr lang="ru-RU"/>
              <a:pPr>
                <a:defRPr/>
              </a:pPr>
              <a:t>25.02.2014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4A85A2-2545-4308-AE17-6214D2DA58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1535113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1" y="2362201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362201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FACCE9-ED68-4B6B-A492-EA5393FF1396}" type="datetimeFigureOut">
              <a:rPr lang="ru-RU"/>
              <a:pPr>
                <a:defRPr/>
              </a:pPr>
              <a:t>25.02.2014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C0A52-4A19-477E-8439-364ADF19CE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CF1A86-3D1A-4817-B25E-007ECE63143D}" type="datetimeFigureOut">
              <a:rPr lang="ru-RU"/>
              <a:pPr>
                <a:defRPr/>
              </a:pPr>
              <a:t>25.02.2014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E67E73-F4C4-44DD-8DD2-857585E58F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729503-C63C-4A22-9AD9-2AFD913B2345}" type="datetimeFigureOut">
              <a:rPr lang="ru-RU"/>
              <a:pPr>
                <a:defRPr/>
              </a:pPr>
              <a:t>25.02.2014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145DF-E074-489E-8F17-CB726FD1D1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1" y="1524001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7DA189-3039-400F-B59E-7DE225DC40A4}" type="datetimeFigureOut">
              <a:rPr lang="ru-RU"/>
              <a:pPr>
                <a:defRPr/>
              </a:pPr>
              <a:t>25.02.2014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F74E4-4D7A-46F8-8889-0BA7B5BC77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E1ADC5-E712-49B2-BA6B-3CA6619D0E9A}" type="datetimeFigureOut">
              <a:rPr lang="ru-RU"/>
              <a:pPr>
                <a:defRPr/>
              </a:pPr>
              <a:t>25.02.2014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00B3F0-C89A-44BE-8A7C-06C6B14D88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ECFF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A35162F6-7BEB-44CB-ABF4-CEFCF434BA57}" type="datetimeFigureOut">
              <a:rPr lang="ru-RU"/>
              <a:pPr>
                <a:defRPr/>
              </a:pPr>
              <a:t>25.02.2014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2C3B2D5-9B5D-496A-B7D0-2FFCBEF78E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4" r:id="rId2"/>
    <p:sldLayoutId id="2147483753" r:id="rId3"/>
    <p:sldLayoutId id="2147483752" r:id="rId4"/>
    <p:sldLayoutId id="2147483751" r:id="rId5"/>
    <p:sldLayoutId id="2147483750" r:id="rId6"/>
    <p:sldLayoutId id="2147483749" r:id="rId7"/>
    <p:sldLayoutId id="2147483748" r:id="rId8"/>
    <p:sldLayoutId id="2147483747" r:id="rId9"/>
    <p:sldLayoutId id="2147483746" r:id="rId10"/>
    <p:sldLayoutId id="2147483745" r:id="rId11"/>
    <p:sldLayoutId id="2147483756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28860" y="0"/>
            <a:ext cx="6715140" cy="2257404"/>
          </a:xfrm>
          <a:ln>
            <a:solidFill>
              <a:srgbClr val="00B050"/>
            </a:solidFill>
          </a:ln>
        </p:spPr>
        <p:txBody>
          <a:bodyPr>
            <a:noAutofit/>
          </a:bodyPr>
          <a:lstStyle/>
          <a:p>
            <a:pPr>
              <a:defRPr/>
            </a:pPr>
            <a:r>
              <a:rPr lang="ru-RU" sz="2800" dirty="0" smtClean="0">
                <a:solidFill>
                  <a:srgbClr val="00B050"/>
                </a:solidFill>
              </a:rPr>
              <a:t>Нам говорит согласье струн в оркестре,</a:t>
            </a:r>
            <a:br>
              <a:rPr lang="ru-RU" sz="2800" dirty="0" smtClean="0">
                <a:solidFill>
                  <a:srgbClr val="00B050"/>
                </a:solidFill>
              </a:rPr>
            </a:br>
            <a:r>
              <a:rPr lang="ru-RU" sz="2800" dirty="0" smtClean="0">
                <a:solidFill>
                  <a:srgbClr val="00B050"/>
                </a:solidFill>
              </a:rPr>
              <a:t>   что одинокий путь подобен смерти.</a:t>
            </a:r>
            <a:br>
              <a:rPr lang="ru-RU" sz="2800" dirty="0" smtClean="0">
                <a:solidFill>
                  <a:srgbClr val="00B050"/>
                </a:solidFill>
              </a:rPr>
            </a:br>
            <a:r>
              <a:rPr lang="ru-RU" sz="2800" dirty="0" smtClean="0">
                <a:solidFill>
                  <a:srgbClr val="00B050"/>
                </a:solidFill>
              </a:rPr>
              <a:t>                                           В Шекспир</a:t>
            </a:r>
            <a:endParaRPr lang="ru-RU" sz="2800" dirty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500" y="4429125"/>
            <a:ext cx="8286750" cy="1752600"/>
          </a:xfrm>
        </p:spPr>
        <p:txBody>
          <a:bodyPr>
            <a:normAutofit fontScale="92500"/>
          </a:bodyPr>
          <a:lstStyle/>
          <a:p>
            <a:pPr>
              <a:defRPr/>
            </a:pP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«Счастлив тот, кто счастлив у себя дома». </a:t>
            </a:r>
          </a:p>
          <a:p>
            <a:pPr>
              <a:defRPr/>
            </a:pP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                                                      Л.Н.Толстой </a:t>
            </a:r>
          </a:p>
          <a:p>
            <a:pPr>
              <a:defRPr/>
            </a:pPr>
            <a:endParaRPr lang="ru-RU" dirty="0"/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2143125" y="2500313"/>
            <a:ext cx="7000875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Calibri" pitchFamily="34" charset="0"/>
                <a:cs typeface="Times New Roman" pitchFamily="18" charset="0"/>
              </a:rPr>
              <a:t>«Плохо человеку когда он</a:t>
            </a: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Calibri" pitchFamily="34" charset="0"/>
                <a:cs typeface="Times New Roman" pitchFamily="18" charset="0"/>
              </a:rPr>
              <a:t>один.  </a:t>
            </a:r>
          </a:p>
          <a:p>
            <a:pPr>
              <a:defRPr/>
            </a:pP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itchFamily="18" charset="0"/>
              </a:rPr>
              <a:t> </a:t>
            </a: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itchFamily="18" charset="0"/>
              </a:rPr>
              <a:t>     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   </a:t>
            </a: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Calibri" pitchFamily="34" charset="0"/>
                <a:cs typeface="Times New Roman" pitchFamily="18" charset="0"/>
              </a:rPr>
              <a:t>Горе одному, один не воин.»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+mn-lt"/>
              <a:cs typeface="+mn-cs"/>
            </a:endParaRPr>
          </a:p>
          <a:p>
            <a:pPr algn="r" eaLnBrk="0" hangingPunct="0">
              <a:defRPr/>
            </a:pP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Calibri" pitchFamily="34" charset="0"/>
                <a:cs typeface="Times New Roman" pitchFamily="18" charset="0"/>
              </a:rPr>
              <a:t>В.В.Маяковский</a:t>
            </a:r>
            <a:endParaRPr lang="ru-RU" sz="4800" b="1" dirty="0">
              <a:solidFill>
                <a:schemeClr val="accent1">
                  <a:lumMod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14340" name="Рисунок 4" descr="foto_stih.jpg"/>
          <p:cNvPicPr>
            <a:picLocks noChangeAspect="1"/>
          </p:cNvPicPr>
          <p:nvPr/>
        </p:nvPicPr>
        <p:blipFill>
          <a:blip r:embed="rId2">
            <a:lum bright="20000" contrast="10000"/>
          </a:blip>
          <a:srcRect l="12473" t="21875" r="32962" b="13542"/>
          <a:stretch>
            <a:fillRect/>
          </a:stretch>
        </p:blipFill>
        <p:spPr bwMode="auto">
          <a:xfrm>
            <a:off x="0" y="0"/>
            <a:ext cx="2500313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smtClean="0">
                <a:ln>
                  <a:noFill/>
                </a:ln>
                <a:solidFill>
                  <a:schemeClr val="tx1"/>
                </a:solidFill>
                <a:effectLst/>
              </a:rPr>
              <a:t>БЫТ</a:t>
            </a:r>
          </a:p>
        </p:txBody>
      </p:sp>
      <p:sp>
        <p:nvSpPr>
          <p:cNvPr id="3891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mtClean="0"/>
              <a:t> </a:t>
            </a:r>
            <a:r>
              <a:rPr lang="ru-RU" b="1" smtClean="0"/>
              <a:t>БЫТ – это уклад повседневной жизни,  непроизводственная сфера, включающая как удовлетворение материальных потребностей людей ( в пище, одежде, жилище, поддержании здоровья) , так и освоение духовных благ, культуры, общение, отдых, развлечения.</a:t>
            </a:r>
            <a:r>
              <a:rPr lang="ru-RU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smtClean="0">
                <a:ln>
                  <a:noFill/>
                </a:ln>
                <a:solidFill>
                  <a:schemeClr val="tx1"/>
                </a:solidFill>
                <a:effectLst/>
              </a:rPr>
              <a:t>БЫТОВЫЕ ОТНОШЕНИЯ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ru-RU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Бытовые отношения-это устойчивая система повседневных непроизводственных связей между людьми по поводу удовлетворения их первоначальных нужд (в пище, одежде, жилье, поддержании здоровья, уходе за детьми)</a:t>
            </a:r>
          </a:p>
          <a:p>
            <a:pPr>
              <a:buFont typeface="Wingdings 2" pitchFamily="18" charset="2"/>
              <a:buNone/>
            </a:pPr>
            <a:endParaRPr lang="ru-RU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smtClean="0">
                <a:ln>
                  <a:noFill/>
                </a:ln>
                <a:solidFill>
                  <a:schemeClr val="tx1"/>
                </a:solidFill>
                <a:effectLst/>
              </a:rPr>
              <a:t>КУЛЬТУРА ТОПОСА</a:t>
            </a:r>
          </a:p>
        </p:txBody>
      </p:sp>
      <p:sp>
        <p:nvSpPr>
          <p:cNvPr id="40963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96520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b="1" smtClean="0"/>
              <a:t>КУЛЬТУРА ТОПОСА – это культура нашего места жительства .</a:t>
            </a:r>
          </a:p>
        </p:txBody>
      </p:sp>
      <p:pic>
        <p:nvPicPr>
          <p:cNvPr id="40964" name="Picture 4" descr="под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412875"/>
            <a:ext cx="7848600" cy="5232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2" name="Picture 4" descr="под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765175"/>
            <a:ext cx="7080250" cy="53101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6" name="Picture 4" descr="под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6950" y="749300"/>
            <a:ext cx="7150100" cy="5359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0" name="Picture 4" descr="под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92613" y="0"/>
            <a:ext cx="4751387" cy="3543300"/>
          </a:xfrm>
          <a:prstGeom prst="rect">
            <a:avLst/>
          </a:prstGeom>
          <a:noFill/>
        </p:spPr>
      </p:pic>
      <p:pic>
        <p:nvPicPr>
          <p:cNvPr id="45061" name="Picture 5" descr="под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676525"/>
            <a:ext cx="5581650" cy="4181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smtClean="0">
                <a:ln>
                  <a:noFill/>
                </a:ln>
                <a:solidFill>
                  <a:schemeClr val="tx1"/>
                </a:solidFill>
                <a:effectLst/>
              </a:rPr>
              <a:t>ВЫВОД</a:t>
            </a:r>
          </a:p>
        </p:txBody>
      </p:sp>
      <p:sp>
        <p:nvSpPr>
          <p:cNvPr id="5120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ru-RU" sz="3200" b="1" smtClean="0"/>
              <a:t>Мир вокруг может стать лучше, если каждый из нас станет заботиться о его красоте и нравственной чистоте. А начинается это с малого, создания порядка и уюта рядом с домом, в котором живёшь, бережного отношения к установленным в парке скамейкам. Посмотрите вокруг, вы можете увидеть, где нужны ваши заботливые руки</a:t>
            </a:r>
          </a:p>
          <a:p>
            <a:pPr>
              <a:buFont typeface="Wingdings 2" pitchFamily="18" charset="2"/>
              <a:buNone/>
            </a:pPr>
            <a:endParaRPr lang="ru-RU" sz="32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Text Box 4"/>
          <p:cNvSpPr txBox="1">
            <a:spLocks noChangeArrowheads="1"/>
          </p:cNvSpPr>
          <p:nvPr>
            <p:ph type="body" idx="1"/>
          </p:nvPr>
        </p:nvSpPr>
        <p:spPr>
          <a:xfrm>
            <a:off x="395288" y="1628775"/>
            <a:ext cx="8229600" cy="4708525"/>
          </a:xfrm>
          <a:noFill/>
          <a:ln/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ru-RU" sz="4000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ПСИХОЛОГИЧЕСКИЙ ТЕСТ</a:t>
            </a:r>
          </a:p>
          <a:p>
            <a:pPr algn="ctr">
              <a:buFont typeface="Wingdings 2" pitchFamily="18" charset="2"/>
              <a:buNone/>
            </a:pPr>
            <a:r>
              <a:rPr lang="ru-RU" sz="4000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«ТИП ВАШЕЙ СЕМЬИ»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3"/>
          <p:cNvSpPr>
            <a:spLocks noGrp="1"/>
          </p:cNvSpPr>
          <p:nvPr>
            <p:ph type="body" idx="1"/>
          </p:nvPr>
        </p:nvSpPr>
        <p:spPr>
          <a:xfrm>
            <a:off x="0" y="115888"/>
            <a:ext cx="9144000" cy="5616575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b="1" smtClean="0"/>
              <a:t>0-9 баллов:</a:t>
            </a:r>
            <a:r>
              <a:rPr lang="ru-RU" smtClean="0"/>
              <a:t> Скорее всего, тебя воспитывали по авторитарному типу. В твоей семье не принято открыто выражать свою соображения по какому-либо поводу, во всяком случае, до достижения тобой определенного возраста. А до того, как этот счастливый момент наступит, тебе приходится буквально во всем беспрекословно слушаться родителей…</a:t>
            </a:r>
          </a:p>
          <a:p>
            <a:pPr>
              <a:buFont typeface="Wingdings 2" pitchFamily="18" charset="2"/>
              <a:buNone/>
            </a:pPr>
            <a:r>
              <a:rPr lang="ru-RU" smtClean="0"/>
              <a:t>Конечно, приятного в этом мало, но так сложилось, и ничего с этим не поделаешь. Так что попытайся принимать своих родителей такими, какие они есть, ведь несмотря на их многочисленные, на твой взгляд, недостатки, без них на этом свете не было бы и тебя. Постарайся несмотря ни на что никогда не забывать об этом.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Grp="1"/>
          </p:cNvSpPr>
          <p:nvPr>
            <p:ph type="body" idx="1"/>
          </p:nvPr>
        </p:nvSpPr>
        <p:spPr>
          <a:xfrm>
            <a:off x="179388" y="692150"/>
            <a:ext cx="8712200" cy="5329238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b="1" smtClean="0"/>
              <a:t>10-20 баллов:</a:t>
            </a:r>
            <a:r>
              <a:rPr lang="ru-RU" smtClean="0"/>
              <a:t> в твоей семье особые порядки, и многие твои подруги, когда ты рассказываешь им о своих родителях, удивляются. Ведь далеко не каждый родитель способен общаться с двенадцатилетней дочерью как с равной, обсуждать с ней многие семейные вопросы и прислушиваться к ее (то есть к твоему) мнению.</a:t>
            </a:r>
          </a:p>
          <a:p>
            <a:pPr>
              <a:buFont typeface="Wingdings 2" pitchFamily="18" charset="2"/>
              <a:buNone/>
            </a:pPr>
            <a:r>
              <a:rPr lang="ru-RU" smtClean="0"/>
              <a:t>Твой тип воспитания – демократический. Ты имеешь свой голос в семье, если не равный, то почти равный. И чтобы так оставалось и в дальнейшем, постарайся оправдывать оказанное тебе доверие.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4348" y="571480"/>
            <a:ext cx="8072494" cy="1108544"/>
          </a:xfrm>
        </p:spPr>
        <p:txBody>
          <a:bodyPr/>
          <a:lstStyle/>
          <a:p>
            <a:pPr>
              <a:defRPr/>
            </a:pPr>
            <a:r>
              <a:rPr lang="ru-RU" sz="6000" dirty="0" smtClean="0"/>
              <a:t>Семья и быт</a:t>
            </a:r>
          </a:p>
        </p:txBody>
      </p:sp>
      <p:sp>
        <p:nvSpPr>
          <p:cNvPr id="1536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500438" y="1714500"/>
            <a:ext cx="5357812" cy="4857750"/>
          </a:xfrm>
        </p:spPr>
        <p:txBody>
          <a:bodyPr/>
          <a:lstStyle/>
          <a:p>
            <a:pPr algn="r"/>
            <a:r>
              <a:rPr lang="ru-RU" sz="3300" smtClean="0"/>
              <a:t>«Семья – великое, святое, богоугодное дело в жизни человека. Способствует укрощению пылкой природы, не позволяя волноваться морю, но непрестанно направляя ладью в пристань»       </a:t>
            </a:r>
          </a:p>
          <a:p>
            <a:pPr algn="r"/>
            <a:r>
              <a:rPr lang="ru-RU" sz="3300" smtClean="0"/>
              <a:t> Иоанн Златоуст.</a:t>
            </a:r>
          </a:p>
          <a:p>
            <a:endParaRPr lang="ru-RU" smtClean="0"/>
          </a:p>
        </p:txBody>
      </p:sp>
      <p:pic>
        <p:nvPicPr>
          <p:cNvPr id="15363" name="Рисунок 4" descr="main_big.jpg"/>
          <p:cNvPicPr>
            <a:picLocks noChangeAspect="1"/>
          </p:cNvPicPr>
          <p:nvPr/>
        </p:nvPicPr>
        <p:blipFill>
          <a:blip r:embed="rId3"/>
          <a:srcRect l="4688" t="4297" r="13281" b="5469"/>
          <a:stretch>
            <a:fillRect/>
          </a:stretch>
        </p:blipFill>
        <p:spPr bwMode="auto">
          <a:xfrm>
            <a:off x="0" y="2214563"/>
            <a:ext cx="4000500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Grp="1"/>
          </p:cNvSpPr>
          <p:nvPr>
            <p:ph type="body" idx="1"/>
          </p:nvPr>
        </p:nvSpPr>
        <p:spPr>
          <a:xfrm>
            <a:off x="107950" y="404813"/>
            <a:ext cx="8785225" cy="5256212"/>
          </a:xfrm>
        </p:spPr>
        <p:txBody>
          <a:bodyPr/>
          <a:lstStyle/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ru-RU" b="1" smtClean="0"/>
              <a:t>21-30 баллов:</a:t>
            </a:r>
            <a:r>
              <a:rPr lang="ru-RU" smtClean="0"/>
              <a:t> родители уже давно предоставили тебе в жизни почти полную свободу действий. Здорово, когда можно вернуться домой не в 21.45, а тогда, когда захочется: ведь тебя воспитывают «либеральные» родители…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ru-RU" smtClean="0"/>
              <a:t>Но, с другой стороны, согласись, ты не можешь знать всего в этой жизни, просто потому, что этого никто не может, но, вполне возможно, в чем-то твои родители разбираются лучше. И если ты покажешь им, что тоже так считаешь, можешь не сомневаться: ты будешь щедро вознаграждена участием и дружеским советом. Это наверняка не покажется тебе лишним.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Прямоугольник 1"/>
          <p:cNvSpPr>
            <a:spLocks noChangeArrowheads="1"/>
          </p:cNvSpPr>
          <p:nvPr/>
        </p:nvSpPr>
        <p:spPr bwMode="auto">
          <a:xfrm>
            <a:off x="571500" y="571500"/>
            <a:ext cx="8072438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3600" b="1">
                <a:solidFill>
                  <a:srgbClr val="000066"/>
                </a:solidFill>
                <a:latin typeface="Times New Roman" pitchFamily="18" charset="0"/>
              </a:rPr>
              <a:t>СПАСИБО ЗА ВНИМАНИЕ!</a:t>
            </a:r>
          </a:p>
        </p:txBody>
      </p:sp>
      <p:pic>
        <p:nvPicPr>
          <p:cNvPr id="30725" name="Picture 5" descr="СЕМЬЯ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1196975"/>
            <a:ext cx="7748588" cy="51419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4" descr="вика082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sz="3700" smtClean="0">
                <a:ln>
                  <a:noFill/>
                </a:ln>
                <a:solidFill>
                  <a:schemeClr val="tx1"/>
                </a:solidFill>
                <a:effectLst/>
              </a:rPr>
              <a:t>Жизненный цикл семьи состоит из нескольких этапов:</a:t>
            </a:r>
          </a:p>
        </p:txBody>
      </p:sp>
      <p:graphicFrame>
        <p:nvGraphicFramePr>
          <p:cNvPr id="31784" name="Group 40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927600"/>
        </p:xfrm>
        <a:graphic>
          <a:graphicData uri="http://schemas.openxmlformats.org/drawingml/2006/table">
            <a:tbl>
              <a:tblPr/>
              <a:tblGrid>
                <a:gridCol w="1522413"/>
                <a:gridCol w="1770062"/>
                <a:gridCol w="1644650"/>
                <a:gridCol w="1646238"/>
                <a:gridCol w="1646237"/>
              </a:tblGrid>
              <a:tr h="892175">
                <a:tc>
                  <a:txBody>
                    <a:bodyPr/>
                    <a:lstStyle/>
                    <a:p>
                      <a:pPr marL="1365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1. Вступление в брак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365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2. Начало деторождения -рождение первого ребёнка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365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3. Рождение последнего ребёнка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365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4.Вступление в брак и выделение из семьи последнего ребёнка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365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5. Смерть дного из супругов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08063">
                <a:tc>
                  <a:txBody>
                    <a:bodyPr/>
                    <a:lstStyle/>
                    <a:p>
                      <a:pPr marL="1365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Образование семьи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1365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365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Прекращение существования семьи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4" descr="вика081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smtClean="0">
                <a:ln>
                  <a:noFill/>
                </a:ln>
                <a:solidFill>
                  <a:schemeClr val="tx1"/>
                </a:solidFill>
                <a:effectLst/>
              </a:rPr>
              <a:t>СЕМЬЯ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457200" indent="-457200">
              <a:lnSpc>
                <a:spcPct val="80000"/>
              </a:lnSpc>
              <a:buFont typeface="Wingdings 2" pitchFamily="18" charset="2"/>
              <a:buNone/>
            </a:pPr>
            <a:r>
              <a:rPr lang="ru-RU" sz="24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Семья-это малая группа людей, живущих вместе и связанных взаимной ответственностью и заботой.</a:t>
            </a:r>
          </a:p>
          <a:p>
            <a:pPr marL="457200" indent="-457200">
              <a:lnSpc>
                <a:spcPct val="80000"/>
              </a:lnSpc>
            </a:pPr>
            <a:endParaRPr lang="ru-RU" sz="240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457200" indent="-457200">
              <a:lnSpc>
                <a:spcPct val="80000"/>
              </a:lnSpc>
              <a:buFont typeface="Wingdings 2" pitchFamily="18" charset="2"/>
              <a:buNone/>
            </a:pPr>
            <a:r>
              <a:rPr lang="ru-RU" sz="2400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Функции семьи:</a:t>
            </a:r>
          </a:p>
          <a:p>
            <a:pPr marL="457200" indent="-457200">
              <a:lnSpc>
                <a:spcPct val="80000"/>
              </a:lnSpc>
              <a:buFont typeface="Wingdings 2" pitchFamily="18" charset="2"/>
              <a:buAutoNum type="arabicPeriod"/>
            </a:pPr>
            <a:r>
              <a:rPr lang="ru-RU" sz="24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Репродуктивная</a:t>
            </a:r>
          </a:p>
          <a:p>
            <a:pPr marL="457200" indent="-457200">
              <a:lnSpc>
                <a:spcPct val="80000"/>
              </a:lnSpc>
              <a:buFont typeface="Wingdings 2" pitchFamily="18" charset="2"/>
              <a:buAutoNum type="arabicPeriod"/>
            </a:pPr>
            <a:r>
              <a:rPr lang="ru-RU" sz="24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Экономическая</a:t>
            </a:r>
          </a:p>
          <a:p>
            <a:pPr marL="457200" indent="-457200">
              <a:lnSpc>
                <a:spcPct val="80000"/>
              </a:lnSpc>
              <a:buFont typeface="Wingdings 2" pitchFamily="18" charset="2"/>
              <a:buAutoNum type="arabicPeriod"/>
            </a:pPr>
            <a:r>
              <a:rPr lang="ru-RU" sz="24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Воспитательная</a:t>
            </a:r>
          </a:p>
          <a:p>
            <a:pPr marL="457200" indent="-457200">
              <a:lnSpc>
                <a:spcPct val="80000"/>
              </a:lnSpc>
              <a:buFont typeface="Wingdings 2" pitchFamily="18" charset="2"/>
              <a:buAutoNum type="arabicPeriod"/>
            </a:pPr>
            <a:r>
              <a:rPr lang="ru-RU" sz="24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Коммуникативная</a:t>
            </a:r>
          </a:p>
          <a:p>
            <a:pPr marL="457200" indent="-457200">
              <a:lnSpc>
                <a:spcPct val="80000"/>
              </a:lnSpc>
              <a:buFont typeface="Wingdings 2" pitchFamily="18" charset="2"/>
              <a:buAutoNum type="arabicPeriod"/>
            </a:pPr>
            <a:r>
              <a:rPr lang="ru-RU" sz="24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Организация досуга и отдыха</a:t>
            </a:r>
          </a:p>
          <a:p>
            <a:pPr marL="457200" indent="-457200">
              <a:lnSpc>
                <a:spcPct val="80000"/>
              </a:lnSpc>
              <a:buFont typeface="Wingdings 2" pitchFamily="18" charset="2"/>
              <a:buAutoNum type="arabicPeriod"/>
            </a:pPr>
            <a:r>
              <a:rPr lang="ru-RU" sz="24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Духовная (духовно-нравственная)</a:t>
            </a:r>
          </a:p>
          <a:p>
            <a:pPr marL="457200" indent="-457200">
              <a:lnSpc>
                <a:spcPct val="80000"/>
              </a:lnSpc>
              <a:buFont typeface="Wingdings 2" pitchFamily="18" charset="2"/>
              <a:buAutoNum type="arabicPeriod"/>
            </a:pPr>
            <a:r>
              <a:rPr lang="ru-RU" sz="2400" smtClean="0"/>
              <a:t>Первичного социального контроля</a:t>
            </a:r>
          </a:p>
          <a:p>
            <a:pPr marL="457200" indent="-457200">
              <a:lnSpc>
                <a:spcPct val="80000"/>
              </a:lnSpc>
              <a:buFont typeface="Wingdings 2" pitchFamily="18" charset="2"/>
              <a:buAutoNum type="arabicPeriod"/>
            </a:pPr>
            <a:r>
              <a:rPr lang="ru-RU" sz="2400" smtClean="0"/>
              <a:t>Социально-статусная </a:t>
            </a:r>
          </a:p>
          <a:p>
            <a:pPr marL="457200" indent="-457200">
              <a:lnSpc>
                <a:spcPct val="80000"/>
              </a:lnSpc>
              <a:buFont typeface="Wingdings 2" pitchFamily="18" charset="2"/>
              <a:buAutoNum type="arabicPeriod"/>
            </a:pPr>
            <a:r>
              <a:rPr lang="ru-RU" sz="2400" smtClean="0"/>
              <a:t>Эмоциональная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2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2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2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2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20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20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20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20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20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20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smtClean="0">
                <a:ln>
                  <a:noFill/>
                </a:ln>
                <a:solidFill>
                  <a:schemeClr val="tx1"/>
                </a:solidFill>
                <a:effectLst/>
              </a:rPr>
              <a:t>БРАК</a:t>
            </a:r>
          </a:p>
        </p:txBody>
      </p:sp>
      <p:sp>
        <p:nvSpPr>
          <p:cNvPr id="7171" name="Rectangle 3"/>
          <p:cNvSpPr>
            <a:spLocks noGrp="1" noRot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ru-RU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Брак – это взаимный и добровольный союз мужчины и женщины. Вступление в брак порождает у супругов взаимные права и обязанности.</a:t>
            </a:r>
          </a:p>
          <a:p>
            <a:r>
              <a:rPr lang="ru-RU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Заключается в органах ЗАГС (запись актов гражданского состояния.)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37" name="Rectangle 21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smtClean="0">
                <a:ln>
                  <a:noFill/>
                </a:ln>
                <a:solidFill>
                  <a:schemeClr val="tx1"/>
                </a:solidFill>
                <a:effectLst/>
              </a:rPr>
              <a:t>ВИДЫ БРАКОВ</a:t>
            </a:r>
          </a:p>
        </p:txBody>
      </p:sp>
      <p:graphicFrame>
        <p:nvGraphicFramePr>
          <p:cNvPr id="34840" name="Group 24"/>
          <p:cNvGraphicFramePr>
            <a:graphicFrameLocks noGrp="1"/>
          </p:cNvGraphicFramePr>
          <p:nvPr>
            <p:ph idx="1"/>
          </p:nvPr>
        </p:nvGraphicFramePr>
        <p:xfrm>
          <a:off x="107950" y="1412875"/>
          <a:ext cx="9036050" cy="5445125"/>
        </p:xfrm>
        <a:graphic>
          <a:graphicData uri="http://schemas.openxmlformats.org/drawingml/2006/table">
            <a:tbl>
              <a:tblPr/>
              <a:tblGrid>
                <a:gridCol w="3671888"/>
                <a:gridCol w="5364162"/>
              </a:tblGrid>
              <a:tr h="420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</a:rPr>
                        <a:t>Наименование видов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</a:rPr>
                        <a:t>Характеристика брака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552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</a:rPr>
                        <a:t>Юридический брак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</a:rPr>
                        <a:t>Добровольный союз мужчины и женщины, заключенный с соблюдением определенных правил, установленных законом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B"/>
                    </a:solidFill>
                  </a:tcPr>
                </a:tc>
              </a:tr>
              <a:tr h="1624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</a:rPr>
                        <a:t>Гражданский брак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</a:rPr>
                        <a:t>Длительное открытое совместное проживание мужчины и женщины в  незарегистрированном на законных основаниях браке.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7"/>
                    </a:solidFill>
                  </a:tcPr>
                </a:tc>
              </a:tr>
              <a:tr h="1847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</a:rPr>
                        <a:t>Церковный брак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</a:rPr>
                        <a:t>Брак, который в России не влечет юридических последствий с точки зрения государства и регулируется нормами внутрицерковного права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B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Семейный кодекс</a:t>
            </a:r>
          </a:p>
        </p:txBody>
      </p:sp>
      <p:sp>
        <p:nvSpPr>
          <p:cNvPr id="8195" name="Rectangle 3"/>
          <p:cNvSpPr>
            <a:spLocks noGrp="1" noRot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Условия заключения брака:</a:t>
            </a:r>
          </a:p>
          <a:p>
            <a:pPr>
              <a:lnSpc>
                <a:spcPct val="80000"/>
              </a:lnSpc>
            </a:pPr>
            <a:r>
              <a:rPr lang="ru-RU" i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Взаимное добровольное согласие, вступающих в брак</a:t>
            </a:r>
          </a:p>
          <a:p>
            <a:pPr>
              <a:lnSpc>
                <a:spcPct val="80000"/>
              </a:lnSpc>
            </a:pPr>
            <a:r>
              <a:rPr lang="ru-RU" i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Достижение брачного возраста (18 лет, при наличии уважительных причин, с разрешения органов местного самоуправления, в 16 лет)</a:t>
            </a:r>
          </a:p>
          <a:p>
            <a:pPr>
              <a:lnSpc>
                <a:spcPct val="80000"/>
              </a:lnSpc>
            </a:pPr>
            <a:r>
              <a:rPr lang="ru-RU" i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Отсутствие других официальных браков</a:t>
            </a:r>
          </a:p>
          <a:p>
            <a:pPr>
              <a:lnSpc>
                <a:spcPct val="80000"/>
              </a:lnSpc>
            </a:pPr>
            <a:r>
              <a:rPr lang="ru-RU" i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Не возможен брак между кровными родственниками</a:t>
            </a:r>
          </a:p>
          <a:p>
            <a:pPr>
              <a:lnSpc>
                <a:spcPct val="80000"/>
              </a:lnSpc>
            </a:pPr>
            <a:r>
              <a:rPr lang="ru-RU" i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Не возможны браки между усыновителями и усыновленными</a:t>
            </a:r>
          </a:p>
          <a:p>
            <a:pPr>
              <a:lnSpc>
                <a:spcPct val="80000"/>
              </a:lnSpc>
            </a:pPr>
            <a:r>
              <a:rPr lang="ru-RU" i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Только между дееспособными людьми.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5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7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8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9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0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3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4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5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6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3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403</TotalTime>
  <Words>625</Words>
  <Application>Microsoft Office PowerPoint</Application>
  <PresentationFormat>Экран (4:3)</PresentationFormat>
  <Paragraphs>66</Paragraphs>
  <Slides>21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8" baseType="lpstr">
      <vt:lpstr>Times New Roman</vt:lpstr>
      <vt:lpstr>Arial</vt:lpstr>
      <vt:lpstr>Wingdings 2</vt:lpstr>
      <vt:lpstr>Wingdings</vt:lpstr>
      <vt:lpstr>Wingdings 3</vt:lpstr>
      <vt:lpstr>Calibri</vt:lpstr>
      <vt:lpstr>3</vt:lpstr>
      <vt:lpstr>Слайд 1</vt:lpstr>
      <vt:lpstr>Слайд 2</vt:lpstr>
      <vt:lpstr>Слайд 3</vt:lpstr>
      <vt:lpstr>Жизненный цикл семьи состоит из нескольких этапов:</vt:lpstr>
      <vt:lpstr>Слайд 5</vt:lpstr>
      <vt:lpstr>СЕМЬЯ</vt:lpstr>
      <vt:lpstr>БРАК</vt:lpstr>
      <vt:lpstr>ВИДЫ БРАКОВ</vt:lpstr>
      <vt:lpstr>Семейный кодекс</vt:lpstr>
      <vt:lpstr>БЫТ</vt:lpstr>
      <vt:lpstr>БЫТОВЫЕ ОТНОШЕНИЯ</vt:lpstr>
      <vt:lpstr>КУЛЬТУРА ТОПОСА</vt:lpstr>
      <vt:lpstr>Слайд 13</vt:lpstr>
      <vt:lpstr>Слайд 14</vt:lpstr>
      <vt:lpstr>Слайд 15</vt:lpstr>
      <vt:lpstr>ВЫВОД</vt:lpstr>
      <vt:lpstr>Слайд 17</vt:lpstr>
      <vt:lpstr>Слайд 18</vt:lpstr>
      <vt:lpstr>Слайд 19</vt:lpstr>
      <vt:lpstr>Слайд 20</vt:lpstr>
      <vt:lpstr>Слайд 21</vt:lpstr>
    </vt:vector>
  </TitlesOfParts>
  <Company>CtrlSoft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Нам говорит согласье струн в оркестре,    что одинокий путь подобен смерти.                                                          В Шекспир</dc:title>
  <dc:creator>Дом</dc:creator>
  <cp:lastModifiedBy>ASUS</cp:lastModifiedBy>
  <cp:revision>27</cp:revision>
  <dcterms:created xsi:type="dcterms:W3CDTF">2013-04-08T13:58:21Z</dcterms:created>
  <dcterms:modified xsi:type="dcterms:W3CDTF">2014-02-25T19:46:09Z</dcterms:modified>
</cp:coreProperties>
</file>