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6" r:id="rId1"/>
  </p:sldMasterIdLst>
  <p:notesMasterIdLst>
    <p:notesMasterId r:id="rId18"/>
  </p:notesMasterIdLst>
  <p:handoutMasterIdLst>
    <p:handoutMasterId r:id="rId19"/>
  </p:handoutMasterIdLst>
  <p:sldIdLst>
    <p:sldId id="270" r:id="rId2"/>
    <p:sldId id="284" r:id="rId3"/>
    <p:sldId id="274" r:id="rId4"/>
    <p:sldId id="276" r:id="rId5"/>
    <p:sldId id="277" r:id="rId6"/>
    <p:sldId id="260" r:id="rId7"/>
    <p:sldId id="268" r:id="rId8"/>
    <p:sldId id="267" r:id="rId9"/>
    <p:sldId id="266" r:id="rId10"/>
    <p:sldId id="264" r:id="rId11"/>
    <p:sldId id="278" r:id="rId12"/>
    <p:sldId id="279" r:id="rId13"/>
    <p:sldId id="287" r:id="rId14"/>
    <p:sldId id="280" r:id="rId15"/>
    <p:sldId id="281" r:id="rId16"/>
    <p:sldId id="285" r:id="rId1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accent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accent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accent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accent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accent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accent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accent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accent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accent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loop="1" showAnimation="0">
    <p:present/>
    <p:sldAll/>
    <p:penClr>
      <a:schemeClr val="bg2"/>
    </p:penClr>
  </p:showPr>
  <p:clrMru>
    <a:srgbClr val="000000"/>
    <a:srgbClr val="FFFF99"/>
    <a:srgbClr val="CCFFFF"/>
    <a:srgbClr val="FF0066"/>
    <a:srgbClr val="0000FF"/>
    <a:srgbClr val="008000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427" autoAdjust="0"/>
  </p:normalViewPr>
  <p:slideViewPr>
    <p:cSldViewPr>
      <p:cViewPr>
        <p:scale>
          <a:sx n="66" d="100"/>
          <a:sy n="66" d="100"/>
        </p:scale>
        <p:origin x="-606" y="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06/relationships/legacyDocTextInfo" Target="legacyDocTextInfo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9.bin"/><Relationship Id="rId2" Type="http://schemas.microsoft.com/office/2006/relationships/legacyDiagramText" Target="legacyDiagramText8.bin"/><Relationship Id="rId1" Type="http://schemas.microsoft.com/office/2006/relationships/legacyDiagramText" Target="legacyDiagramText7.bin"/><Relationship Id="rId5" Type="http://schemas.microsoft.com/office/2006/relationships/legacyDiagramText" Target="legacyDiagramText11.bin"/><Relationship Id="rId4" Type="http://schemas.microsoft.com/office/2006/relationships/legacyDiagramText" Target="legacyDiagramText10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7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7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542184E7-B500-470C-AE5C-DDD818890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8E7A1221-4BF0-493B-ABE7-AE717EBA37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6627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6D48D-D9A3-4426-AB91-3BC89C6B54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3000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E13B3-9842-4E18-85A1-67A9A7EB8C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3000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2AC71-E41B-49FA-9BEB-AD956F3E07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30000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301625" y="1676400"/>
            <a:ext cx="8540750" cy="442277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BD75D-93AC-4905-B2E0-7843D5B580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30000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E245B-02D8-4072-A05B-EE33B1A01C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30000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301625" y="1676400"/>
            <a:ext cx="8540750" cy="442277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23231-05A5-4721-AD6E-8BEC9A013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30000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01625" y="228600"/>
            <a:ext cx="8540750" cy="5870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2B138-33DC-437D-855D-ACA8B1E20E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3000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7ED18-F23F-4898-AAE8-C191DFEF1B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3000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F3C12-E096-4A46-97FC-0FC899BA5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3000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7B7EF-1BEF-46D3-8739-12E66E7654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3000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FB752-42A5-417A-942F-406D06005A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3000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3EBAD-628D-4228-B8BC-25614E99AF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3000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20D83-A286-42D4-96FB-6F3AC504B8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3000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31806-5A21-4044-AF62-EB0568214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3000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79B67-B493-4789-80D1-758C6B2158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3000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6525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65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5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5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23BBCC8A-2240-44E0-85B4-11D7972C60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  <p:sldLayoutId id="2147483908" r:id="rId12"/>
    <p:sldLayoutId id="2147483909" r:id="rId13"/>
    <p:sldLayoutId id="2147483910" r:id="rId14"/>
    <p:sldLayoutId id="2147483911" r:id="rId15"/>
  </p:sldLayoutIdLst>
  <p:transition spd="med" advTm="30000">
    <p:fade thruBlk="1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277813"/>
            <a:ext cx="8569325" cy="3871912"/>
          </a:xfrm>
        </p:spPr>
        <p:txBody>
          <a:bodyPr/>
          <a:lstStyle/>
          <a:p>
            <a:pPr algn="l" eaLnBrk="1" hangingPunct="1"/>
            <a:r>
              <a:rPr lang="ru-RU" sz="40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/>
            </a:r>
            <a:br>
              <a:rPr lang="ru-RU" sz="4000" b="1" smtClean="0">
                <a:solidFill>
                  <a:srgbClr val="660033"/>
                </a:solidFill>
                <a:effectLst/>
                <a:latin typeface="Times New Roman" pitchFamily="18" charset="0"/>
              </a:rPr>
            </a:br>
            <a:r>
              <a:rPr lang="ru-RU" sz="40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Курс </a:t>
            </a:r>
            <a:br>
              <a:rPr lang="ru-RU" sz="4000" b="1" smtClean="0">
                <a:solidFill>
                  <a:srgbClr val="660033"/>
                </a:solidFill>
                <a:effectLst/>
                <a:latin typeface="Times New Roman" pitchFamily="18" charset="0"/>
              </a:rPr>
            </a:br>
            <a:r>
              <a:rPr lang="ru-RU" sz="4000" b="1" i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«Основы безопасности жизнедеятельности» </a:t>
            </a:r>
            <a:br>
              <a:rPr lang="ru-RU" sz="4000" b="1" i="1" smtClean="0">
                <a:solidFill>
                  <a:srgbClr val="660033"/>
                </a:solidFill>
                <a:effectLst/>
                <a:latin typeface="Times New Roman" pitchFamily="18" charset="0"/>
              </a:rPr>
            </a:br>
            <a:r>
              <a:rPr lang="ru-RU" sz="40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как средство формирования личности безопасного типа</a:t>
            </a:r>
            <a:endParaRPr lang="ru-RU" sz="4000" smtClean="0">
              <a:solidFill>
                <a:srgbClr val="660033"/>
              </a:solidFill>
              <a:effectLst/>
              <a:latin typeface="Times New Roman" pitchFamily="18" charset="0"/>
            </a:endParaRPr>
          </a:p>
        </p:txBody>
      </p:sp>
      <p:sp>
        <p:nvSpPr>
          <p:cNvPr id="4597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95738" y="4868863"/>
            <a:ext cx="4824412" cy="17287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660033"/>
                </a:solidFill>
              </a:rPr>
              <a:t>    </a:t>
            </a:r>
            <a:r>
              <a:rPr lang="ru-RU" sz="2400" dirty="0" smtClean="0">
                <a:solidFill>
                  <a:srgbClr val="660033"/>
                </a:solidFill>
                <a:effectLst/>
                <a:latin typeface="Times New Roman" pitchFamily="18" charset="0"/>
              </a:rPr>
              <a:t>Из опыта работы преподавателя-организатора ОБЖ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660033"/>
                </a:solidFill>
                <a:effectLst/>
                <a:latin typeface="Times New Roman" pitchFamily="18" charset="0"/>
              </a:rPr>
              <a:t>     </a:t>
            </a:r>
            <a:r>
              <a:rPr lang="ru-RU" sz="2400" dirty="0" smtClean="0">
                <a:solidFill>
                  <a:srgbClr val="660033"/>
                </a:solidFill>
                <a:effectLst/>
                <a:latin typeface="Times New Roman" pitchFamily="18" charset="0"/>
              </a:rPr>
              <a:t>МКОУ </a:t>
            </a:r>
            <a:r>
              <a:rPr lang="ru-RU" sz="2400" dirty="0" smtClean="0">
                <a:solidFill>
                  <a:srgbClr val="660033"/>
                </a:solidFill>
                <a:effectLst/>
                <a:latin typeface="Times New Roman" pitchFamily="18" charset="0"/>
              </a:rPr>
              <a:t>гимназия г</a:t>
            </a:r>
            <a:r>
              <a:rPr lang="ru-RU" sz="2400" dirty="0" smtClean="0">
                <a:solidFill>
                  <a:srgbClr val="660033"/>
                </a:solidFill>
                <a:effectLst/>
                <a:latin typeface="Times New Roman" pitchFamily="18" charset="0"/>
              </a:rPr>
              <a:t>. Вятские Поляны</a:t>
            </a:r>
            <a:endParaRPr lang="ru-RU" sz="2400" dirty="0" smtClean="0">
              <a:solidFill>
                <a:srgbClr val="660033"/>
              </a:solidFill>
              <a:effectLst/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660033"/>
                </a:solidFill>
                <a:effectLst/>
                <a:latin typeface="Times New Roman" pitchFamily="18" charset="0"/>
              </a:rPr>
              <a:t>     </a:t>
            </a:r>
            <a:r>
              <a:rPr lang="ru-RU" sz="2400" dirty="0" err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Кучина</a:t>
            </a:r>
            <a:r>
              <a:rPr lang="ru-RU" sz="2400" dirty="0" smtClean="0">
                <a:solidFill>
                  <a:srgbClr val="660033"/>
                </a:solidFill>
                <a:effectLst/>
                <a:latin typeface="Times New Roman" pitchFamily="18" charset="0"/>
              </a:rPr>
              <a:t> А.Н.</a:t>
            </a:r>
          </a:p>
        </p:txBody>
      </p:sp>
    </p:spTree>
    <p:custDataLst>
      <p:tags r:id="rId1"/>
    </p:custDataLst>
  </p:cSld>
  <p:clrMapOvr>
    <a:masterClrMapping/>
  </p:clrMapOvr>
  <p:transition spd="med" advTm="5047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188" y="260350"/>
            <a:ext cx="8064500" cy="576263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ШКОЛА как центр подготовки</a:t>
            </a:r>
          </a:p>
        </p:txBody>
      </p:sp>
      <p:sp>
        <p:nvSpPr>
          <p:cNvPr id="259077" name="Rectangle 5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620713"/>
            <a:ext cx="8569325" cy="6048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 smtClean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В условиях кризиса семейного и общественного воспитания, что проявляется в росте бездуховности, преступности, наркомании, проституции и т.д., </a:t>
            </a:r>
            <a:r>
              <a:rPr lang="ru-RU" sz="2400" b="1" u="sng" smtClean="0">
                <a:solidFill>
                  <a:srgbClr val="660033"/>
                </a:solidFill>
                <a:effectLst/>
                <a:latin typeface="Times New Roman" pitchFamily="18" charset="0"/>
              </a:rPr>
              <a:t>школа остаётся незаменимым и наиболее действенным средством воздействия на подрастающее поколение.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Школа – единственный институт в стране, через который так или иначе проходит практически всё население.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Школа – главный нравственный оплот общества, гарант будущего нации, поскольку российской школе присущи здоровый консерватизм и готовность к действенным инновациям.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Учитель и школа в содружестве с институтом семьи - спасение нации. Это и должно стать сцепляющей идеей общества.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u="sng" smtClean="0">
                <a:solidFill>
                  <a:srgbClr val="660033"/>
                </a:solidFill>
                <a:effectLst/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ru-RU" sz="2400" b="1" u="sng" smtClean="0">
                <a:solidFill>
                  <a:srgbClr val="660033"/>
                </a:solidFill>
                <a:effectLst/>
                <a:latin typeface="Times New Roman" pitchFamily="18" charset="0"/>
              </a:rPr>
              <a:t>Учебное занятие по курсу ОБЖ средство формирования нового мировоззрения человека, способного успешно действовать в «проблемном поле»</a:t>
            </a:r>
          </a:p>
        </p:txBody>
      </p:sp>
    </p:spTree>
    <p:custDataLst>
      <p:tags r:id="rId1"/>
    </p:custDataLst>
  </p:cSld>
  <p:clrMapOvr>
    <a:masterClrMapping/>
  </p:clrMapOvr>
  <p:transition spd="med" advTm="40484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392113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Результаты педагогической деятельности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765175"/>
            <a:ext cx="8591550" cy="5759450"/>
          </a:xfrm>
        </p:spPr>
        <p:txBody>
          <a:bodyPr/>
          <a:lstStyle/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	</a:t>
            </a:r>
            <a:r>
              <a:rPr lang="ru-RU" sz="2000" b="1" u="sng" smtClean="0">
                <a:solidFill>
                  <a:srgbClr val="660033"/>
                </a:solidFill>
                <a:effectLst/>
                <a:latin typeface="Times New Roman" pitchFamily="18" charset="0"/>
              </a:rPr>
              <a:t>Разработка научно-теоретической базы преподавания курса ОБЖ: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ru-RU" sz="20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Проектирование и успешная реализация педагогической «Я - концепции» преподавателя-организатора в рамках законодательной базы РФ в учебной и внеурочной деятельности гимназии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ru-RU" sz="20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Продуктивность работы в рамках «Государственной целевой программы обучения населения, подготовки специалистов органов государственного управления РФ и аварийно-спасательных сил к ЧС» в соответствии с требованием законов РФ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ru-RU" sz="20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Разработан педагогический проект районного ОСОЛ «Патриоты Отечества» и успешно реализован в 2007г., представлен на областной конкурс; отмечен поощрительным грантом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ru-RU" sz="20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Разработка и введение в практику деятельности гимназии информационно-методических, информационно-дидактических и др. материалов по вопросам безопасности, ЗОЖ, гражданского и правового воспитания.</a:t>
            </a:r>
          </a:p>
          <a:p>
            <a:pPr marL="990600" lvl="1" indent="-533400" eaLnBrk="1" hangingPunct="1">
              <a:lnSpc>
                <a:spcPct val="90000"/>
              </a:lnSpc>
            </a:pPr>
            <a:endParaRPr lang="ru-RU" sz="2000" b="1" smtClean="0">
              <a:solidFill>
                <a:srgbClr val="660033"/>
              </a:solidFill>
              <a:effectLst/>
              <a:latin typeface="Times New Roman" pitchFamily="18" charset="0"/>
            </a:endParaRPr>
          </a:p>
          <a:p>
            <a:pPr marL="990600" lvl="1" indent="-533400" eaLnBrk="1" hangingPunct="1">
              <a:lnSpc>
                <a:spcPct val="90000"/>
              </a:lnSpc>
            </a:pPr>
            <a:endParaRPr lang="ru-RU" sz="2400" b="1" smtClean="0">
              <a:solidFill>
                <a:srgbClr val="660033"/>
              </a:solidFill>
              <a:effectLst/>
              <a:latin typeface="Times New Roman" pitchFamily="18" charset="0"/>
            </a:endParaRPr>
          </a:p>
          <a:p>
            <a:pPr marL="990600" lvl="1" indent="-533400" eaLnBrk="1" hangingPunct="1">
              <a:lnSpc>
                <a:spcPct val="90000"/>
              </a:lnSpc>
            </a:pPr>
            <a:endParaRPr lang="ru-RU" sz="2400" b="1" smtClean="0">
              <a:solidFill>
                <a:srgbClr val="660033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 advTm="31437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392113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Результаты педагогической деятельности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765175"/>
            <a:ext cx="8540750" cy="5832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     </a:t>
            </a:r>
            <a:r>
              <a:rPr lang="ru-RU" sz="2400" b="1" u="sng" smtClean="0">
                <a:solidFill>
                  <a:srgbClr val="660033"/>
                </a:solidFill>
                <a:effectLst/>
                <a:latin typeface="Times New Roman" pitchFamily="18" charset="0"/>
              </a:rPr>
              <a:t>Проектирование и осуществление методического сопровождения УЗ по ОБЖ: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Обобщен педагогический опыт по теме «Формирование личности безопасного типа в условиях гимназии» на уровне города и района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Обобщен педагогический опыт по теме «Дидактическое обеспечение курса ОБЖ как средство повышения эффективности учебных и внеурочных занятий по предмету» на уровне ОУ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Обобщен педагогический опыт по теме «Педагогический проект как средство повышения профессиональной компетентности учителя»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Сложился индивидуальный педагогический опыт преподавания, основу которого составляют : проблемное обучение; компетентностно-ориентированный характер обучения (в основе - субъект-субъектные отношения)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Проводятся открытые уроки для коллег школы, города и района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400" b="1" smtClean="0">
              <a:solidFill>
                <a:srgbClr val="660033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 advTm="32657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392113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Результаты педагогической деятельности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765175"/>
            <a:ext cx="8540750" cy="583247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     </a:t>
            </a:r>
            <a:r>
              <a:rPr lang="ru-RU" sz="2400" b="1" u="sng" smtClean="0">
                <a:solidFill>
                  <a:srgbClr val="660033"/>
                </a:solidFill>
                <a:effectLst/>
                <a:latin typeface="Times New Roman" pitchFamily="18" charset="0"/>
              </a:rPr>
              <a:t>Проектирование и осуществление методического сопровождения УЗ по ОБЖ: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Достаточно высокие результаты практической педагогической деятельности за 3 года: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Выполнение учебных программ: по часам – 97,4%, по содержанию - 100%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Результаты административного контроля: 100% (обученность); 97,2% (на «4» и «5»)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Успеваемость и качество ЗУН: 100% (обученность); 97,4% (на «4» и «5»)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Результаты итоговой аттестации в 11 классе: успеваемость – 100%; на «4» и «5» - 100%; сдавало – более 50% от общего числа выпускников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Поступили в военные учебные заведения – 7 юношей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ru-RU" sz="2400" b="1" smtClean="0">
              <a:solidFill>
                <a:srgbClr val="660033"/>
              </a:solidFill>
              <a:effectLst/>
              <a:latin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endParaRPr lang="ru-RU" sz="2400" b="1" smtClean="0">
              <a:solidFill>
                <a:srgbClr val="660033"/>
              </a:solidFill>
              <a:effectLst/>
              <a:latin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endParaRPr lang="ru-RU" sz="2400" b="1" smtClean="0">
              <a:solidFill>
                <a:srgbClr val="660033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 advTm="30203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333375"/>
            <a:ext cx="8510588" cy="431800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Результаты педагогической деятельности</a:t>
            </a:r>
          </a:p>
        </p:txBody>
      </p:sp>
      <p:sp>
        <p:nvSpPr>
          <p:cNvPr id="5959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052513"/>
            <a:ext cx="8591550" cy="54721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     </a:t>
            </a:r>
            <a:r>
              <a:rPr lang="ru-RU" sz="2000" b="1" u="sng" smtClean="0">
                <a:solidFill>
                  <a:srgbClr val="660033"/>
                </a:solidFill>
                <a:effectLst/>
                <a:latin typeface="Times New Roman" pitchFamily="18" charset="0"/>
              </a:rPr>
              <a:t>Проектирование и осуществление методического сопровождения внеклассных занятий по ОБЖ. </a:t>
            </a:r>
            <a:endParaRPr lang="ru-RU" sz="2000" b="1" smtClean="0">
              <a:solidFill>
                <a:srgbClr val="660033"/>
              </a:solidFill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Разработаны информационнно-методические материалы к тематическим неделям в честь Дня Защитника Отечества, Дня Победы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Разработаны дидактические материалы для воспитателей по темам: «ЗОЖ», «ВС РФ», «Безопасность, ЧС и действия в них» и т.д.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Проектирование и успешная реализация Программы воспитательной работы гимназии по направлениям: ЗОЖ, Безопасность, патриотическое воспитание..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Проектирование и успешная реализация Программы профильного оборонно-спортивного лагеря «Патриоты Отечества» (в течение 10 лет)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Успешные выступления школьников в финале спартакиады допризывной молодёжи Вятскополянского района: 2005 – 2007 гг. – 8 призовых мест в личном зачёте; призёры в командном зачёты; участие школьников гимназии в областном конкурсе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2005г. – 1 место команды гимназии на районном конкурсе-смотре «России верные сыны»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 smtClean="0">
              <a:solidFill>
                <a:srgbClr val="660033"/>
              </a:solidFill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20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med" advTm="40468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536575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Результаты педагогической деятельности</a:t>
            </a:r>
          </a:p>
        </p:txBody>
      </p:sp>
      <p:sp>
        <p:nvSpPr>
          <p:cNvPr id="5969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79388" y="908050"/>
            <a:ext cx="8785225" cy="56165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u="sng" smtClean="0">
                <a:solidFill>
                  <a:srgbClr val="660033"/>
                </a:solidFill>
                <a:effectLst/>
                <a:latin typeface="Times New Roman" pitchFamily="18" charset="0"/>
              </a:rPr>
              <a:t>Проектирование и осуществление Плана безопасности  ОУ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u="sng" smtClean="0">
                <a:solidFill>
                  <a:srgbClr val="660033"/>
                </a:solidFill>
                <a:effectLst/>
                <a:latin typeface="Times New Roman" pitchFamily="18" charset="0"/>
              </a:rPr>
              <a:t>Разработаны: </a:t>
            </a:r>
          </a:p>
          <a:p>
            <a:pPr eaLnBrk="1" hangingPunct="1">
              <a:defRPr/>
            </a:pPr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План ГО гимназии</a:t>
            </a:r>
          </a:p>
          <a:p>
            <a:pPr eaLnBrk="1" hangingPunct="1">
              <a:defRPr/>
            </a:pPr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План действий по предупреждению и ликвидации ЧС </a:t>
            </a:r>
          </a:p>
          <a:p>
            <a:pPr eaLnBrk="1" hangingPunct="1">
              <a:defRPr/>
            </a:pPr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Функциональные обязанности начальников служб (формирований) </a:t>
            </a:r>
          </a:p>
          <a:p>
            <a:pPr eaLnBrk="1" hangingPunct="1">
              <a:defRPr/>
            </a:pPr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Ежегодно планируются и проводятся  КШУ, ДЗД, школа безопасности, тренировки-эвакуации личного состава</a:t>
            </a:r>
          </a:p>
          <a:p>
            <a:pPr eaLnBrk="1" hangingPunct="1">
              <a:defRPr/>
            </a:pPr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Отработана система оповещения постоянного состава</a:t>
            </a:r>
          </a:p>
          <a:p>
            <a:pPr eaLnBrk="1" hangingPunct="1">
              <a:defRPr/>
            </a:pPr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Должностные инструкции по ОТ, ПБ</a:t>
            </a:r>
          </a:p>
          <a:p>
            <a:pPr eaLnBrk="1" hangingPunct="1">
              <a:defRPr/>
            </a:pPr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Памятки, инструкции по Безопасности для занятий с сотрудниками, учащимися </a:t>
            </a:r>
          </a:p>
          <a:p>
            <a:pPr eaLnBrk="1" hangingPunct="1">
              <a:defRPr/>
            </a:pPr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Отработана схема взаимодействия с городскими и районными организациями по вопросам Безопасности</a:t>
            </a:r>
          </a:p>
          <a:p>
            <a:pPr eaLnBrk="1" hangingPunct="1">
              <a:defRPr/>
            </a:pPr>
            <a:endParaRPr lang="ru-RU" sz="24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med" advTm="41015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333375"/>
            <a:ext cx="8510587" cy="2447925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Нельзя чужим ключом открыть свою дверь…</a:t>
            </a:r>
          </a:p>
        </p:txBody>
      </p:sp>
      <p:sp>
        <p:nvSpPr>
          <p:cNvPr id="6051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3500438"/>
            <a:ext cx="8540750" cy="259873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5400" b="1" i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Большое спасибо за внимание!</a:t>
            </a:r>
          </a:p>
          <a:p>
            <a:pPr eaLnBrk="1" hangingPunct="1">
              <a:defRPr/>
            </a:pPr>
            <a:endParaRPr lang="ru-RU" sz="48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spd="med" advTm="4968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896938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Муниципальное общеобразовательное учреждение гимназия г. Сосновка – инновационное общеобразовательное учреждение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1484313"/>
            <a:ext cx="8424862" cy="5040312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Реализует </a:t>
            </a:r>
            <a:r>
              <a:rPr lang="ru-RU" sz="2000" b="1" u="sng" smtClean="0">
                <a:solidFill>
                  <a:srgbClr val="660033"/>
                </a:solidFill>
                <a:effectLst/>
                <a:latin typeface="Times New Roman" pitchFamily="18" charset="0"/>
              </a:rPr>
              <a:t>образовательную программу гуманитарной направленности (основа) + воспитательные программы</a:t>
            </a:r>
          </a:p>
          <a:p>
            <a:pPr eaLnBrk="1" hangingPunct="1">
              <a:buFont typeface="Wingdings" pitchFamily="2" charset="2"/>
              <a:buNone/>
            </a:pPr>
            <a:endParaRPr lang="ru-RU" sz="2000" b="1" u="sng" smtClean="0">
              <a:solidFill>
                <a:srgbClr val="660033"/>
              </a:solidFill>
              <a:effectLst/>
              <a:latin typeface="Times New Roman" pitchFamily="18" charset="0"/>
            </a:endParaRPr>
          </a:p>
          <a:p>
            <a:pPr eaLnBrk="1" hangingPunct="1"/>
            <a:r>
              <a:rPr lang="ru-RU" sz="20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Создаёт условия для реализации социального заказа школе по другим направлениям – за счёт вариативной части Учебного плана ОУ: через оптимально разработанные для условий гимназии </a:t>
            </a:r>
            <a:r>
              <a:rPr lang="ru-RU" sz="2000" b="1" u="sng" smtClean="0">
                <a:solidFill>
                  <a:srgbClr val="660033"/>
                </a:solidFill>
                <a:effectLst/>
                <a:latin typeface="Times New Roman" pitchFamily="18" charset="0"/>
              </a:rPr>
              <a:t>индивидуальные / групповые маршруты обучения</a:t>
            </a:r>
            <a:r>
              <a:rPr lang="ru-RU" sz="20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, воспитания и развития школьников</a:t>
            </a:r>
          </a:p>
          <a:p>
            <a:pPr eaLnBrk="1" hangingPunct="1">
              <a:buFont typeface="Wingdings" pitchFamily="2" charset="2"/>
              <a:buNone/>
            </a:pPr>
            <a:endParaRPr lang="ru-RU" sz="2000" b="1" smtClean="0">
              <a:solidFill>
                <a:srgbClr val="660033"/>
              </a:solidFill>
              <a:effectLst/>
              <a:latin typeface="Times New Roman" pitchFamily="18" charset="0"/>
            </a:endParaRPr>
          </a:p>
          <a:p>
            <a:pPr eaLnBrk="1" hangingPunct="1"/>
            <a:r>
              <a:rPr lang="ru-RU" sz="20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Целенаправленно работает </a:t>
            </a:r>
            <a:r>
              <a:rPr lang="ru-RU" sz="2000" b="1" u="sng" smtClean="0">
                <a:solidFill>
                  <a:srgbClr val="660033"/>
                </a:solidFill>
                <a:effectLst/>
                <a:latin typeface="Times New Roman" pitchFamily="18" charset="0"/>
              </a:rPr>
              <a:t>над созданием условий для формирования личности безопасного типа</a:t>
            </a:r>
            <a:r>
              <a:rPr lang="ru-RU" sz="20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, нового поколения людей, способных к более продуктивной  деятельности по сохранению духовного и физического здоровья, природы, проявляющих активность </a:t>
            </a:r>
            <a:r>
              <a:rPr lang="ru-RU" sz="2000" b="1" u="sng" smtClean="0">
                <a:solidFill>
                  <a:srgbClr val="660033"/>
                </a:solidFill>
                <a:effectLst/>
                <a:latin typeface="Times New Roman" pitchFamily="18" charset="0"/>
              </a:rPr>
              <a:t>в поддержании безопасности общественного и личностного бытия</a:t>
            </a:r>
          </a:p>
        </p:txBody>
      </p:sp>
    </p:spTree>
  </p:cSld>
  <p:clrMapOvr>
    <a:masterClrMapping/>
  </p:clrMapOvr>
  <p:transition spd="med" advTm="40219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188913"/>
            <a:ext cx="8497888" cy="8636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smtClean="0">
                <a:solidFill>
                  <a:srgbClr val="660033"/>
                </a:solidFill>
                <a:effectLst/>
              </a:rPr>
              <a:t/>
            </a:r>
            <a:br>
              <a:rPr lang="ru-RU" sz="2400" b="1" smtClean="0">
                <a:solidFill>
                  <a:srgbClr val="660033"/>
                </a:solidFill>
                <a:effectLst/>
              </a:rPr>
            </a:br>
            <a:r>
              <a:rPr lang="ru-RU" sz="2400" b="1" smtClean="0">
                <a:solidFill>
                  <a:srgbClr val="660033"/>
                </a:solidFill>
                <a:effectLst/>
              </a:rPr>
              <a:t/>
            </a:r>
            <a:br>
              <a:rPr lang="ru-RU" sz="2400" b="1" smtClean="0">
                <a:solidFill>
                  <a:srgbClr val="660033"/>
                </a:solidFill>
                <a:effectLst/>
              </a:rPr>
            </a:br>
            <a:r>
              <a:rPr lang="ru-RU" sz="2400" b="1" smtClean="0">
                <a:solidFill>
                  <a:srgbClr val="660033"/>
                </a:solidFill>
                <a:effectLst/>
              </a:rPr>
              <a:t> </a:t>
            </a:r>
            <a:br>
              <a:rPr lang="ru-RU" sz="2400" b="1" smtClean="0">
                <a:solidFill>
                  <a:srgbClr val="660033"/>
                </a:solidFill>
                <a:effectLst/>
              </a:rPr>
            </a:br>
            <a:endParaRPr lang="ru-RU" sz="2400" b="1" smtClean="0"/>
          </a:p>
        </p:txBody>
      </p:sp>
      <p:sp>
        <p:nvSpPr>
          <p:cNvPr id="6147" name="Rectangle 10"/>
          <p:cNvSpPr>
            <a:spLocks noChangeArrowheads="1"/>
          </p:cNvSpPr>
          <p:nvPr/>
        </p:nvSpPr>
        <p:spPr bwMode="auto">
          <a:xfrm>
            <a:off x="323850" y="260350"/>
            <a:ext cx="8496300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660033"/>
                </a:solidFill>
                <a:effectLst/>
                <a:latin typeface="Times New Roman" pitchFamily="18" charset="0"/>
              </a:rPr>
              <a:t>Актуализация опыта </a:t>
            </a:r>
          </a:p>
          <a:p>
            <a:r>
              <a:rPr lang="ru-RU" sz="2400" b="1">
                <a:solidFill>
                  <a:srgbClr val="660033"/>
                </a:solidFill>
                <a:effectLst/>
                <a:latin typeface="Times New Roman" pitchFamily="18" charset="0"/>
              </a:rPr>
              <a:t>педагогической деятельности:</a:t>
            </a:r>
          </a:p>
          <a:p>
            <a:endParaRPr lang="ru-RU" sz="2400" b="1">
              <a:solidFill>
                <a:srgbClr val="660033"/>
              </a:solidFill>
              <a:effectLst/>
              <a:latin typeface="Times New Roman" pitchFamily="18" charset="0"/>
            </a:endParaRPr>
          </a:p>
          <a:p>
            <a:pPr algn="l"/>
            <a:r>
              <a:rPr lang="ru-RU" sz="2400" b="1">
                <a:solidFill>
                  <a:srgbClr val="660033"/>
                </a:solidFill>
                <a:effectLst/>
                <a:latin typeface="Times New Roman" pitchFamily="18" charset="0"/>
              </a:rPr>
              <a:t>! </a:t>
            </a:r>
            <a:r>
              <a:rPr lang="ru-RU" sz="2000" b="1">
                <a:solidFill>
                  <a:srgbClr val="660033"/>
                </a:solidFill>
                <a:effectLst/>
                <a:latin typeface="Times New Roman" pitchFamily="18" charset="0"/>
              </a:rPr>
              <a:t>В 90-е годы мировое сообщество подошло к осознанию опасности глобальных угроз </a:t>
            </a:r>
            <a:r>
              <a:rPr lang="ru-RU" sz="2000">
                <a:solidFill>
                  <a:srgbClr val="660033"/>
                </a:solidFill>
                <a:effectLst/>
                <a:latin typeface="Times New Roman" pitchFamily="18" charset="0"/>
              </a:rPr>
              <a:t>(экологических, технологических, экономических, социальных, информационных …)</a:t>
            </a:r>
          </a:p>
          <a:p>
            <a:pPr algn="l"/>
            <a:endParaRPr lang="ru-RU" sz="2000">
              <a:solidFill>
                <a:srgbClr val="660033"/>
              </a:solidFill>
              <a:effectLst/>
              <a:latin typeface="Times New Roman" pitchFamily="18" charset="0"/>
            </a:endParaRPr>
          </a:p>
          <a:p>
            <a:r>
              <a:rPr lang="ru-RU" sz="2000" b="1">
                <a:solidFill>
                  <a:srgbClr val="660033"/>
                </a:solidFill>
                <a:effectLst/>
                <a:latin typeface="Times New Roman" pitchFamily="18" charset="0"/>
              </a:rPr>
              <a:t>!Заметим:</a:t>
            </a:r>
          </a:p>
          <a:p>
            <a:endParaRPr lang="ru-RU" sz="2000" b="1">
              <a:solidFill>
                <a:srgbClr val="660033"/>
              </a:solidFill>
              <a:effectLst/>
              <a:latin typeface="Times New Roman" pitchFamily="18" charset="0"/>
            </a:endParaRPr>
          </a:p>
          <a:p>
            <a:pPr algn="l">
              <a:buFontTx/>
              <a:buChar char="•"/>
            </a:pPr>
            <a:r>
              <a:rPr lang="ru-RU" sz="2000" b="1">
                <a:solidFill>
                  <a:srgbClr val="660033"/>
                </a:solidFill>
                <a:effectLst/>
                <a:latin typeface="Times New Roman" pitchFamily="18" charset="0"/>
              </a:rPr>
              <a:t>От глобальных угроз нет эффективных технологий защиты</a:t>
            </a:r>
          </a:p>
          <a:p>
            <a:pPr algn="l"/>
            <a:endParaRPr lang="ru-RU" sz="2000" b="1">
              <a:solidFill>
                <a:srgbClr val="660033"/>
              </a:solidFill>
              <a:effectLst/>
              <a:latin typeface="Times New Roman" pitchFamily="18" charset="0"/>
            </a:endParaRPr>
          </a:p>
          <a:p>
            <a:pPr algn="l">
              <a:buFontTx/>
              <a:buChar char="•"/>
            </a:pPr>
            <a:r>
              <a:rPr lang="ru-RU" sz="2000" b="1">
                <a:solidFill>
                  <a:srgbClr val="660033"/>
                </a:solidFill>
                <a:effectLst/>
                <a:latin typeface="Times New Roman" pitchFamily="18" charset="0"/>
              </a:rPr>
              <a:t>Их можно предотвратить изменением целей жизнедеятельности человека</a:t>
            </a:r>
          </a:p>
          <a:p>
            <a:pPr algn="l"/>
            <a:endParaRPr lang="ru-RU" sz="2000" b="1">
              <a:solidFill>
                <a:srgbClr val="660033"/>
              </a:solidFill>
              <a:effectLst/>
              <a:latin typeface="Times New Roman" pitchFamily="18" charset="0"/>
            </a:endParaRPr>
          </a:p>
          <a:p>
            <a:pPr algn="l">
              <a:buFontTx/>
              <a:buChar char="•"/>
            </a:pPr>
            <a:r>
              <a:rPr lang="ru-RU" sz="2000" b="1">
                <a:solidFill>
                  <a:srgbClr val="660033"/>
                </a:solidFill>
                <a:effectLst/>
                <a:latin typeface="Times New Roman" pitchFamily="18" charset="0"/>
              </a:rPr>
              <a:t>Ключ к завтрашнему дню - мировоззрение, выработанное сегодня</a:t>
            </a:r>
          </a:p>
          <a:p>
            <a:pPr algn="l"/>
            <a:r>
              <a:rPr lang="ru-RU" sz="2000" b="1">
                <a:solidFill>
                  <a:srgbClr val="660033"/>
                </a:solidFill>
                <a:effectLst/>
                <a:latin typeface="Times New Roman" pitchFamily="18" charset="0"/>
              </a:rPr>
              <a:t> </a:t>
            </a:r>
          </a:p>
          <a:p>
            <a:pPr algn="l">
              <a:buFontTx/>
              <a:buChar char="•"/>
            </a:pPr>
            <a:r>
              <a:rPr lang="ru-RU" sz="2000" b="1">
                <a:solidFill>
                  <a:srgbClr val="660033"/>
                </a:solidFill>
                <a:effectLst/>
                <a:latin typeface="Times New Roman" pitchFamily="18" charset="0"/>
              </a:rPr>
              <a:t>Мировоззрение людей во многом формируется в процессе образования, которое определяет будущее общества, страны, человечества</a:t>
            </a:r>
          </a:p>
          <a:p>
            <a:pPr algn="l"/>
            <a:endParaRPr lang="ru-RU" sz="2000" b="1">
              <a:solidFill>
                <a:srgbClr val="660033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 advTm="40766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188913"/>
            <a:ext cx="8642350" cy="86360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Возможный выход из создавшейся ситуации – применение на практике (в жизни) курса ОБЖ</a:t>
            </a:r>
          </a:p>
        </p:txBody>
      </p:sp>
      <p:sp>
        <p:nvSpPr>
          <p:cNvPr id="58368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23850" y="1125538"/>
            <a:ext cx="8496300" cy="5472112"/>
          </a:xfrm>
        </p:spPr>
        <p:txBody>
          <a:bodyPr/>
          <a:lstStyle/>
          <a:p>
            <a:pPr eaLnBrk="1" hangingPunct="1">
              <a:defRPr/>
            </a:pPr>
            <a:endParaRPr lang="ru-RU" sz="1400" b="1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ОБЖ – интегративная система знаний, направленных на обеспечение:</a:t>
            </a:r>
          </a:p>
          <a:p>
            <a:pPr eaLnBrk="1" hangingPunct="1">
              <a:defRPr/>
            </a:pPr>
            <a:r>
              <a:rPr lang="ru-RU" sz="2400" smtClean="0">
                <a:solidFill>
                  <a:srgbClr val="660033"/>
                </a:solidFill>
                <a:latin typeface="Times New Roman" pitchFamily="18" charset="0"/>
              </a:rPr>
              <a:t> </a:t>
            </a:r>
            <a:r>
              <a:rPr lang="ru-RU" sz="2400" smtClean="0">
                <a:solidFill>
                  <a:srgbClr val="660033"/>
                </a:solidFill>
                <a:effectLst/>
                <a:latin typeface="Times New Roman" pitchFamily="18" charset="0"/>
              </a:rPr>
              <a:t>безопасности в производственной и непроизводственной сферах </a:t>
            </a:r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(«Я» и мир вещей; «Я» и «Другой»)</a:t>
            </a:r>
          </a:p>
          <a:p>
            <a:pPr eaLnBrk="1" hangingPunct="1">
              <a:defRPr/>
            </a:pPr>
            <a:r>
              <a:rPr lang="ru-RU" sz="2400" smtClean="0">
                <a:solidFill>
                  <a:srgbClr val="660033"/>
                </a:solidFill>
                <a:effectLst/>
                <a:latin typeface="Times New Roman" pitchFamily="18" charset="0"/>
              </a:rPr>
              <a:t>окружающей среды (с учетом влияния человека на среду обитания: </a:t>
            </a:r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«Я» и природа</a:t>
            </a:r>
            <a:r>
              <a:rPr lang="ru-RU" sz="2400" smtClean="0">
                <a:solidFill>
                  <a:srgbClr val="660033"/>
                </a:solidFill>
                <a:effectLst/>
                <a:latin typeface="Times New Roman" pitchFamily="18" charset="0"/>
              </a:rPr>
              <a:t>)</a:t>
            </a:r>
          </a:p>
          <a:p>
            <a:pPr eaLnBrk="1" hangingPunct="1">
              <a:defRPr/>
            </a:pPr>
            <a:r>
              <a:rPr lang="ru-RU" sz="2400" smtClean="0">
                <a:solidFill>
                  <a:srgbClr val="660033"/>
                </a:solidFill>
                <a:effectLst/>
                <a:latin typeface="Times New Roman" pitchFamily="18" charset="0"/>
              </a:rPr>
              <a:t>безопасности  личности как таковой (</a:t>
            </a:r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гармония «Я»</a:t>
            </a:r>
            <a:r>
              <a:rPr lang="ru-RU" sz="2400" smtClean="0">
                <a:solidFill>
                  <a:srgbClr val="660033"/>
                </a:solidFill>
                <a:effectLst/>
                <a:latin typeface="Times New Roman" pitchFamily="18" charset="0"/>
              </a:rPr>
              <a:t> - психическое, физическое, нравственное, духовное равновесие)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Основная функция ОБЖ –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формирование нового мировоззрения</a:t>
            </a:r>
          </a:p>
          <a:p>
            <a:pPr eaLnBrk="1" hangingPunct="1">
              <a:defRPr/>
            </a:pPr>
            <a:endParaRPr lang="ru-RU" sz="2400" b="1" smtClean="0">
              <a:solidFill>
                <a:srgbClr val="FF0066"/>
              </a:solidFill>
              <a:effectLst/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2400" smtClean="0">
              <a:solidFill>
                <a:srgbClr val="FF0066"/>
              </a:solidFill>
              <a:latin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 advTm="30547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392113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ОБЖ и другие учебные дисциплины</a:t>
            </a:r>
          </a:p>
        </p:txBody>
      </p:sp>
      <p:graphicFrame>
        <p:nvGraphicFramePr>
          <p:cNvPr id="1026" name="Organization Chart 18"/>
          <p:cNvGraphicFramePr>
            <a:graphicFrameLocks/>
          </p:cNvGraphicFramePr>
          <p:nvPr>
            <p:ph type="dgm" idx="1"/>
          </p:nvPr>
        </p:nvGraphicFramePr>
        <p:xfrm>
          <a:off x="179388" y="692150"/>
          <a:ext cx="8713787" cy="5976938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ransition spd="med" advTm="35250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42" name="Rectangle 6"/>
          <p:cNvSpPr>
            <a:spLocks noGrp="1" noRot="1" noChangeArrowheads="1"/>
          </p:cNvSpPr>
          <p:nvPr>
            <p:ph type="title"/>
          </p:nvPr>
        </p:nvSpPr>
        <p:spPr>
          <a:xfrm>
            <a:off x="395288" y="0"/>
            <a:ext cx="8497887" cy="54927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Цель курса ОБЖ</a:t>
            </a:r>
            <a:r>
              <a:rPr lang="ru-RU" sz="4000" smtClean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219140" name="Rectangle 4"/>
          <p:cNvSpPr>
            <a:spLocks noGrp="1" noRot="1" noChangeArrowheads="1"/>
          </p:cNvSpPr>
          <p:nvPr>
            <p:ph sz="half" idx="1"/>
          </p:nvPr>
        </p:nvSpPr>
        <p:spPr>
          <a:xfrm>
            <a:off x="323850" y="476250"/>
            <a:ext cx="8424863" cy="61928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1800" b="1" smtClean="0"/>
              <a:t>       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Цель предмета «ОБЖ» = БС + ПТ + СЗ + ПР + КТ</a:t>
            </a:r>
          </a:p>
          <a:p>
            <a:pPr eaLnBrk="1" hangingPunct="1">
              <a:defRPr/>
            </a:pPr>
            <a:r>
              <a:rPr lang="ru-RU" sz="20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БС</a:t>
            </a:r>
            <a:r>
              <a:rPr lang="ru-RU" sz="2000" smtClean="0">
                <a:solidFill>
                  <a:srgbClr val="660033"/>
                </a:solidFill>
                <a:effectLst/>
                <a:latin typeface="Times New Roman" pitchFamily="18" charset="0"/>
              </a:rPr>
              <a:t> — достижение безаварийных ситуаций (ТБ, ПДД …: </a:t>
            </a:r>
            <a:r>
              <a:rPr lang="ru-RU" sz="2000" b="1" u="sng" smtClean="0">
                <a:solidFill>
                  <a:srgbClr val="660033"/>
                </a:solidFill>
                <a:effectLst/>
                <a:latin typeface="Times New Roman" pitchFamily="18" charset="0"/>
              </a:rPr>
              <a:t>действие личности в рамках «правового поля»</a:t>
            </a:r>
            <a:r>
              <a:rPr lang="ru-RU" sz="2000" smtClean="0">
                <a:solidFill>
                  <a:srgbClr val="660033"/>
                </a:solidFill>
                <a:effectLst/>
                <a:latin typeface="Times New Roman" pitchFamily="18" charset="0"/>
              </a:rPr>
              <a:t> в любой ситуации)</a:t>
            </a:r>
          </a:p>
          <a:p>
            <a:pPr eaLnBrk="1" hangingPunct="1">
              <a:defRPr/>
            </a:pPr>
            <a:r>
              <a:rPr lang="ru-RU" sz="20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ПТ</a:t>
            </a:r>
            <a:r>
              <a:rPr lang="ru-RU" sz="2000" smtClean="0">
                <a:solidFill>
                  <a:srgbClr val="660033"/>
                </a:solidFill>
                <a:effectLst/>
                <a:latin typeface="Times New Roman" pitchFamily="18" charset="0"/>
              </a:rPr>
              <a:t> — предупреждение травматизма (формирование </a:t>
            </a:r>
            <a:r>
              <a:rPr lang="ru-RU" sz="2000" b="1" u="sng" smtClean="0">
                <a:solidFill>
                  <a:srgbClr val="660033"/>
                </a:solidFill>
                <a:effectLst/>
                <a:latin typeface="Times New Roman" pitchFamily="18" charset="0"/>
              </a:rPr>
              <a:t>активного знания</a:t>
            </a:r>
            <a:r>
              <a:rPr lang="ru-RU" sz="2000" smtClean="0">
                <a:solidFill>
                  <a:srgbClr val="660033"/>
                </a:solidFill>
                <a:effectLst/>
                <a:latin typeface="Times New Roman" pitchFamily="18" charset="0"/>
              </a:rPr>
              <a:t>)</a:t>
            </a:r>
          </a:p>
          <a:p>
            <a:pPr eaLnBrk="1" hangingPunct="1">
              <a:defRPr/>
            </a:pPr>
            <a:r>
              <a:rPr lang="ru-RU" sz="20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СЗ</a:t>
            </a:r>
            <a:r>
              <a:rPr lang="ru-RU" sz="2000" smtClean="0">
                <a:solidFill>
                  <a:srgbClr val="660033"/>
                </a:solidFill>
                <a:effectLst/>
                <a:latin typeface="Times New Roman" pitchFamily="18" charset="0"/>
              </a:rPr>
              <a:t> — сохранение здоровья (за счёт сформированности </a:t>
            </a:r>
            <a:r>
              <a:rPr lang="ru-RU" sz="2000" b="1" u="sng" smtClean="0">
                <a:solidFill>
                  <a:srgbClr val="660033"/>
                </a:solidFill>
                <a:effectLst/>
                <a:latin typeface="Times New Roman" pitchFamily="18" charset="0"/>
              </a:rPr>
              <a:t>внутренних мотивов поведения</a:t>
            </a:r>
            <a:r>
              <a:rPr lang="ru-RU" sz="2000" smtClean="0">
                <a:solidFill>
                  <a:srgbClr val="660033"/>
                </a:solidFill>
                <a:effectLst/>
                <a:latin typeface="Times New Roman" pitchFamily="18" charset="0"/>
              </a:rPr>
              <a:t>: «это важно, целесообразно…»)</a:t>
            </a:r>
          </a:p>
          <a:p>
            <a:pPr eaLnBrk="1" hangingPunct="1">
              <a:defRPr/>
            </a:pPr>
            <a:r>
              <a:rPr lang="ru-RU" sz="20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ПР</a:t>
            </a:r>
            <a:r>
              <a:rPr lang="ru-RU" sz="2000" smtClean="0">
                <a:solidFill>
                  <a:srgbClr val="660033"/>
                </a:solidFill>
                <a:effectLst/>
                <a:latin typeface="Times New Roman" pitchFamily="18" charset="0"/>
              </a:rPr>
              <a:t> — повышение работоспособности (за счёт </a:t>
            </a:r>
            <a:r>
              <a:rPr lang="ru-RU" sz="2000" b="1" u="sng" smtClean="0">
                <a:solidFill>
                  <a:srgbClr val="660033"/>
                </a:solidFill>
                <a:effectLst/>
                <a:latin typeface="Times New Roman" pitchFamily="18" charset="0"/>
              </a:rPr>
              <a:t>оптимального режима жизнедеятельности</a:t>
            </a:r>
            <a:r>
              <a:rPr lang="ru-RU" sz="2000" smtClean="0">
                <a:solidFill>
                  <a:srgbClr val="660033"/>
                </a:solidFill>
                <a:effectLst/>
                <a:latin typeface="Times New Roman" pitchFamily="18" charset="0"/>
              </a:rPr>
              <a:t>)</a:t>
            </a:r>
          </a:p>
          <a:p>
            <a:pPr eaLnBrk="1" hangingPunct="1">
              <a:defRPr/>
            </a:pPr>
            <a:r>
              <a:rPr lang="ru-RU" sz="20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КТ</a:t>
            </a:r>
            <a:r>
              <a:rPr lang="ru-RU" sz="2000" smtClean="0">
                <a:solidFill>
                  <a:srgbClr val="660033"/>
                </a:solidFill>
                <a:effectLst/>
                <a:latin typeface="Times New Roman" pitchFamily="18" charset="0"/>
              </a:rPr>
              <a:t> — повышение качества труда (учебного, домашнего…)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000" smtClean="0">
              <a:solidFill>
                <a:srgbClr val="660033"/>
              </a:solidFill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Для достижения поставленной цели</a:t>
            </a:r>
            <a:r>
              <a:rPr lang="ru-RU" sz="2000" smtClean="0">
                <a:solidFill>
                  <a:srgbClr val="660033"/>
                </a:solidFill>
                <a:effectLst/>
                <a:latin typeface="Times New Roman" pitchFamily="18" charset="0"/>
              </a:rPr>
              <a:t> необходимо решить две группы </a:t>
            </a:r>
            <a:r>
              <a:rPr lang="ru-RU" sz="20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задач: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научные </a:t>
            </a:r>
            <a:r>
              <a:rPr lang="ru-RU" sz="2000" smtClean="0">
                <a:solidFill>
                  <a:srgbClr val="660033"/>
                </a:solidFill>
                <a:effectLst/>
                <a:latin typeface="Times New Roman" pitchFamily="18" charset="0"/>
              </a:rPr>
              <a:t>(мат. модели в системах человек-машина; среда обитания – человек - опасные (вредные) производственные факторы; человек - ПК и т.д.)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практические </a:t>
            </a:r>
            <a:r>
              <a:rPr lang="ru-RU" sz="2000" smtClean="0">
                <a:solidFill>
                  <a:srgbClr val="660033"/>
                </a:solidFill>
                <a:effectLst/>
                <a:latin typeface="Times New Roman" pitchFamily="18" charset="0"/>
              </a:rPr>
              <a:t>(обеспечение безопасных условий жизнедеятельности)</a:t>
            </a:r>
          </a:p>
        </p:txBody>
      </p:sp>
    </p:spTree>
  </p:cSld>
  <p:clrMapOvr>
    <a:masterClrMapping/>
  </p:clrMapOvr>
  <p:transition spd="med" advTm="41063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rganization Chart 16"/>
          <p:cNvGraphicFramePr>
            <a:graphicFrameLocks/>
          </p:cNvGraphicFramePr>
          <p:nvPr>
            <p:ph sz="half" idx="1"/>
          </p:nvPr>
        </p:nvGraphicFramePr>
        <p:xfrm>
          <a:off x="179388" y="188913"/>
          <a:ext cx="8713787" cy="6192837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</p:spTree>
  </p:cSld>
  <p:clrMapOvr>
    <a:masterClrMapping/>
  </p:clrMapOvr>
  <p:transition spd="med" advTm="24781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10588" cy="836613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Особенности курса ОБЖ: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981075"/>
            <a:ext cx="8351838" cy="554355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в своих конечных результатах </a:t>
            </a:r>
            <a:r>
              <a:rPr lang="ru-RU" sz="2400" b="1" u="sng" smtClean="0">
                <a:solidFill>
                  <a:srgbClr val="660033"/>
                </a:solidFill>
                <a:effectLst/>
                <a:latin typeface="Times New Roman" pitchFamily="18" charset="0"/>
              </a:rPr>
              <a:t>измеряется здоровьем и жизнями людей</a:t>
            </a:r>
          </a:p>
          <a:p>
            <a:pPr eaLnBrk="1" hangingPunct="1"/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высокая степень </a:t>
            </a:r>
            <a:r>
              <a:rPr lang="ru-RU" sz="2400" b="1" u="sng" smtClean="0">
                <a:solidFill>
                  <a:srgbClr val="660033"/>
                </a:solidFill>
                <a:effectLst/>
                <a:latin typeface="Times New Roman" pitchFamily="18" charset="0"/>
              </a:rPr>
              <a:t>интегративности</a:t>
            </a:r>
          </a:p>
          <a:p>
            <a:pPr eaLnBrk="1" hangingPunct="1"/>
            <a:r>
              <a:rPr lang="ru-RU" sz="2400" b="1" u="sng" smtClean="0">
                <a:solidFill>
                  <a:srgbClr val="660033"/>
                </a:solidFill>
                <a:effectLst/>
                <a:latin typeface="Times New Roman" pitchFamily="18" charset="0"/>
              </a:rPr>
              <a:t>приоритет воспитательной функции</a:t>
            </a:r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 учебных занятий</a:t>
            </a:r>
          </a:p>
          <a:p>
            <a:pPr eaLnBrk="1" hangingPunct="1"/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высокая степень </a:t>
            </a:r>
            <a:r>
              <a:rPr lang="ru-RU" sz="2400" b="1" u="sng" smtClean="0">
                <a:solidFill>
                  <a:srgbClr val="660033"/>
                </a:solidFill>
                <a:effectLst/>
                <a:latin typeface="Times New Roman" pitchFamily="18" charset="0"/>
              </a:rPr>
              <a:t>практической направленности</a:t>
            </a:r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 и применения умений и навыков, способов деятельности в непредвиденной ситуации «здесь и сейчас», а не «завтра, после окончания ОУ»</a:t>
            </a:r>
          </a:p>
          <a:p>
            <a:pPr eaLnBrk="1" hangingPunct="1"/>
            <a:r>
              <a:rPr lang="ru-RU" sz="2400" b="1" u="sng" smtClean="0">
                <a:solidFill>
                  <a:srgbClr val="660033"/>
                </a:solidFill>
                <a:effectLst/>
                <a:latin typeface="Times New Roman" pitchFamily="18" charset="0"/>
              </a:rPr>
              <a:t>технологическая основа УЗ</a:t>
            </a:r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: проблемное обучение; моделирование; метод проектов</a:t>
            </a:r>
          </a:p>
          <a:p>
            <a:pPr eaLnBrk="1" hangingPunct="1"/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трудно отследить готовность к данной ситуации – она всегда </a:t>
            </a:r>
            <a:r>
              <a:rPr lang="ru-RU" sz="2400" b="1" u="sng" smtClean="0">
                <a:solidFill>
                  <a:srgbClr val="660033"/>
                </a:solidFill>
                <a:effectLst/>
                <a:latin typeface="Times New Roman" pitchFamily="18" charset="0"/>
              </a:rPr>
              <a:t>нестандартна</a:t>
            </a:r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, её создаёт сама жизнь</a:t>
            </a:r>
          </a:p>
        </p:txBody>
      </p:sp>
    </p:spTree>
    <p:custDataLst>
      <p:tags r:id="rId1"/>
    </p:custDataLst>
  </p:cSld>
  <p:clrMapOvr>
    <a:masterClrMapping/>
  </p:clrMapOvr>
  <p:transition spd="med" advTm="40671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Rot="1" noChangeArrowheads="1"/>
          </p:cNvSpPr>
          <p:nvPr>
            <p:ph type="body" sz="half" idx="4294967295"/>
          </p:nvPr>
        </p:nvSpPr>
        <p:spPr>
          <a:xfrm>
            <a:off x="179388" y="765175"/>
            <a:ext cx="8785225" cy="5832475"/>
          </a:xfrm>
          <a:noFill/>
        </p:spPr>
        <p:txBody>
          <a:bodyPr/>
          <a:lstStyle/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	</a:t>
            </a:r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Уменьшить человеческие потери в ЧС (ЭС), когда человек встречается один на один с опасностью,</a:t>
            </a:r>
            <a:r>
              <a:rPr lang="ru-RU" sz="2400" smtClean="0">
                <a:solidFill>
                  <a:srgbClr val="660033"/>
                </a:solidFill>
                <a:effectLst/>
                <a:latin typeface="Times New Roman" pitchFamily="18" charset="0"/>
              </a:rPr>
              <a:t> - эта линия проводится через все этапы обучения и воспитания, с 1 по 11 класс (</a:t>
            </a:r>
            <a:r>
              <a:rPr lang="ru-RU" sz="2400" b="1" u="sng" smtClean="0">
                <a:solidFill>
                  <a:srgbClr val="660033"/>
                </a:solidFill>
                <a:effectLst/>
                <a:latin typeface="Times New Roman" pitchFamily="18" charset="0"/>
              </a:rPr>
              <a:t>умею действовать в «проблемном поле»)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400" smtClean="0">
                <a:solidFill>
                  <a:srgbClr val="660033"/>
                </a:solidFill>
                <a:effectLst/>
                <a:latin typeface="Times New Roman" pitchFamily="18" charset="0"/>
              </a:rPr>
              <a:t> </a:t>
            </a:r>
          </a:p>
          <a:p>
            <a:pPr algn="ctr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400" u="sng" smtClean="0">
                <a:solidFill>
                  <a:srgbClr val="660033"/>
                </a:solidFill>
                <a:effectLst/>
                <a:latin typeface="Times New Roman" pitchFamily="18" charset="0"/>
              </a:rPr>
              <a:t>Она предполагает:</a:t>
            </a:r>
          </a:p>
          <a:p>
            <a:pPr eaLnBrk="1" hangingPunct="1">
              <a:lnSpc>
                <a:spcPct val="70000"/>
              </a:lnSpc>
            </a:pPr>
            <a:r>
              <a:rPr lang="ru-RU" sz="2400" smtClean="0">
                <a:solidFill>
                  <a:srgbClr val="660033"/>
                </a:solidFill>
                <a:effectLst/>
                <a:latin typeface="Times New Roman" pitchFamily="18" charset="0"/>
              </a:rPr>
              <a:t>Формирование психологической готовности и умений действовать в Ч. и Э. ситуациях. Формирование и развитие </a:t>
            </a:r>
            <a:r>
              <a:rPr lang="ru-RU" sz="2400" b="1" u="sng" smtClean="0">
                <a:solidFill>
                  <a:srgbClr val="660033"/>
                </a:solidFill>
                <a:effectLst/>
                <a:latin typeface="Times New Roman" pitchFamily="18" charset="0"/>
              </a:rPr>
              <a:t>мотивов </a:t>
            </a:r>
            <a:r>
              <a:rPr lang="ru-RU" sz="2400" smtClean="0">
                <a:solidFill>
                  <a:srgbClr val="660033"/>
                </a:solidFill>
                <a:effectLst/>
                <a:latin typeface="Times New Roman" pitchFamily="18" charset="0"/>
              </a:rPr>
              <a:t>поведения «личности безопасного типа»</a:t>
            </a:r>
          </a:p>
          <a:p>
            <a:pPr eaLnBrk="1" hangingPunct="1">
              <a:lnSpc>
                <a:spcPct val="70000"/>
              </a:lnSpc>
            </a:pPr>
            <a:r>
              <a:rPr lang="ru-RU" sz="2400" smtClean="0">
                <a:solidFill>
                  <a:srgbClr val="660033"/>
                </a:solidFill>
                <a:effectLst/>
                <a:latin typeface="Times New Roman" pitchFamily="18" charset="0"/>
              </a:rPr>
              <a:t>Формирование правовой культуры школьников (</a:t>
            </a:r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Я и Закон</a:t>
            </a:r>
            <a:r>
              <a:rPr lang="ru-RU" sz="2400" smtClean="0">
                <a:solidFill>
                  <a:srgbClr val="660033"/>
                </a:solidFill>
                <a:effectLst/>
                <a:latin typeface="Times New Roman" pitchFamily="18" charset="0"/>
              </a:rPr>
              <a:t>)</a:t>
            </a:r>
          </a:p>
          <a:p>
            <a:pPr eaLnBrk="1" hangingPunct="1">
              <a:lnSpc>
                <a:spcPct val="70000"/>
              </a:lnSpc>
            </a:pPr>
            <a:r>
              <a:rPr lang="ru-RU" sz="2400" smtClean="0">
                <a:solidFill>
                  <a:srgbClr val="660033"/>
                </a:solidFill>
                <a:effectLst/>
                <a:latin typeface="Times New Roman" pitchFamily="18" charset="0"/>
              </a:rPr>
              <a:t>Формирование культуры здоровья (система </a:t>
            </a:r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ЗОЖ</a:t>
            </a:r>
            <a:r>
              <a:rPr lang="ru-RU" sz="2400" smtClean="0">
                <a:solidFill>
                  <a:srgbClr val="660033"/>
                </a:solidFill>
                <a:effectLst/>
                <a:latin typeface="Times New Roman" pitchFamily="18" charset="0"/>
              </a:rPr>
              <a:t>)</a:t>
            </a:r>
          </a:p>
          <a:p>
            <a:pPr eaLnBrk="1" hangingPunct="1">
              <a:lnSpc>
                <a:spcPct val="70000"/>
              </a:lnSpc>
            </a:pPr>
            <a:r>
              <a:rPr lang="ru-RU" sz="2400" smtClean="0">
                <a:solidFill>
                  <a:srgbClr val="660033"/>
                </a:solidFill>
                <a:effectLst/>
                <a:latin typeface="Times New Roman" pitchFamily="18" charset="0"/>
              </a:rPr>
              <a:t>Формирование физических и психических качеств для службы в ВС. (Долг и обязанность. Я не боюсь служить – </a:t>
            </a:r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система гражданского и патриотического воспитания</a:t>
            </a:r>
            <a:r>
              <a:rPr lang="ru-RU" sz="2400" smtClean="0">
                <a:solidFill>
                  <a:srgbClr val="660033"/>
                </a:solidFill>
                <a:effectLst/>
                <a:latin typeface="Times New Roman" pitchFamily="18" charset="0"/>
              </a:rPr>
              <a:t>)</a:t>
            </a:r>
          </a:p>
          <a:p>
            <a:pPr eaLnBrk="1" hangingPunct="1">
              <a:lnSpc>
                <a:spcPct val="70000"/>
              </a:lnSpc>
            </a:pPr>
            <a:r>
              <a:rPr lang="ru-RU" sz="2400" smtClean="0">
                <a:solidFill>
                  <a:srgbClr val="660033"/>
                </a:solidFill>
                <a:effectLst/>
                <a:latin typeface="Times New Roman" pitchFamily="18" charset="0"/>
              </a:rPr>
              <a:t>Формирование убеждений, чувств и качеств средствами предмета на основе требований общечеловеческих ценностей. (</a:t>
            </a:r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Нравственность. Духовность</a:t>
            </a:r>
            <a:r>
              <a:rPr lang="ru-RU" sz="2400" smtClean="0">
                <a:solidFill>
                  <a:srgbClr val="660033"/>
                </a:solidFill>
                <a:effectLst/>
                <a:latin typeface="Times New Roman" pitchFamily="18" charset="0"/>
              </a:rPr>
              <a:t>)</a:t>
            </a:r>
          </a:p>
          <a:p>
            <a:pPr eaLnBrk="1" hangingPunct="1">
              <a:lnSpc>
                <a:spcPct val="70000"/>
              </a:lnSpc>
            </a:pPr>
            <a:r>
              <a:rPr lang="ru-RU" sz="2400" smtClean="0">
                <a:solidFill>
                  <a:srgbClr val="660033"/>
                </a:solidFill>
                <a:effectLst/>
                <a:latin typeface="Times New Roman" pitchFamily="18" charset="0"/>
              </a:rPr>
              <a:t>Проектирование и реализация «ситуаций-Ч» в системе урочной и внеурочной деятельности (</a:t>
            </a:r>
            <a:r>
              <a:rPr lang="ru-RU" sz="2400" b="1" smtClean="0">
                <a:solidFill>
                  <a:srgbClr val="660033"/>
                </a:solidFill>
                <a:effectLst/>
                <a:latin typeface="Times New Roman" pitchFamily="18" charset="0"/>
              </a:rPr>
              <a:t>Практика поведения</a:t>
            </a:r>
            <a:r>
              <a:rPr lang="ru-RU" sz="2400" smtClean="0">
                <a:solidFill>
                  <a:srgbClr val="660033"/>
                </a:solidFill>
                <a:effectLst/>
                <a:latin typeface="Times New Roman" pitchFamily="18" charset="0"/>
              </a:rPr>
              <a:t>)</a:t>
            </a:r>
          </a:p>
        </p:txBody>
      </p:sp>
      <p:sp>
        <p:nvSpPr>
          <p:cNvPr id="10243" name="Rectangle 8"/>
          <p:cNvSpPr>
            <a:spLocks noChangeArrowheads="1"/>
          </p:cNvSpPr>
          <p:nvPr/>
        </p:nvSpPr>
        <p:spPr bwMode="auto">
          <a:xfrm>
            <a:off x="539750" y="260350"/>
            <a:ext cx="811688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ru-RU" sz="2800" b="1">
                <a:solidFill>
                  <a:srgbClr val="660033"/>
                </a:solidFill>
                <a:effectLst/>
                <a:latin typeface="Times New Roman" pitchFamily="18" charset="0"/>
              </a:rPr>
              <a:t>Цельность курса  ОБЖ</a:t>
            </a:r>
          </a:p>
        </p:txBody>
      </p:sp>
    </p:spTree>
    <p:custDataLst>
      <p:tags r:id="rId1"/>
    </p:custDataLst>
  </p:cSld>
  <p:clrMapOvr>
    <a:masterClrMapping/>
  </p:clrMapOvr>
  <p:transition spd="med" advTm="40640">
    <p:fade thruBlk="1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4.|3.4|5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1.6|1.8|1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1.8|1.7|2.1|2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|1.9|2.7|2.2|2.3|2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5|1.4|1.3|21.2"/>
</p:tagLst>
</file>

<file path=ppt/theme/theme1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</a:objectDefaults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1702</TotalTime>
  <Words>1121</Words>
  <Application>Microsoft PowerPoint</Application>
  <PresentationFormat>Экран (4:3)</PresentationFormat>
  <Paragraphs>151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Tahoma</vt:lpstr>
      <vt:lpstr>Arial</vt:lpstr>
      <vt:lpstr>Wingdings</vt:lpstr>
      <vt:lpstr>Times New Roman</vt:lpstr>
      <vt:lpstr>Облака</vt:lpstr>
      <vt:lpstr> Курс  «Основы безопасности жизнедеятельности»  как средство формирования личности безопасного типа</vt:lpstr>
      <vt:lpstr>Муниципальное общеобразовательное учреждение гимназия г. Сосновка – инновационное общеобразовательное учреждение</vt:lpstr>
      <vt:lpstr>    </vt:lpstr>
      <vt:lpstr>Возможный выход из создавшейся ситуации – применение на практике (в жизни) курса ОБЖ</vt:lpstr>
      <vt:lpstr>ОБЖ и другие учебные дисциплины</vt:lpstr>
      <vt:lpstr>Цель курса ОБЖ </vt:lpstr>
      <vt:lpstr>Слайд 7</vt:lpstr>
      <vt:lpstr>Особенности курса ОБЖ:</vt:lpstr>
      <vt:lpstr>Слайд 9</vt:lpstr>
      <vt:lpstr>ШКОЛА как центр подготовки</vt:lpstr>
      <vt:lpstr>Результаты педагогической деятельности</vt:lpstr>
      <vt:lpstr>Результаты педагогической деятельности</vt:lpstr>
      <vt:lpstr>Результаты педагогической деятельности</vt:lpstr>
      <vt:lpstr>Результаты педагогической деятельности</vt:lpstr>
      <vt:lpstr>Результаты педагогической деятельности</vt:lpstr>
      <vt:lpstr>Нельзя чужим ключом открыть свою дверь…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КАН</dc:creator>
  <cp:keywords>ОБЖ</cp:keywords>
  <cp:lastModifiedBy>Кучин</cp:lastModifiedBy>
  <cp:revision>69</cp:revision>
  <dcterms:created xsi:type="dcterms:W3CDTF">1601-01-01T00:00:00Z</dcterms:created>
  <dcterms:modified xsi:type="dcterms:W3CDTF">2012-10-12T06:59:17Z</dcterms:modified>
</cp:coreProperties>
</file>