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72" r:id="rId12"/>
    <p:sldId id="273" r:id="rId13"/>
    <p:sldId id="274" r:id="rId14"/>
    <p:sldId id="275" r:id="rId15"/>
    <p:sldId id="276" r:id="rId16"/>
    <p:sldId id="265" r:id="rId17"/>
    <p:sldId id="266" r:id="rId18"/>
    <p:sldId id="267" r:id="rId19"/>
    <p:sldId id="268" r:id="rId20"/>
    <p:sldId id="269" r:id="rId21"/>
    <p:sldId id="270" r:id="rId22"/>
    <p:sldId id="280" r:id="rId23"/>
    <p:sldId id="281" r:id="rId24"/>
    <p:sldId id="277" r:id="rId25"/>
    <p:sldId id="279" r:id="rId26"/>
    <p:sldId id="27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6306816"/>
        <c:axId val="26324992"/>
      </c:barChart>
      <c:catAx>
        <c:axId val="26306816"/>
        <c:scaling>
          <c:orientation val="minMax"/>
        </c:scaling>
        <c:delete val="0"/>
        <c:axPos val="b"/>
        <c:majorTickMark val="out"/>
        <c:minorTickMark val="none"/>
        <c:tickLblPos val="nextTo"/>
        <c:crossAx val="26324992"/>
        <c:crosses val="autoZero"/>
        <c:auto val="1"/>
        <c:lblAlgn val="ctr"/>
        <c:lblOffset val="100"/>
        <c:noMultiLvlLbl val="0"/>
      </c:catAx>
      <c:valAx>
        <c:axId val="2632499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63068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1E90A-B7A6-4376-A2C0-6E1B8BFF9188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FBD53B-7506-4F48-AE7C-3050FE3E8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335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729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10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915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11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9335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12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17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13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9177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14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3333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15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66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16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7016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17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9090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18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7522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19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570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2372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20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2070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7880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22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7314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24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765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3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557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4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891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5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785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6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728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7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2957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</a:t>
            </a:r>
            <a:r>
              <a:rPr lang="ru-RU" baseline="0" dirty="0" smtClean="0"/>
              <a:t> 8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9280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BD53B-7506-4F48-AE7C-3050FE3E8B3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107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F48006-EBCA-4EC2-8311-38B0DAF746E2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0D1F05F-CBAE-44E2-9E29-958D9255515F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48006-EBCA-4EC2-8311-38B0DAF746E2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1F05F-CBAE-44E2-9E29-958D9255515F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48006-EBCA-4EC2-8311-38B0DAF746E2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1F05F-CBAE-44E2-9E29-958D9255515F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48006-EBCA-4EC2-8311-38B0DAF746E2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1F05F-CBAE-44E2-9E29-958D9255515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48006-EBCA-4EC2-8311-38B0DAF746E2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1F05F-CBAE-44E2-9E29-958D9255515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48006-EBCA-4EC2-8311-38B0DAF746E2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1F05F-CBAE-44E2-9E29-958D9255515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48006-EBCA-4EC2-8311-38B0DAF746E2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1F05F-CBAE-44E2-9E29-958D9255515F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48006-EBCA-4EC2-8311-38B0DAF746E2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1F05F-CBAE-44E2-9E29-958D9255515F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48006-EBCA-4EC2-8311-38B0DAF746E2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1F05F-CBAE-44E2-9E29-958D92555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48006-EBCA-4EC2-8311-38B0DAF746E2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1F05F-CBAE-44E2-9E29-958D92555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48006-EBCA-4EC2-8311-38B0DAF746E2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1F05F-CBAE-44E2-9E29-958D92555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9F48006-EBCA-4EC2-8311-38B0DAF746E2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0D1F05F-CBAE-44E2-9E29-958D9255515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cs5168.userapi.com/v5168117/7b/P7ueYwEyHNQ.jpg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standart.edu.ru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ielf.ucoz.ru/publ/seminar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 чем можем столкнуться при внедрении стандартов нового поколения?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04248" y="3645024"/>
            <a:ext cx="1944216" cy="187543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Учитель русского языка и литературы МОУ «СОШ» с. Каменка Титов В.Г. </a:t>
            </a:r>
            <a:endParaRPr lang="ru-RU" dirty="0"/>
          </a:p>
        </p:txBody>
      </p:sp>
      <p:pic>
        <p:nvPicPr>
          <p:cNvPr id="4" name="Рисунок 3" descr="Относительные прилагательны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0968"/>
            <a:ext cx="3024336" cy="37170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448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637741"/>
            <a:ext cx="6624736" cy="4829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endParaRPr lang="ru-RU" altLang="zh-CN" dirty="0" smtClean="0"/>
          </a:p>
          <a:p>
            <a:pPr>
              <a:lnSpc>
                <a:spcPct val="90000"/>
              </a:lnSpc>
            </a:pPr>
            <a:endParaRPr lang="ru-RU" altLang="zh-CN" dirty="0"/>
          </a:p>
          <a:p>
            <a:pPr>
              <a:lnSpc>
                <a:spcPct val="90000"/>
              </a:lnSpc>
            </a:pPr>
            <a:endParaRPr lang="ru-RU" altLang="zh-CN" dirty="0" smtClean="0"/>
          </a:p>
          <a:p>
            <a:pPr>
              <a:lnSpc>
                <a:spcPct val="90000"/>
              </a:lnSpc>
            </a:pPr>
            <a:r>
              <a:rPr lang="ru-RU" altLang="zh-CN" sz="2400" dirty="0" smtClean="0"/>
              <a:t>Наши </a:t>
            </a:r>
            <a:r>
              <a:rPr lang="ru-RU" altLang="zh-CN" sz="2400" dirty="0"/>
              <a:t>дети, приходя в школу с 1-го класса, катастрофически теряют интерес к обучению на уровне 7-, 8-го класса. Чем старше ребенок, тем меньше мотивация. Ценность обучения для ребенка теряется, и смыслов, которые заставляли бы его учиться, пока массовая школа не предъявила. </a:t>
            </a:r>
          </a:p>
          <a:p>
            <a:pPr>
              <a:lnSpc>
                <a:spcPct val="90000"/>
              </a:lnSpc>
            </a:pPr>
            <a:r>
              <a:rPr lang="ru-RU" altLang="zh-CN" sz="2400" dirty="0"/>
              <a:t>   </a:t>
            </a:r>
            <a:r>
              <a:rPr lang="ru-RU" altLang="zh-CN" sz="2400" dirty="0" smtClean="0"/>
              <a:t>Пытаются </a:t>
            </a:r>
            <a:r>
              <a:rPr lang="ru-RU" altLang="zh-CN" sz="2400" dirty="0"/>
              <a:t>говорить о том, о </a:t>
            </a:r>
            <a:r>
              <a:rPr lang="ru-RU" altLang="zh-CN" sz="2400" dirty="0" smtClean="0"/>
              <a:t>чём </a:t>
            </a:r>
            <a:r>
              <a:rPr lang="ru-RU" altLang="zh-CN" sz="2400" dirty="0"/>
              <a:t>современная массовая школа не умеет – о смысле жизни, о ценности жизни, причем </a:t>
            </a:r>
            <a:r>
              <a:rPr lang="ru-RU" altLang="zh-CN" sz="2400" dirty="0" smtClean="0"/>
              <a:t>делает </a:t>
            </a:r>
            <a:r>
              <a:rPr lang="ru-RU" altLang="zh-CN" sz="2400" dirty="0"/>
              <a:t>это не назидательно, как делала советская школа, а качественно, технологично.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88640"/>
            <a:ext cx="5382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2400" dirty="0" err="1"/>
              <a:t>Метапредметный</a:t>
            </a:r>
            <a:r>
              <a:rPr lang="ru-RU" altLang="zh-CN" sz="2400" dirty="0"/>
              <a:t> подход - увеличение эффективности работы детей, причем </a:t>
            </a:r>
            <a:r>
              <a:rPr lang="ru-RU" altLang="zh-CN" sz="2400" dirty="0" smtClean="0"/>
              <a:t>многократное. Зачем?</a:t>
            </a:r>
            <a:endParaRPr lang="ru-RU" sz="24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293096"/>
            <a:ext cx="1763688" cy="256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15716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140968"/>
            <a:ext cx="7200800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zh-CN" sz="2400" dirty="0"/>
              <a:t>пытаются говорить о том, о чем современная массовая школа не умеет – о смысле жизни, о ценности жизни, причем делает это не назидательно, а качественно, технологично; </a:t>
            </a:r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zh-CN" sz="2400" dirty="0"/>
              <a:t>дают импульс для развития мышления и профессионализма самого педагога; </a:t>
            </a:r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zh-CN" sz="2400" dirty="0"/>
              <a:t> задают новые возможности работы с мировоззрением детей, с их самоопределением, с обретением смысла жизни.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908720"/>
            <a:ext cx="5472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</a:t>
            </a:r>
            <a:r>
              <a:rPr lang="ru-RU" sz="2400" dirty="0" smtClean="0"/>
              <a:t>Что </a:t>
            </a:r>
            <a:r>
              <a:rPr lang="ru-RU" sz="2400" dirty="0"/>
              <a:t>делают </a:t>
            </a:r>
            <a:r>
              <a:rPr lang="ru-RU" sz="2400" dirty="0" err="1"/>
              <a:t>метапредметы</a:t>
            </a:r>
            <a:r>
              <a:rPr lang="ru-RU" sz="2400" dirty="0"/>
              <a:t>:</a:t>
            </a:r>
          </a:p>
        </p:txBody>
      </p:sp>
      <p:pic>
        <p:nvPicPr>
          <p:cNvPr id="5" name="Picture 4" descr="дерево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2835424" cy="2988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83732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274838"/>
            <a:ext cx="64807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altLang="zh-CN" sz="2400" dirty="0"/>
              <a:t>обеспечивает как развитие способности мышления, так и развитие личности учащегося, поскольку при попадании в проблемную ситуацию человек не только анализирует ее мысленно, но и обязательно вырабатывает свою собственную точку зрения по вопросу, порождающему проблему.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332656"/>
            <a:ext cx="52878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b="1" dirty="0" smtClean="0"/>
              <a:t>               </a:t>
            </a:r>
            <a:r>
              <a:rPr lang="ru-RU" altLang="zh-CN" sz="2400" b="1" dirty="0" smtClean="0"/>
              <a:t>Содержание </a:t>
            </a:r>
            <a:r>
              <a:rPr lang="ru-RU" altLang="zh-CN" sz="2400" b="1" dirty="0" err="1" smtClean="0"/>
              <a:t>метапредмета</a:t>
            </a:r>
            <a:r>
              <a:rPr lang="ru-RU" altLang="zh-CN" sz="2400" b="1" dirty="0" smtClean="0"/>
              <a:t>. </a:t>
            </a:r>
          </a:p>
          <a:p>
            <a:r>
              <a:rPr lang="ru-RU" altLang="zh-CN" sz="2400" b="1" dirty="0"/>
              <a:t> </a:t>
            </a:r>
            <a:r>
              <a:rPr lang="ru-RU" altLang="zh-CN" sz="2400" b="1" dirty="0" smtClean="0"/>
              <a:t>                    «Проблема».</a:t>
            </a:r>
            <a:r>
              <a:rPr lang="ru-RU" altLang="zh-CN" sz="2400" dirty="0" smtClean="0"/>
              <a:t> </a:t>
            </a:r>
            <a:endParaRPr lang="ru-RU" sz="2400" dirty="0"/>
          </a:p>
        </p:txBody>
      </p:sp>
      <p:pic>
        <p:nvPicPr>
          <p:cNvPr id="4" name="Picture 4" descr="веточка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705475"/>
            <a:ext cx="83820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8703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0800000" flipV="1">
            <a:off x="1331639" y="1088740"/>
            <a:ext cx="6696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zh-CN" sz="2400" dirty="0" smtClean="0"/>
          </a:p>
          <a:p>
            <a:endParaRPr lang="ru-RU" altLang="zh-CN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ru-RU" altLang="zh-CN" sz="2400" dirty="0" smtClean="0"/>
              <a:t>является </a:t>
            </a:r>
            <a:r>
              <a:rPr lang="ru-RU" altLang="zh-CN" sz="2400" dirty="0"/>
              <a:t>одной из форм работы, нацеленной на формирование у школьников теоретического мышления посредством введения их в культуру работы со знаниями.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260648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2400" b="1" dirty="0" smtClean="0"/>
              <a:t>      </a:t>
            </a:r>
            <a:r>
              <a:rPr lang="ru-RU" altLang="zh-CN" sz="2400" b="1" dirty="0" err="1" smtClean="0"/>
              <a:t>Метапредмет</a:t>
            </a:r>
            <a:r>
              <a:rPr lang="ru-RU" altLang="zh-CN" sz="2400" b="1" dirty="0" smtClean="0"/>
              <a:t> «Знание».</a:t>
            </a:r>
            <a:r>
              <a:rPr lang="ru-RU" altLang="zh-CN" sz="2400" dirty="0" smtClean="0"/>
              <a:t> </a:t>
            </a:r>
            <a:endParaRPr lang="ru-RU" sz="2400" dirty="0"/>
          </a:p>
        </p:txBody>
      </p:sp>
      <p:pic>
        <p:nvPicPr>
          <p:cNvPr id="4" name="Picture 4" descr="4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572000"/>
            <a:ext cx="5410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38904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4410" y="1940932"/>
            <a:ext cx="48782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altLang="zh-CN" sz="2400" dirty="0"/>
              <a:t>реализует основную цель - обучение детей технологии схематизации, пониманию, построению и употреблению знаков и символов.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260648"/>
            <a:ext cx="48245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2400" b="1" dirty="0" smtClean="0"/>
              <a:t>               </a:t>
            </a:r>
            <a:r>
              <a:rPr lang="ru-RU" altLang="zh-CN" sz="2400" b="1" dirty="0" err="1" smtClean="0"/>
              <a:t>Метапредмет»Знак</a:t>
            </a:r>
            <a:r>
              <a:rPr lang="ru-RU" altLang="zh-CN" sz="2400" b="1" dirty="0" smtClean="0"/>
              <a:t>».</a:t>
            </a:r>
            <a:r>
              <a:rPr lang="ru-RU" altLang="zh-CN" sz="2400" dirty="0" smtClean="0"/>
              <a:t> </a:t>
            </a:r>
            <a:endParaRPr lang="ru-RU" sz="2400" dirty="0"/>
          </a:p>
        </p:txBody>
      </p:sp>
      <p:pic>
        <p:nvPicPr>
          <p:cNvPr id="4" name="Picture 4" descr="учеба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79924"/>
            <a:ext cx="3024336" cy="271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0676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2039" y="200074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altLang="zh-CN" sz="2400" dirty="0"/>
              <a:t>учащиеся осваивают обобщенные способы решения различных типов задач в различных предметных дисциплинах.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836712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2400" b="1" dirty="0" smtClean="0"/>
              <a:t> </a:t>
            </a:r>
            <a:r>
              <a:rPr lang="ru-RU" altLang="zh-CN" sz="2400" b="1" dirty="0" err="1" smtClean="0"/>
              <a:t>Метапредмет</a:t>
            </a:r>
            <a:r>
              <a:rPr lang="ru-RU" altLang="zh-CN" sz="2400" b="1" dirty="0" smtClean="0"/>
              <a:t>  «Задача».</a:t>
            </a:r>
            <a:endParaRPr lang="ru-RU" sz="2400" dirty="0"/>
          </a:p>
        </p:txBody>
      </p:sp>
      <p:pic>
        <p:nvPicPr>
          <p:cNvPr id="5" name="Picture 4" descr="15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939740"/>
            <a:ext cx="3105472" cy="2794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6209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-218152"/>
            <a:ext cx="84249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/>
          </a:p>
          <a:p>
            <a:r>
              <a:rPr lang="ru-RU" sz="2000" b="1" dirty="0" smtClean="0"/>
              <a:t>Алгоритм </a:t>
            </a:r>
            <a:r>
              <a:rPr lang="ru-RU" sz="2000" b="1" dirty="0"/>
              <a:t>создания </a:t>
            </a:r>
            <a:r>
              <a:rPr lang="ru-RU" sz="2000" b="1" dirty="0" err="1"/>
              <a:t>метапредметного</a:t>
            </a:r>
            <a:r>
              <a:rPr lang="ru-RU" sz="2000" b="1" dirty="0"/>
              <a:t> урока таков:</a:t>
            </a:r>
            <a:endParaRPr lang="ru-RU" sz="2000" dirty="0"/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000" b="1" dirty="0"/>
              <a:t>Определиться с философским понятием или категорией, которую можно соотнести с литературным художественным произведением.</a:t>
            </a:r>
            <a:endParaRPr lang="ru-RU" sz="2000" dirty="0"/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000" b="1" dirty="0"/>
              <a:t>Работа с понятием из </a:t>
            </a:r>
            <a:r>
              <a:rPr lang="ru-RU" sz="2000" b="1" dirty="0" smtClean="0"/>
              <a:t>различных словарей(этимологического</a:t>
            </a:r>
            <a:r>
              <a:rPr lang="ru-RU" sz="2000" b="1" dirty="0"/>
              <a:t>, толковых, энциклопедических и других).Из разных словарей выбираются 2, 3 и более определений для категории.</a:t>
            </a:r>
            <a:endParaRPr lang="ru-RU" sz="2000" dirty="0"/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000" b="1" dirty="0"/>
              <a:t>Определиться, какое умение будем формировать: анализ, поиск информации, обобщение, работа с текстом, составление таблицы и </a:t>
            </a:r>
            <a:r>
              <a:rPr lang="ru-RU" sz="2000" b="1" dirty="0" smtClean="0"/>
              <a:t>другие.</a:t>
            </a:r>
          </a:p>
          <a:p>
            <a:pPr lvl="0"/>
            <a:r>
              <a:rPr lang="ru-RU" sz="2000" b="1" dirty="0" smtClean="0"/>
              <a:t>Таким образом, </a:t>
            </a:r>
            <a:r>
              <a:rPr lang="ru-RU" sz="2000" b="1" dirty="0" err="1" smtClean="0"/>
              <a:t>метапредметный</a:t>
            </a:r>
            <a:r>
              <a:rPr lang="ru-RU" sz="2000" b="1" dirty="0" smtClean="0"/>
              <a:t> подход к изучению литературы осуществляет </a:t>
            </a:r>
            <a:r>
              <a:rPr lang="ru-RU" sz="2000" b="1" dirty="0" err="1" smtClean="0"/>
              <a:t>промысливание</a:t>
            </a:r>
            <a:r>
              <a:rPr lang="ru-RU" sz="2000" b="1" dirty="0" smtClean="0"/>
              <a:t>, а не запоминание важнейших понятий литературы; </a:t>
            </a:r>
            <a:r>
              <a:rPr lang="ru-RU" sz="2000" b="1" dirty="0" err="1" smtClean="0"/>
              <a:t>переоткрывание</a:t>
            </a:r>
            <a:r>
              <a:rPr lang="ru-RU" sz="2000" b="1" dirty="0" smtClean="0"/>
              <a:t> процесса возникновения того или другого знания одного учебного  предмета(в данном случае литературы); использование способа </a:t>
            </a:r>
            <a:r>
              <a:rPr lang="ru-RU" sz="2000" b="1" dirty="0" err="1" smtClean="0"/>
              <a:t>переоткрывания</a:t>
            </a:r>
            <a:r>
              <a:rPr lang="ru-RU" sz="2000" b="1" dirty="0" smtClean="0"/>
              <a:t> знания на разном учебном      материале(художественные произведения).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7607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792851"/>
              </p:ext>
            </p:extLst>
          </p:nvPr>
        </p:nvGraphicFramePr>
        <p:xfrm>
          <a:off x="827586" y="2815431"/>
          <a:ext cx="7560836" cy="3853928"/>
        </p:xfrm>
        <a:graphic>
          <a:graphicData uri="http://schemas.openxmlformats.org/drawingml/2006/table">
            <a:tbl>
              <a:tblPr/>
              <a:tblGrid>
                <a:gridCol w="1259876"/>
                <a:gridCol w="1259876"/>
                <a:gridCol w="1259876"/>
                <a:gridCol w="1259876"/>
                <a:gridCol w="1260666"/>
                <a:gridCol w="1260666"/>
              </a:tblGrid>
              <a:tr h="214107">
                <a:tc rowSpan="2"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Дидактическая структура урока*</a:t>
                      </a:r>
                      <a:endParaRPr lang="ru-RU" sz="12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Деятельность учеников</a:t>
                      </a:r>
                      <a:endParaRPr lang="ru-RU" sz="12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Деятельность учителя</a:t>
                      </a:r>
                      <a:endParaRPr lang="ru-RU" sz="12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Задания для учащихся, выполнение которых приведет к достижению планируемых результатов</a:t>
                      </a:r>
                      <a:endParaRPr lang="ru-RU" sz="12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Планируемые результаты</a:t>
                      </a:r>
                      <a:endParaRPr lang="ru-RU" sz="12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846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Предметные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УУД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8214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Организационный момент</a:t>
                      </a:r>
                      <a:endParaRPr lang="ru-RU" sz="12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2322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Проверка домашнего задания</a:t>
                      </a:r>
                      <a:endParaRPr lang="ru-RU" sz="12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8214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Изучение нового материала</a:t>
                      </a:r>
                      <a:endParaRPr lang="ru-RU" sz="12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8214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Закрепление нового материала</a:t>
                      </a:r>
                      <a:endParaRPr lang="ru-RU" sz="12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4107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Контроль</a:t>
                      </a:r>
                      <a:endParaRPr lang="ru-RU" sz="12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4107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Рефлексия</a:t>
                      </a:r>
                      <a:endParaRPr lang="ru-RU" sz="12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79512" y="218096"/>
            <a:ext cx="8712967" cy="240065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ШАБЛОНЫ технологических карт урока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endParaRPr kumimoji="0" lang="ru-RU" sz="1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Ф. И. О. педагога: .................................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Предмет: ..............................................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Класс: ..................................................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Тип урока: ............................................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Технологическая карта с дидактической структурой урока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8660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87042"/>
              </p:ext>
            </p:extLst>
          </p:nvPr>
        </p:nvGraphicFramePr>
        <p:xfrm>
          <a:off x="899592" y="1196751"/>
          <a:ext cx="7200801" cy="5467280"/>
        </p:xfrm>
        <a:graphic>
          <a:graphicData uri="http://schemas.openxmlformats.org/drawingml/2006/table">
            <a:tbl>
              <a:tblPr/>
              <a:tblGrid>
                <a:gridCol w="1321137"/>
                <a:gridCol w="854677"/>
                <a:gridCol w="1045775"/>
                <a:gridCol w="1070603"/>
                <a:gridCol w="859943"/>
                <a:gridCol w="1045775"/>
                <a:gridCol w="1002891"/>
              </a:tblGrid>
              <a:tr h="66680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Arial Narrow"/>
                        </a:rPr>
                        <a:t>Дидактическая структура урока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Arial Narrow"/>
                        </a:rPr>
                        <a:t>Методическая структура урока</a:t>
                      </a:r>
                      <a:endParaRPr lang="ru-RU" sz="14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fontAlgn="t">
                        <a:lnSpc>
                          <a:spcPts val="985"/>
                        </a:lnSpc>
                      </a:pPr>
                      <a:r>
                        <a:rPr lang="ru-RU" sz="1400" b="0">
                          <a:effectLst/>
                          <a:latin typeface="Arial Narrow"/>
                        </a:rPr>
                        <a:t>Признаки решения дидактических задач</a:t>
                      </a:r>
                      <a:endParaRPr lang="ru-RU" sz="14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</a:rPr>
                        <a:t>Организационный момент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</a:rPr>
                        <a:t>Методы</a:t>
                      </a:r>
                      <a:endParaRPr lang="ru-RU" sz="1400" dirty="0">
                        <a:effectLst/>
                      </a:endParaRPr>
                    </a:p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</a:rPr>
                        <a:t>обучения</a:t>
                      </a:r>
                      <a:endParaRPr lang="ru-RU" sz="14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</a:rPr>
                        <a:t>Форма</a:t>
                      </a:r>
                      <a:endParaRPr lang="ru-RU" sz="1400" dirty="0">
                        <a:effectLst/>
                      </a:endParaRPr>
                    </a:p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</a:rPr>
                        <a:t>деятельности</a:t>
                      </a:r>
                      <a:endParaRPr lang="ru-RU" sz="14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Методические</a:t>
                      </a:r>
                      <a:endParaRPr lang="ru-RU" sz="1400">
                        <a:effectLst/>
                      </a:endParaRPr>
                    </a:p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приемы и их</a:t>
                      </a:r>
                      <a:endParaRPr lang="ru-RU" sz="1400">
                        <a:effectLst/>
                      </a:endParaRPr>
                    </a:p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содержание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Средства</a:t>
                      </a:r>
                      <a:endParaRPr lang="ru-RU" sz="1400">
                        <a:effectLst/>
                      </a:endParaRPr>
                    </a:p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обучения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Способы</a:t>
                      </a:r>
                      <a:endParaRPr lang="ru-RU" sz="1400">
                        <a:effectLst/>
                      </a:endParaRPr>
                    </a:p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организации</a:t>
                      </a:r>
                      <a:endParaRPr lang="ru-RU" sz="1400">
                        <a:effectLst/>
                      </a:endParaRPr>
                    </a:p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деятельности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Актуализация знаний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Сообщение нового материала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Закрепление изученного материала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Подведение итогов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Домашнее задание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3528" y="1477757"/>
            <a:ext cx="1035399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 Narrow" pitchFamily="34" charset="0"/>
                <a:cs typeface="Arial" pitchFamily="34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16633"/>
            <a:ext cx="5958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Технологическая карта с методической структурой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90680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orthedu.ru/uploads/posts/2010-01/1263732235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754" y="0"/>
            <a:ext cx="5734050" cy="6886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60648"/>
            <a:ext cx="302433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>«</a:t>
            </a:r>
            <a:r>
              <a:rPr lang="ru-RU" sz="3200" dirty="0"/>
              <a:t>Если вы входите в класс, от которого трудно добиться слова, начните показывать картинки, и класс заговорит, а главное, заговорит свободно…».</a:t>
            </a:r>
          </a:p>
        </p:txBody>
      </p:sp>
    </p:spTree>
    <p:extLst>
      <p:ext uri="{BB962C8B-B14F-4D97-AF65-F5344CB8AC3E}">
        <p14:creationId xmlns:p14="http://schemas.microsoft.com/office/powerpoint/2010/main" val="322887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ndart.edu.ru/attachment.aspx?id=37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20688"/>
            <a:ext cx="360040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tandart.edu.ru/attachment.aspx?id=37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360040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53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052359"/>
              </p:ext>
            </p:extLst>
          </p:nvPr>
        </p:nvGraphicFramePr>
        <p:xfrm>
          <a:off x="323527" y="1823572"/>
          <a:ext cx="8121972" cy="44857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7324"/>
                <a:gridCol w="2707324"/>
                <a:gridCol w="2707324"/>
              </a:tblGrid>
              <a:tr h="1130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Проблема проекта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"Почему?"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Актуальность проблемы - мотивация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46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Цель проекта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"Зачем?" (мы делаем проект)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Целеполагание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46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Задачи проекта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"Что?" (для этого мы делаем)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Постановка задач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130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Методы и способы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"Как?" (мы это можем делать)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Выбор способ и методов, планирование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130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Результат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"Что получится?" (как решение проблемы)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Ожидаемый результат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55576" y="438575"/>
            <a:ext cx="784887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Учебный проект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самом общем виде при осуществлении проекта можно выделить следующие 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этапы: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Погружение в проект;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Организация деятельности;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Осуществление деятельности;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Презентация результатов.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92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055099"/>
              </p:ext>
            </p:extLst>
          </p:nvPr>
        </p:nvGraphicFramePr>
        <p:xfrm>
          <a:off x="770515" y="1556793"/>
          <a:ext cx="7602970" cy="46015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01485"/>
                <a:gridCol w="3801485"/>
              </a:tblGrid>
              <a:tr h="895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Проблема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Мы плохо знаем …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971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Почему?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Не интересуемся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Не сохранилось достаточно сведений …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Отсутствие …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40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Что делать?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Изучить …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06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Как?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Узнать у …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Изучить документы, фотографии и т.д.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818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Что получить? (результат)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Сочинение "…", презентация.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Познавательный (знания об и о…)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Воспитательный (патриотическое, нравственно-духовное воспитание и т.д.)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Развивающий (коммуникативная, информационная компетентность и т.д.)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482481"/>
            <a:ext cx="842493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Алгоритм работы над учебным проектом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Тема:  "…", 6 класс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Тип проекта: творческий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25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002637"/>
              </p:ext>
            </p:extLst>
          </p:nvPr>
        </p:nvGraphicFramePr>
        <p:xfrm>
          <a:off x="827584" y="116634"/>
          <a:ext cx="7920880" cy="66172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20286"/>
                <a:gridCol w="1951462"/>
                <a:gridCol w="1136283"/>
                <a:gridCol w="1457388"/>
                <a:gridCol w="1855461"/>
              </a:tblGrid>
              <a:tr h="5545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Типы проектов</a:t>
                      </a:r>
                    </a:p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Исследовательские 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Поисковые 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Творческие 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Игровые, ролевые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</a:tr>
              <a:tr h="24426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Краткосрочные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5 класс: «Жанровая природа произведения К.Г. Паустовского «Тёплый хлеб»(презентация)</a:t>
                      </a:r>
                    </a:p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-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6класс: 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«Счастье – это…»-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сочинение</a:t>
                      </a:r>
                    </a:p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6,7класс: «Война 1812г. в баснях Крылова» (урок инсценирова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-ния басен)</a:t>
                      </a:r>
                    </a:p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</a:tr>
              <a:tr h="18087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</a:tr>
              <a:tr h="7433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Среднесроч-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ные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6 класс: «Музеи России о войне 1812г.»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6 класс: «Помни имя свое имя» 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6,7класс: </a:t>
                      </a:r>
                      <a:r>
                        <a:rPr lang="ru-RU" sz="1400" dirty="0" err="1">
                          <a:effectLst/>
                        </a:rPr>
                        <a:t>Викторина«Война</a:t>
                      </a:r>
                      <a:r>
                        <a:rPr lang="ru-RU" sz="1400" dirty="0">
                          <a:effectLst/>
                        </a:rPr>
                        <a:t> 1812г.»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-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</a:tr>
              <a:tr h="26314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Долгосрочн-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ые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6-8 класс: «Создание сборников «Родная природа», «Моя Россия» состоящего из стихотворений собственного </a:t>
                      </a:r>
                      <a:r>
                        <a:rPr lang="ru-RU" sz="1400" dirty="0" smtClean="0">
                          <a:effectLst/>
                        </a:rPr>
                        <a:t>сочинения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</a:rPr>
                        <a:t>-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32848" marR="3284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8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777" y="0"/>
            <a:ext cx="8928992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Творческие проекты</a:t>
            </a:r>
            <a:endParaRPr lang="ru-RU" sz="1200" dirty="0"/>
          </a:p>
          <a:p>
            <a:r>
              <a:rPr lang="ru-RU" sz="1200" dirty="0"/>
              <a:t>Данный тип проектов использую на уроках развития речи, посвященных обучению созданию текстов определенных жанров, а также при подготовке нестандартных уроков.</a:t>
            </a:r>
          </a:p>
          <a:p>
            <a:r>
              <a:rPr lang="ru-RU" sz="1200" u="sng" dirty="0"/>
              <a:t>Групповые проекты</a:t>
            </a:r>
            <a:endParaRPr lang="ru-RU" sz="1200" dirty="0"/>
          </a:p>
          <a:p>
            <a:r>
              <a:rPr lang="ru-RU" sz="1200" dirty="0"/>
              <a:t>При изучении творчества И. А. Крылова в 5,6 классах, выделяю один час на внеклассное чтение и провожу его в форме защиты творческих проектов. Проект включает в себя следующие этапы.</a:t>
            </a:r>
          </a:p>
          <a:p>
            <a:r>
              <a:rPr lang="ru-RU" sz="1200" i="1" u="sng" dirty="0"/>
              <a:t>этап ориентирования и разработки</a:t>
            </a:r>
            <a:endParaRPr lang="ru-RU" sz="1200" dirty="0"/>
          </a:p>
          <a:p>
            <a:r>
              <a:rPr lang="ru-RU" sz="1200" dirty="0"/>
              <a:t>На первом уроке школьники получают задание: инсценировать басню И. А. Крылова. Учащиеся  вместе с учителем выбирают басню для инсценировки (деление на несколько групп невозможно-4 ученика), распределяют деятельность в группе. Формируем социальную, предметную компетенции при разработке проекта.</a:t>
            </a:r>
          </a:p>
          <a:p>
            <a:r>
              <a:rPr lang="ru-RU" sz="1200" i="1" u="sng" dirty="0"/>
              <a:t>этап реализации проекта</a:t>
            </a:r>
            <a:endParaRPr lang="ru-RU" sz="1200" dirty="0"/>
          </a:p>
          <a:p>
            <a:r>
              <a:rPr lang="ru-RU" sz="1200" dirty="0"/>
              <a:t>Учащиеся самостоятельно работают с текстом басни, перерабатывают ее текст для инсценировки, организуют деятельность в группе и проводят репетиции. Через самостоятельную деятельность учащихся формируются информационная, коммуникативная, социальная, предметная компетенции.</a:t>
            </a:r>
          </a:p>
          <a:p>
            <a:r>
              <a:rPr lang="ru-RU" sz="1200" i="1" u="sng" dirty="0"/>
              <a:t>этап презентации результатов проекта и его оценки</a:t>
            </a:r>
            <a:endParaRPr lang="ru-RU" sz="1200" dirty="0"/>
          </a:p>
          <a:p>
            <a:r>
              <a:rPr lang="ru-RU" sz="1200" dirty="0"/>
              <a:t>На заключительном уроке (внеклассном чтении) защищают свои проекты: выступают с инсценировкой. Класс обсуждает и оценивает творческие работы по предложенным учителем критериям. Формируются коммуникативная и рефлексивная компетенции.</a:t>
            </a:r>
          </a:p>
          <a:p>
            <a:r>
              <a:rPr lang="ru-RU" sz="1200" u="sng" dirty="0"/>
              <a:t>Индивидуальные проекты</a:t>
            </a:r>
            <a:endParaRPr lang="ru-RU" sz="1200" dirty="0"/>
          </a:p>
          <a:p>
            <a:r>
              <a:rPr lang="ru-RU" sz="1200" dirty="0"/>
              <a:t>При изучении русской народной сказки на уроке литературы в 5 классе уже на первом уроке перед учащимися поставлена цель: осознать и осмыслить жанр сказки  и создать собственный текст в данном жанре. Проект включает в себя следующие этапы.</a:t>
            </a:r>
          </a:p>
          <a:p>
            <a:r>
              <a:rPr lang="ru-RU" sz="1200" i="1" u="sng" dirty="0"/>
              <a:t>этап ориентирования</a:t>
            </a:r>
            <a:endParaRPr lang="ru-RU" sz="1200" dirty="0"/>
          </a:p>
          <a:p>
            <a:r>
              <a:rPr lang="ru-RU" sz="1200" dirty="0"/>
              <a:t>Поставив в начале этих уроков цель: создать свою сказку. На протяжении всех уроков, посвященных изучению сказки, мы с учащимися создаем определенную модель сказки, выделив своеобразие и жанровые черты. При анализе художественного произведения на уроке происходит формирование предметной, информационной, культурологической и исследовательской компетенций.</a:t>
            </a:r>
          </a:p>
          <a:p>
            <a:r>
              <a:rPr lang="ru-RU" sz="1200" i="1" u="sng" dirty="0"/>
              <a:t>этап разработки</a:t>
            </a:r>
            <a:endParaRPr lang="ru-RU" sz="1200" dirty="0"/>
          </a:p>
          <a:p>
            <a:r>
              <a:rPr lang="ru-RU" sz="1200" dirty="0"/>
              <a:t>На уроке развития речи, который завершает изучение сказки, создаем проект сказки, обобщенную модель и алгоритм действия. Создание абстрактной модели сказки позволяет дать представление о жанре и формировать предметную компетенцию.</a:t>
            </a:r>
          </a:p>
          <a:p>
            <a:r>
              <a:rPr lang="ru-RU" sz="1200" i="1" u="sng" dirty="0"/>
              <a:t>этап реализации проекта</a:t>
            </a:r>
            <a:endParaRPr lang="ru-RU" sz="1200" dirty="0"/>
          </a:p>
          <a:p>
            <a:r>
              <a:rPr lang="ru-RU" sz="1200" dirty="0"/>
              <a:t>Дома ученики создают  самостоятельно текст сказки. Текст в данном случае становится продуктом их самостоятельной деятельности и работа над ним формирует коммуникативную, предметную компетенции.</a:t>
            </a:r>
          </a:p>
          <a:p>
            <a:r>
              <a:rPr lang="ru-RU" sz="1200" i="1" u="sng" dirty="0"/>
              <a:t>этап презентации результатов проекта и его оценки</a:t>
            </a:r>
            <a:endParaRPr lang="ru-RU" sz="1200" dirty="0"/>
          </a:p>
          <a:p>
            <a:r>
              <a:rPr lang="ru-RU" sz="1200" dirty="0"/>
              <a:t>Созданные работы учащиеся по желанию читают на уроке, в классе происходит обсуждение работ с точки зрения соответствия жанра. В ходе выступлений и обсуждений формируются предметная, коммуникативная компетенции.</a:t>
            </a:r>
          </a:p>
          <a:p>
            <a:r>
              <a:rPr lang="ru-RU" sz="1200" u="sng" dirty="0"/>
              <a:t>Еще один проект – создание текста малого жанра фольклора, использую в качестве домашнего задания при изучении жанров частушки, загадки.</a:t>
            </a:r>
            <a:br>
              <a:rPr lang="ru-RU" sz="1200" u="sng" dirty="0"/>
            </a:br>
            <a:r>
              <a:rPr lang="ru-RU" sz="1200" u="sng" dirty="0"/>
              <a:t>Дети с интересом выполняют данные задания 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57194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hotos.lifeisphoto.ru/15/0/1547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72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P7ueYwEyHNQ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080625" cy="754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91976" y="548680"/>
            <a:ext cx="5864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kern="10" dirty="0">
                <a:gradFill rotWithShape="1">
                  <a:gsLst>
                    <a:gs pos="0">
                      <a:schemeClr val="tx1">
                        <a:alpha val="50000"/>
                      </a:schemeClr>
                    </a:gs>
                    <a:gs pos="50000">
                      <a:srgbClr val="FF0000"/>
                    </a:gs>
                    <a:gs pos="100000">
                      <a:schemeClr val="tx1">
                        <a:alpha val="50000"/>
                      </a:scheme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+mj-lt"/>
                <a:ea typeface="Batang"/>
              </a:rPr>
              <a:t>Спасибо за внимание!!!</a:t>
            </a:r>
          </a:p>
        </p:txBody>
      </p:sp>
    </p:spTree>
    <p:extLst>
      <p:ext uri="{BB962C8B-B14F-4D97-AF65-F5344CB8AC3E}">
        <p14:creationId xmlns:p14="http://schemas.microsoft.com/office/powerpoint/2010/main" val="217431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988840"/>
            <a:ext cx="48782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/>
              <a:t>Использованные ресурсы:</a:t>
            </a:r>
          </a:p>
          <a:p>
            <a:pPr fontAlgn="base"/>
            <a:r>
              <a:rPr lang="ru-RU" sz="2400" dirty="0"/>
              <a:t>                              </a:t>
            </a:r>
            <a:r>
              <a:rPr lang="ru-RU" sz="2400" u="sng" dirty="0">
                <a:hlinkClick r:id="rId3"/>
              </a:rPr>
              <a:t>http://standart.edu.ru/</a:t>
            </a:r>
            <a:endParaRPr lang="ru-RU" sz="2400" dirty="0"/>
          </a:p>
          <a:p>
            <a:r>
              <a:rPr lang="ru-RU" sz="2400" u="sng" dirty="0">
                <a:hlinkClick r:id="rId4"/>
              </a:rPr>
              <a:t>http://ielf.ucoz.ru/publ/seminar</a:t>
            </a:r>
            <a:endParaRPr lang="ru-RU" sz="2400" dirty="0"/>
          </a:p>
          <a:p>
            <a:r>
              <a:rPr lang="ru-RU" sz="2400" dirty="0"/>
              <a:t>Материалы учителя математики Терентьевой Ольги Анатольевны.</a:t>
            </a:r>
          </a:p>
          <a:p>
            <a:r>
              <a:rPr lang="en-US" sz="2400" dirty="0" err="1"/>
              <a:t>Imanges</a:t>
            </a:r>
            <a:r>
              <a:rPr lang="en-US" sz="2400" dirty="0"/>
              <a:t>. </a:t>
            </a:r>
            <a:r>
              <a:rPr lang="en-US" sz="2400" dirty="0" err="1"/>
              <a:t>Yandex</a:t>
            </a:r>
            <a:r>
              <a:rPr lang="en-US" sz="2400" dirty="0"/>
              <a:t>.</a:t>
            </a:r>
            <a:endParaRPr lang="ru-RU" sz="2400" dirty="0"/>
          </a:p>
          <a:p>
            <a:r>
              <a:rPr lang="ru-RU" sz="2400" dirty="0"/>
              <a:t>Учительский портал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Фестиваль педагогических идей.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8633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064265711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3826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im8-tub-ru.yandex.net/i?id=32891900-60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799288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76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-fotki.yandex.ru/get/5816/23040842.1d/0_6c2e0_812de55c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69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039.radikal.ru/0904/c0/aaf6aea148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900"/>
            <a:ext cx="5544616" cy="535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1043608" y="3302407"/>
            <a:ext cx="64087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r>
              <a:rPr lang="ru-RU" sz="2400" dirty="0" smtClean="0"/>
              <a:t>Тем</a:t>
            </a:r>
            <a:r>
              <a:rPr lang="ru-RU" sz="2400" dirty="0"/>
              <a:t>, кто хочет учиться, часто вредит авторитет тех, кто учит. </a:t>
            </a:r>
            <a:br>
              <a:rPr lang="ru-RU" sz="2400" dirty="0"/>
            </a:br>
            <a:r>
              <a:rPr lang="ru-RU" sz="2400" dirty="0"/>
              <a:t>Цицерон Марк Туллий (106 — 43 г. до н.э.)</a:t>
            </a:r>
          </a:p>
        </p:txBody>
      </p:sp>
    </p:spTree>
    <p:extLst>
      <p:ext uri="{BB962C8B-B14F-4D97-AF65-F5344CB8AC3E}">
        <p14:creationId xmlns:p14="http://schemas.microsoft.com/office/powerpoint/2010/main" val="301305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tip.duke.edu/loyo/teacher_w_book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548" y="332656"/>
            <a:ext cx="432048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32656"/>
            <a:ext cx="43924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Пусть ученик не заучивает науку</a:t>
            </a:r>
            <a:r>
              <a:rPr lang="ru-RU" sz="4800" dirty="0" smtClean="0"/>
              <a:t>,</a:t>
            </a:r>
          </a:p>
          <a:p>
            <a:r>
              <a:rPr lang="ru-RU" sz="4800" dirty="0" smtClean="0"/>
              <a:t> </a:t>
            </a:r>
            <a:r>
              <a:rPr lang="ru-RU" sz="4800" dirty="0"/>
              <a:t>а выдумывает ее сам. </a:t>
            </a:r>
            <a:br>
              <a:rPr lang="ru-RU" sz="4800" dirty="0"/>
            </a:br>
            <a:r>
              <a:rPr lang="ru-RU" sz="4800" dirty="0"/>
              <a:t>Жан-Жак Руссо (1712 — 1778)</a:t>
            </a:r>
          </a:p>
        </p:txBody>
      </p:sp>
    </p:spTree>
    <p:extLst>
      <p:ext uri="{BB962C8B-B14F-4D97-AF65-F5344CB8AC3E}">
        <p14:creationId xmlns:p14="http://schemas.microsoft.com/office/powerpoint/2010/main" val="42643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90.mindmix.ru/77/77/357777/59/6382959/0_1bc83_c208d0ea_XL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91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www.ntgs.ru/naf/47/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76672"/>
            <a:ext cx="640871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484784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-Вячеслав Геннадьевич, я забыл, сейчас география или литература?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613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518</TotalTime>
  <Words>1135</Words>
  <Application>Microsoft Office PowerPoint</Application>
  <PresentationFormat>Экран (4:3)</PresentationFormat>
  <Paragraphs>292</Paragraphs>
  <Slides>26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Твердый переплет</vt:lpstr>
      <vt:lpstr>С чем можем столкнуться при внедрении стандартов нового поколения?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чем можем столкнуться при внедрении стандартов нового поколения?</dc:title>
  <dc:creator>слава</dc:creator>
  <cp:lastModifiedBy>слава</cp:lastModifiedBy>
  <cp:revision>32</cp:revision>
  <dcterms:created xsi:type="dcterms:W3CDTF">2013-02-24T04:46:16Z</dcterms:created>
  <dcterms:modified xsi:type="dcterms:W3CDTF">2013-02-26T16:24:46Z</dcterms:modified>
</cp:coreProperties>
</file>