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84" d="100"/>
          <a:sy n="84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E4A50BB4-EA13-4945-A750-53C028D28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C7D9-83ED-4E42-9306-CF93A50CC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1C716-FC69-489D-B6F7-A6F0FE42A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0C52D-83AA-4385-8F49-EBEC0FD49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6AEF-7B1E-463F-8006-C7D2C17D9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9541-751C-422D-938B-8BD76D684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B9286-4C43-4CA8-B722-060B7A15E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D447C-8770-4DC2-A3AD-B7D408CEB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C2A5-B9B2-4797-852C-0B0DD741F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3F5A8-8C90-480D-8AAB-ED55FC218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BD16-E96F-4F75-BFB8-60D236C4A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5257946-502A-40FC-BFCD-C359FABBCC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hlit.ru/1lib_norma_doc/9/9269/index.htm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573016"/>
            <a:ext cx="7772400" cy="1143000"/>
          </a:xfrm>
        </p:spPr>
        <p:txBody>
          <a:bodyPr/>
          <a:lstStyle/>
          <a:p>
            <a:r>
              <a:rPr lang="ru-RU" sz="2000" dirty="0" smtClean="0"/>
              <a:t>МБОУ </a:t>
            </a:r>
            <a:r>
              <a:rPr lang="ru-RU" sz="2000" dirty="0" smtClean="0"/>
              <a:t>ДОД АЦДТ МО «Ахтубинский район»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365104"/>
            <a:ext cx="8856984" cy="1199728"/>
          </a:xfrm>
        </p:spPr>
        <p:txBody>
          <a:bodyPr/>
          <a:lstStyle/>
          <a:p>
            <a:r>
              <a:rPr lang="ru-RU" dirty="0" smtClean="0"/>
              <a:t>«Охрана </a:t>
            </a:r>
            <a:r>
              <a:rPr lang="ru-RU" dirty="0" smtClean="0"/>
              <a:t>труда и техника безопасности </a:t>
            </a:r>
            <a:r>
              <a:rPr lang="ru-RU" dirty="0" smtClean="0"/>
              <a:t>воспитанников в АЦДТ»</a:t>
            </a:r>
          </a:p>
          <a:p>
            <a:endParaRPr lang="ru-RU" sz="2000" dirty="0" smtClean="0"/>
          </a:p>
          <a:p>
            <a:r>
              <a:rPr lang="ru-RU" sz="2000" dirty="0" smtClean="0"/>
              <a:t>Подготовила </a:t>
            </a:r>
            <a:r>
              <a:rPr lang="ru-RU" sz="2000" dirty="0" err="1" smtClean="0"/>
              <a:t>зам.директора</a:t>
            </a:r>
            <a:r>
              <a:rPr lang="ru-RU" sz="2000" dirty="0" smtClean="0"/>
              <a:t> по УВР Карпова М.А.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3779912" cy="2160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264202" cy="13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97768"/>
            <a:ext cx="7560840" cy="1143000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FFFF00"/>
                </a:solidFill>
              </a:rPr>
              <a:t>        Охрана труда – система сохранения жизни и здоровья работников и воспитанников в процессе трудовой и учебной деятельности, включая 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12968" cy="3096344"/>
          </a:xfrm>
        </p:spPr>
        <p:txBody>
          <a:bodyPr/>
          <a:lstStyle/>
          <a:p>
            <a:pPr marL="0" indent="0" algn="ctr">
              <a:buNone/>
            </a:pPr>
            <a:endParaRPr lang="ru-RU" sz="16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/>
                </a:solidFill>
              </a:rPr>
              <a:t>            Комплекс </a:t>
            </a:r>
            <a:r>
              <a:rPr lang="ru-RU" sz="1600" dirty="0">
                <a:solidFill>
                  <a:schemeClr val="accent3"/>
                </a:solidFill>
              </a:rPr>
              <a:t>мер по обеспечению безопасных условий учебного процесса должны отвечать требованиям государственного стандарта «ССБТ Общие требования к системе управления охраной труда в организации» (</a:t>
            </a:r>
            <a:r>
              <a:rPr lang="ru-RU" sz="1600" dirty="0" smtClean="0">
                <a:solidFill>
                  <a:schemeClr val="accent3"/>
                </a:solidFill>
              </a:rPr>
              <a:t>ГОСТ </a:t>
            </a:r>
            <a:r>
              <a:rPr lang="ru-RU" sz="1600" dirty="0">
                <a:solidFill>
                  <a:schemeClr val="accent3"/>
                </a:solidFill>
              </a:rPr>
              <a:t>Р 12.0.006-2002).</a:t>
            </a:r>
            <a:br>
              <a:rPr lang="ru-RU" sz="1600" dirty="0">
                <a:solidFill>
                  <a:schemeClr val="accent3"/>
                </a:solidFill>
              </a:rPr>
            </a:br>
            <a:r>
              <a:rPr lang="ru-RU" sz="1600" dirty="0">
                <a:solidFill>
                  <a:schemeClr val="accent3"/>
                </a:solidFill>
              </a:rPr>
              <a:t>      Основные требования. Наличие Правил и журналов инструктажа </a:t>
            </a:r>
            <a:r>
              <a:rPr lang="ru-RU" sz="1600" dirty="0" smtClean="0">
                <a:solidFill>
                  <a:schemeClr val="accent3"/>
                </a:solidFill>
              </a:rPr>
              <a:t>работников и воспитанников </a:t>
            </a:r>
            <a:r>
              <a:rPr lang="ru-RU" sz="1600" dirty="0">
                <a:solidFill>
                  <a:schemeClr val="accent3"/>
                </a:solidFill>
              </a:rPr>
              <a:t>по технике безопасности на рабочих местах - обязательное условие организации, управления и создания безопасных условий учебного процесса. Меры по охране труда и технике безопасности должны не допускать травматизма детей в </a:t>
            </a:r>
            <a:r>
              <a:rPr lang="ru-RU" sz="1600" dirty="0" smtClean="0">
                <a:solidFill>
                  <a:schemeClr val="accent3"/>
                </a:solidFill>
              </a:rPr>
              <a:t>образовательном </a:t>
            </a:r>
            <a:r>
              <a:rPr lang="ru-RU" sz="1600" dirty="0" smtClean="0">
                <a:solidFill>
                  <a:schemeClr val="bg1"/>
                </a:solidFill>
              </a:rPr>
              <a:t>учреждении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3933056"/>
            <a:ext cx="5652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3"/>
                </a:solidFill>
                <a:latin typeface="+mj-lt"/>
              </a:rPr>
              <a:t>Законодательство Российской Федерации об охране труда основывается на Конституции Российской Федерации и состоит из </a:t>
            </a:r>
            <a:r>
              <a:rPr lang="ru-RU" sz="1600" u="sng" dirty="0">
                <a:solidFill>
                  <a:schemeClr val="accent3"/>
                </a:solidFill>
                <a:latin typeface="+mj-lt"/>
              </a:rPr>
              <a:t>Федерального</a:t>
            </a:r>
            <a:r>
              <a:rPr lang="ru-RU" sz="1600" dirty="0">
                <a:solidFill>
                  <a:schemeClr val="accent3"/>
                </a:solidFill>
                <a:latin typeface="+mj-lt"/>
              </a:rPr>
              <a:t> закона "Об основах охраны труда в Российской Федерации" (№ </a:t>
            </a:r>
            <a:r>
              <a:rPr lang="ru-RU" sz="1600" u="sng" dirty="0">
                <a:solidFill>
                  <a:schemeClr val="accent3"/>
                </a:solidFill>
                <a:latin typeface="+mj-lt"/>
                <a:hlinkClick r:id="rId3" tooltip="Об основах охраны труда в Российской Федерации"/>
              </a:rPr>
              <a:t>181-ФЗ</a:t>
            </a:r>
            <a:r>
              <a:rPr lang="ru-RU" sz="1600" dirty="0">
                <a:solidFill>
                  <a:schemeClr val="accent3"/>
                </a:solidFill>
                <a:latin typeface="+mj-lt"/>
              </a:rPr>
              <a:t> от 17 июля 1999 года), федеральных законов и иных нормативных правовых актов Российской Федерации, а также законов и иных нормативных правовых актов субъектов Российской Федерации.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accent3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" y="188640"/>
            <a:ext cx="155267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980728"/>
            <a:ext cx="6656784" cy="39624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Со всеми </a:t>
            </a:r>
            <a:r>
              <a:rPr lang="ru-RU" sz="1800" dirty="0" smtClean="0">
                <a:solidFill>
                  <a:schemeClr val="bg1"/>
                </a:solidFill>
              </a:rPr>
              <a:t>сотрудниками и воспитанниками образовательного </a:t>
            </a:r>
            <a:r>
              <a:rPr lang="ru-RU" sz="1800" dirty="0">
                <a:solidFill>
                  <a:schemeClr val="bg1"/>
                </a:solidFill>
              </a:rPr>
              <a:t>учреждения, в соответствии с законодательством, </a:t>
            </a:r>
            <a:r>
              <a:rPr lang="ru-RU" sz="1800" dirty="0" smtClean="0">
                <a:solidFill>
                  <a:schemeClr val="bg1"/>
                </a:solidFill>
              </a:rPr>
              <a:t>требованиями </a:t>
            </a:r>
            <a:r>
              <a:rPr lang="ru-RU" sz="1800" dirty="0">
                <a:solidFill>
                  <a:schemeClr val="bg1"/>
                </a:solidFill>
              </a:rPr>
              <a:t>ГОСТ 120. 004-90 проводятся инструктажи по охране труда и пожарной </a:t>
            </a:r>
            <a:r>
              <a:rPr lang="ru-RU" sz="1800" dirty="0" smtClean="0">
                <a:solidFill>
                  <a:schemeClr val="bg1"/>
                </a:solidFill>
              </a:rPr>
              <a:t>безопасности: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</a:rPr>
              <a:t>Вводный  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</a:rPr>
              <a:t>Первичный 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</a:rPr>
              <a:t>Повторный 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</a:rPr>
              <a:t>Внеплановый;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u="sng" dirty="0" smtClean="0">
                <a:solidFill>
                  <a:schemeClr val="bg1"/>
                </a:solidFill>
              </a:rPr>
              <a:t>Целевой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    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71118"/>
            <a:ext cx="1206451" cy="12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145"/>
          <p:cNvGraphicFramePr>
            <a:graphicFrameLocks noGrp="1"/>
          </p:cNvGraphicFramePr>
          <p:nvPr>
            <p:ph idx="1"/>
          </p:nvPr>
        </p:nvGraphicFramePr>
        <p:xfrm>
          <a:off x="0" y="-27942"/>
          <a:ext cx="9144000" cy="6885942"/>
        </p:xfrm>
        <a:graphic>
          <a:graphicData uri="http://schemas.openxmlformats.org/drawingml/2006/table">
            <a:tbl>
              <a:tblPr/>
              <a:tblGrid>
                <a:gridCol w="468313"/>
                <a:gridCol w="3311525"/>
                <a:gridCol w="3078162"/>
                <a:gridCol w="2286000"/>
              </a:tblGrid>
              <a:tr h="5349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Вводный инструктаж по охране труда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Программа вводного инструктажа по охране труда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регистрации вводного инструктажа по охране труда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При приеме на работу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Классные журналы или журналы по ТБ в кабинетах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На первом уроке в начале учебного года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Первичный инструктаж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Программа первичного инструктажа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регистрации инструктажа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При приеме на работу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Классные журналы или журналы по ТБ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Перед началом изучения нового раздела программы по предметам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повыш.опас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Повторный инструктаж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регистрации инструктажа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Не реже 1 раза в шесть месяцев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Внеплановый инструктаж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регистрации инструктажа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Классные журналы или журналы по ТБ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Целевой инструктаж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регистрации инструктажа по охране труда на рабочем месте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Журнал инструктажа учащихся по технике безопасности при организации общественно-полезного, производительного труда и проведении внеклассных и внешкольных мероприятий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По мере необходимости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7772400" cy="39624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Организовано обучение и проверка знаний по охране труда, которая проводится один раз в три года, а для вновь принятых - в течение месяца со дня принятия на работу.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Обучение по охране труда является одним из важнейших моментов в деле обеспечения безопасности и гигиены труда, предупреждения производственного травматизма и профессиональных заболеваний. Статьей 225 ТК РФ предусмотрено, что «все работники организации, в том числе ее руководитель, обязаны проходить обучение по охране труда и проверку знаний требований охраны труда в порядке, установленном Правительством российской Федерации.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bg1"/>
                </a:solidFill>
              </a:rPr>
              <a:t>Воспитанников в учреждении                                      дополнительного образования  знакомят                                 с правилами безопасного поведения  в                                 процессе учебно-воспитательных занятий.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3755" y="170080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ПЕРЕЧЕНЬ ИНСТРУКЦИЙ,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КОТОРЫЕ ДОЛЖНЫ НАХОДИТЬСЯ 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 УЧРЕЖДЕНИИ ДОПОЛНИТЕЛЬНОГО  ОБРАЗОВАНИЯ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8032" y="351346"/>
            <a:ext cx="8676456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     Инструкция по пожарной безопасности в учреждениях образования;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1.1. Инструкция по охране труда для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заместителя директора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по УВР;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1.2. Инструкция по охране труда для методиста;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1.3. Инструкция по охране труда для педагога-организатора; 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1.4. Инструкция по охране труда для  педагогов дополнительного;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1.5. Инструкция по охране труда для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заведующего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по  АХЧ;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1.6. Инструкция по охране труда для  костюмера;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1.7. Инструкция по охране труда для рабочего по комплексному обслуживанию  и  ремонту  здания;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1.8. Инструкция по охране труда для уборщиков помещений;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1.9. Инструкция по охране труда для сторожа;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1.10. Инструкция по охране труда для дворника;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1.11. Инструкция по охране труда при работе  с аппаратурой ТСО, персональными компьютерами;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1.12. Инструкция по охране труда  при работе на копировально-множительных аппаратах;</a:t>
            </a:r>
          </a:p>
          <a:p>
            <a:pPr marL="609600" indent="-609600">
              <a:lnSpc>
                <a:spcPct val="80000"/>
              </a:lnSpc>
            </a:pP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     Инструкция по охране труда при проведении занятий  в 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творческих  объединениях АЦДТ: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2.1.- «Хореография»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2.2.- «Рисунок и живопись»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2.3.- «Вокальное, сольное  пение»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2.4.- «Школа раннего развития»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2.5.- «Декоративно-прикладное творчество»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2.6.- «Музыка»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2.7.- «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Фитодизайн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2.8.- «Художественная вышивка»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2.9.- «Юный эрудит»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2.10.- «Вязание»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2.11.- «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</a:rPr>
              <a:t>Юнкор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2.12.-  «Туризм и краеведение»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2.13.-  «Мягкая игрушка»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2.14.-  «Театр»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2.15.- «Фитнес и аэробика»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2.16.-  «Настольный теннис»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2.17.-  «Шахматы»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2.18.-  «Социально-педагогической направленности»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3.    Инструкция по охране труда  и здоровья воспитанников при проведении прогулок, туристических походов, экспедиций;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4.    Инструкция по охране труда и здоровья  воспитанников  во время проведения экскурсий;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5.    Инструкция по охране труда  и здоровья воспитанников при проведении  массовых мероприятий (вечеров, утренников, концертов, спектаклей  и др.)</a:t>
            </a:r>
          </a:p>
          <a:p>
            <a:pPr marL="342900" indent="-342900">
              <a:buAutoNum type="arabicPeriod" startAt="6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Инструкция по охране труда при перевозке учащихся, воспитанников автомобильным транспортом.</a:t>
            </a:r>
          </a:p>
          <a:p>
            <a:pPr marL="342900" indent="-342900">
              <a:buAutoNum type="arabicPeriod" startAt="6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Инструкция по охране труда  и здоровья воспитанников при  перевозке их железнодорожным транспортом.</a:t>
            </a:r>
          </a:p>
          <a:p>
            <a:pPr marL="342900" indent="-342900">
              <a:buAutoNum type="arabicPeriod" startAt="6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Инструкция по охране труда  и здоровья воспитанников,  правилам безопасности при нахождении их на водоемах;</a:t>
            </a:r>
          </a:p>
          <a:p>
            <a:pPr marL="342900" indent="-342900">
              <a:buFontTx/>
              <a:buAutoNum type="arabicPeriod" startAt="6"/>
            </a:pP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Инструкция по охране труда  и здоровья воспитанников, правилам безопасности  при работе на персональных компьютерах и ТСО;   </a:t>
            </a:r>
          </a:p>
          <a:p>
            <a:pPr marL="342900" indent="-342900">
              <a:buFontTx/>
              <a:buAutoNum type="arabicPeriod" startAt="6"/>
            </a:pP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400" b="1" dirty="0" smtClean="0"/>
              <a:t>      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Со стороны  администрации  ведется постоянный контроль за   обеспечение  безопасных </a:t>
            </a:r>
            <a:br>
              <a:rPr lang="ru-RU" sz="14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      и здоровых условий труда на рабочих местах.</a:t>
            </a:r>
            <a:endParaRPr lang="ru-RU" sz="1400" b="1" i="1" dirty="0" smtClean="0">
              <a:solidFill>
                <a:schemeClr val="bg1"/>
              </a:solidFill>
              <a:latin typeface="+mj-lt"/>
            </a:endParaRPr>
          </a:p>
          <a:p>
            <a:pPr hangingPunct="0"/>
            <a:r>
              <a:rPr lang="ru-RU" sz="1400" b="1" dirty="0" smtClean="0"/>
              <a:t> </a:t>
            </a:r>
          </a:p>
          <a:p>
            <a:pPr hangingPunct="0"/>
            <a:r>
              <a:rPr lang="ru-RU" sz="1400" b="1" dirty="0" smtClean="0"/>
              <a:t>      </a:t>
            </a:r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77072"/>
            <a:ext cx="45365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Контроль за обеспечением безопасных и здоровых условий труда на рабочих местах состоит из:</a:t>
            </a:r>
            <a:endParaRPr lang="ru-RU" sz="1400" b="1" dirty="0" smtClean="0">
              <a:solidFill>
                <a:srgbClr val="FFC000"/>
              </a:solidFill>
              <a:latin typeface="+mj-lt"/>
            </a:endParaRPr>
          </a:p>
          <a:p>
            <a:pPr hangingPunct="0"/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      - организации и проведения проверок и обследований объектов производства;</a:t>
            </a:r>
            <a:endParaRPr lang="ru-RU" sz="1400" b="1" dirty="0" smtClean="0">
              <a:solidFill>
                <a:srgbClr val="FFC000"/>
              </a:solidFill>
              <a:latin typeface="+mj-lt"/>
            </a:endParaRPr>
          </a:p>
          <a:p>
            <a:pPr hangingPunct="0"/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      - выявления нарушений требований законодательства, правил и норм по охране труда;</a:t>
            </a:r>
            <a:endParaRPr lang="ru-RU" sz="1400" b="1" dirty="0" smtClean="0">
              <a:solidFill>
                <a:srgbClr val="FFC000"/>
              </a:solidFill>
              <a:latin typeface="+mj-lt"/>
            </a:endParaRPr>
          </a:p>
          <a:p>
            <a:pPr hangingPunct="0"/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      - выдачи представлений об устранении выявленных нарушений;</a:t>
            </a:r>
            <a:endParaRPr lang="ru-RU" sz="1400" b="1" dirty="0" smtClean="0">
              <a:solidFill>
                <a:srgbClr val="FFC000"/>
              </a:solidFill>
              <a:latin typeface="+mj-lt"/>
            </a:endParaRPr>
          </a:p>
          <a:p>
            <a:pPr hangingPunct="0"/>
            <a:r>
              <a:rPr lang="ru-RU" sz="1400" dirty="0" smtClean="0">
                <a:solidFill>
                  <a:srgbClr val="FFC000"/>
                </a:solidFill>
                <a:latin typeface="+mj-lt"/>
              </a:rPr>
              <a:t>      - контроля за проводимыми мероприятиями по обеспечению безопасности на производстве. </a:t>
            </a:r>
            <a:endParaRPr lang="ru-RU" sz="1400" b="1" dirty="0" smtClean="0">
              <a:solidFill>
                <a:srgbClr val="FFC000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77072"/>
            <a:ext cx="8276456" cy="1647056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3" name="Picture 1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024336" cy="322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школа_of_schoo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школа_of_school</Template>
  <TotalTime>278</TotalTime>
  <Words>867</Words>
  <Application>Microsoft Office PowerPoint</Application>
  <PresentationFormat>Экран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школа_of_school</vt:lpstr>
      <vt:lpstr>МБОУ ДОД АЦДТ МО «Ахтубинский район»</vt:lpstr>
      <vt:lpstr>        Охрана труда – система сохранения жизни и здоровья работников и воспитанников в процессе трудовой и учебной деятельности, включая 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ДОД АЦДТ МО «Ахтубинский район»</dc:title>
  <dc:creator>Admin</dc:creator>
  <cp:lastModifiedBy>Admin</cp:lastModifiedBy>
  <cp:revision>23</cp:revision>
  <dcterms:created xsi:type="dcterms:W3CDTF">2011-11-19T14:43:53Z</dcterms:created>
  <dcterms:modified xsi:type="dcterms:W3CDTF">2012-10-27T14:00:59Z</dcterms:modified>
</cp:coreProperties>
</file>