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306" r:id="rId39"/>
    <p:sldId id="307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C86A7-3FF1-4230-BC96-E300EB7AB81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EDC44C1-23A2-4B2D-B72D-DA8721A789BB}">
      <dgm:prSet/>
      <dgm:spPr/>
      <dgm:t>
        <a:bodyPr/>
        <a:lstStyle/>
        <a:p>
          <a:pPr marR="0" algn="ctr" rtl="0"/>
          <a:r>
            <a:rPr lang="ru-RU" b="1" baseline="0" smtClean="0">
              <a:latin typeface="Calibri"/>
            </a:rPr>
            <a:t>Андрей Болконский</a:t>
          </a:r>
          <a:endParaRPr lang="ru-RU" smtClean="0"/>
        </a:p>
      </dgm:t>
    </dgm:pt>
    <dgm:pt modelId="{CE20CC1D-48B2-4FF5-A402-7CF00483F486}" type="parTrans" cxnId="{45E43693-90BE-4A44-9D28-6B3C860A1D93}">
      <dgm:prSet/>
      <dgm:spPr/>
      <dgm:t>
        <a:bodyPr/>
        <a:lstStyle/>
        <a:p>
          <a:endParaRPr lang="ru-RU"/>
        </a:p>
      </dgm:t>
    </dgm:pt>
    <dgm:pt modelId="{15811C6E-3E37-4397-9C04-C26E475AA11B}" type="sibTrans" cxnId="{45E43693-90BE-4A44-9D28-6B3C860A1D93}">
      <dgm:prSet/>
      <dgm:spPr/>
      <dgm:t>
        <a:bodyPr/>
        <a:lstStyle/>
        <a:p>
          <a:endParaRPr lang="ru-RU"/>
        </a:p>
      </dgm:t>
    </dgm:pt>
    <dgm:pt modelId="{AE2000CC-E151-4350-9408-9621E588F1CC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Князь, офицер, мечтающий о славе</a:t>
          </a:r>
          <a:endParaRPr lang="ru-RU" smtClean="0"/>
        </a:p>
      </dgm:t>
    </dgm:pt>
    <dgm:pt modelId="{9A375961-FFB7-4DEE-A8E0-38C73B681D30}" type="parTrans" cxnId="{9A2C69B2-ACC4-43E9-B0A1-14C8BCCF5D2C}">
      <dgm:prSet/>
      <dgm:spPr/>
      <dgm:t>
        <a:bodyPr/>
        <a:lstStyle/>
        <a:p>
          <a:endParaRPr lang="ru-RU"/>
        </a:p>
      </dgm:t>
    </dgm:pt>
    <dgm:pt modelId="{822A05D9-518A-4CC4-8956-66D0FE6A85CE}" type="sibTrans" cxnId="{9A2C69B2-ACC4-43E9-B0A1-14C8BCCF5D2C}">
      <dgm:prSet/>
      <dgm:spPr/>
      <dgm:t>
        <a:bodyPr/>
        <a:lstStyle/>
        <a:p>
          <a:endParaRPr lang="ru-RU"/>
        </a:p>
      </dgm:t>
    </dgm:pt>
    <dgm:pt modelId="{FF6FA776-7BC8-4480-94DC-DB6F39CAB7BA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Не любит светское общество</a:t>
          </a:r>
          <a:endParaRPr lang="ru-RU" smtClean="0"/>
        </a:p>
      </dgm:t>
    </dgm:pt>
    <dgm:pt modelId="{F9FC5881-F782-4F26-B4F2-D8F62E6B4844}" type="parTrans" cxnId="{A37C0C15-BFA4-44FC-BD5B-ECA608B02782}">
      <dgm:prSet/>
      <dgm:spPr/>
      <dgm:t>
        <a:bodyPr/>
        <a:lstStyle/>
        <a:p>
          <a:endParaRPr lang="ru-RU"/>
        </a:p>
      </dgm:t>
    </dgm:pt>
    <dgm:pt modelId="{133472BA-FCBE-4B63-A1AE-41280ED78F8B}" type="sibTrans" cxnId="{A37C0C15-BFA4-44FC-BD5B-ECA608B02782}">
      <dgm:prSet/>
      <dgm:spPr/>
      <dgm:t>
        <a:bodyPr/>
        <a:lstStyle/>
        <a:p>
          <a:endParaRPr lang="ru-RU"/>
        </a:p>
      </dgm:t>
    </dgm:pt>
    <dgm:pt modelId="{2B9D1A86-3C85-4EA8-8B28-6949EFE867AA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Не испытывает сильных чувств. Может судьба приподнесет ему эти чувства?   </a:t>
          </a:r>
          <a:endParaRPr lang="ru-RU" smtClean="0"/>
        </a:p>
      </dgm:t>
    </dgm:pt>
    <dgm:pt modelId="{184E3FF6-768C-4E15-961D-DC9D7C713277}" type="parTrans" cxnId="{DE1D6873-9285-4E74-AFC2-0EFBD6A52C29}">
      <dgm:prSet/>
      <dgm:spPr/>
      <dgm:t>
        <a:bodyPr/>
        <a:lstStyle/>
        <a:p>
          <a:endParaRPr lang="ru-RU"/>
        </a:p>
      </dgm:t>
    </dgm:pt>
    <dgm:pt modelId="{0569410A-C486-4392-8E05-69B21A458BAD}" type="sibTrans" cxnId="{DE1D6873-9285-4E74-AFC2-0EFBD6A52C29}">
      <dgm:prSet/>
      <dgm:spPr/>
      <dgm:t>
        <a:bodyPr/>
        <a:lstStyle/>
        <a:p>
          <a:endParaRPr lang="ru-RU"/>
        </a:p>
      </dgm:t>
    </dgm:pt>
    <dgm:pt modelId="{A4ECE7A5-FAC9-4D07-A5BC-C70125CB7B38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Смелый, собранный, но увидим ли мы примеры его смелости?</a:t>
          </a:r>
          <a:endParaRPr lang="ru-RU" smtClean="0"/>
        </a:p>
      </dgm:t>
    </dgm:pt>
    <dgm:pt modelId="{D2E1BF9C-71B8-43CB-8B8F-0E3AF74EA401}" type="parTrans" cxnId="{C7452632-7887-4B39-834F-01F7EBDAB971}">
      <dgm:prSet/>
      <dgm:spPr/>
      <dgm:t>
        <a:bodyPr/>
        <a:lstStyle/>
        <a:p>
          <a:endParaRPr lang="ru-RU"/>
        </a:p>
      </dgm:t>
    </dgm:pt>
    <dgm:pt modelId="{A8902F0E-8BA8-4C29-A1FE-5668692E2AFA}" type="sibTrans" cxnId="{C7452632-7887-4B39-834F-01F7EBDAB971}">
      <dgm:prSet/>
      <dgm:spPr/>
      <dgm:t>
        <a:bodyPr/>
        <a:lstStyle/>
        <a:p>
          <a:endParaRPr lang="ru-RU"/>
        </a:p>
      </dgm:t>
    </dgm:pt>
    <dgm:pt modelId="{ACA1257B-4079-4F7E-AEB4-1D60037E330B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Как поведет себя герой во время опасности?</a:t>
          </a:r>
          <a:endParaRPr lang="ru-RU" smtClean="0"/>
        </a:p>
      </dgm:t>
    </dgm:pt>
    <dgm:pt modelId="{25ACF049-DAA8-401D-8427-C38E53264F2A}" type="parTrans" cxnId="{499BA4D5-FE69-402A-B31D-1E0266243CB1}">
      <dgm:prSet/>
      <dgm:spPr/>
      <dgm:t>
        <a:bodyPr/>
        <a:lstStyle/>
        <a:p>
          <a:endParaRPr lang="ru-RU"/>
        </a:p>
      </dgm:t>
    </dgm:pt>
    <dgm:pt modelId="{2231B82D-17B6-49B9-9040-423883839663}" type="sibTrans" cxnId="{499BA4D5-FE69-402A-B31D-1E0266243CB1}">
      <dgm:prSet/>
      <dgm:spPr/>
      <dgm:t>
        <a:bodyPr/>
        <a:lstStyle/>
        <a:p>
          <a:endParaRPr lang="ru-RU"/>
        </a:p>
      </dgm:t>
    </dgm:pt>
    <dgm:pt modelId="{30CC0AB4-ABD4-4EED-A86A-9BE301B6D148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Критический ум, интеллект  </a:t>
          </a:r>
        </a:p>
      </dgm:t>
    </dgm:pt>
    <dgm:pt modelId="{29146BD7-7776-4D7E-A3BA-0963E0FE8EAE}" type="parTrans" cxnId="{E162AA91-48CC-45E9-8C08-2AC818999220}">
      <dgm:prSet/>
      <dgm:spPr/>
      <dgm:t>
        <a:bodyPr/>
        <a:lstStyle/>
        <a:p>
          <a:endParaRPr lang="ru-RU"/>
        </a:p>
      </dgm:t>
    </dgm:pt>
    <dgm:pt modelId="{EA3FB072-8498-4679-822D-FB1682E0F034}" type="sibTrans" cxnId="{E162AA91-48CC-45E9-8C08-2AC818999220}">
      <dgm:prSet/>
      <dgm:spPr/>
      <dgm:t>
        <a:bodyPr/>
        <a:lstStyle/>
        <a:p>
          <a:endParaRPr lang="ru-RU"/>
        </a:p>
      </dgm:t>
    </dgm:pt>
    <dgm:pt modelId="{58213056-2EF1-4183-BA86-62A7D0EC7C66}">
      <dgm:prSet/>
      <dgm:spPr/>
      <dgm:t>
        <a:bodyPr/>
        <a:lstStyle/>
        <a:p>
          <a:pPr marR="0" algn="ctr" rtl="0"/>
          <a:r>
            <a:rPr lang="ru-RU" baseline="0" smtClean="0">
              <a:latin typeface="Calibri"/>
            </a:rPr>
            <a:t>Может ли герой испытывать чувства ?</a:t>
          </a:r>
          <a:endParaRPr lang="ru-RU" smtClean="0"/>
        </a:p>
      </dgm:t>
    </dgm:pt>
    <dgm:pt modelId="{BD9D4EF9-EFE1-41B5-9208-03E2797C2F03}" type="parTrans" cxnId="{A09116A1-A539-4CB5-9782-108C31DBCFBF}">
      <dgm:prSet/>
      <dgm:spPr/>
      <dgm:t>
        <a:bodyPr/>
        <a:lstStyle/>
        <a:p>
          <a:endParaRPr lang="ru-RU"/>
        </a:p>
      </dgm:t>
    </dgm:pt>
    <dgm:pt modelId="{1891F92C-0E1C-49CD-A68F-E21A6E888B8C}" type="sibTrans" cxnId="{A09116A1-A539-4CB5-9782-108C31DBCFBF}">
      <dgm:prSet/>
      <dgm:spPr/>
      <dgm:t>
        <a:bodyPr/>
        <a:lstStyle/>
        <a:p>
          <a:endParaRPr lang="ru-RU"/>
        </a:p>
      </dgm:t>
    </dgm:pt>
    <dgm:pt modelId="{16F01648-730F-44C3-98C3-EEA3BD36B0E4}" type="pres">
      <dgm:prSet presAssocID="{F2BC86A7-3FF1-4230-BC96-E300EB7AB8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5DE89A-1D30-4A0F-878F-816B97ABDBBB}" type="pres">
      <dgm:prSet presAssocID="{DEDC44C1-23A2-4B2D-B72D-DA8721A789BB}" presName="centerShape" presStyleLbl="node0" presStyleIdx="0" presStyleCnt="1"/>
      <dgm:spPr/>
      <dgm:t>
        <a:bodyPr/>
        <a:lstStyle/>
        <a:p>
          <a:endParaRPr lang="ru-RU"/>
        </a:p>
      </dgm:t>
    </dgm:pt>
    <dgm:pt modelId="{ACA4B537-FE87-4540-AF95-3D3BD485EBEB}" type="pres">
      <dgm:prSet presAssocID="{9A375961-FFB7-4DEE-A8E0-38C73B681D30}" presName="Name9" presStyleLbl="parChTrans1D2" presStyleIdx="0" presStyleCnt="7"/>
      <dgm:spPr/>
      <dgm:t>
        <a:bodyPr/>
        <a:lstStyle/>
        <a:p>
          <a:endParaRPr lang="ru-RU"/>
        </a:p>
      </dgm:t>
    </dgm:pt>
    <dgm:pt modelId="{EDF50BE4-97D8-4B77-8FA6-CD4E95105157}" type="pres">
      <dgm:prSet presAssocID="{9A375961-FFB7-4DEE-A8E0-38C73B681D3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043F83B3-FA68-47EB-AA9C-3F951F6F542F}" type="pres">
      <dgm:prSet presAssocID="{AE2000CC-E151-4350-9408-9621E588F1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7B0A3-6CDC-4300-8ACC-01CE069BB9A4}" type="pres">
      <dgm:prSet presAssocID="{F9FC5881-F782-4F26-B4F2-D8F62E6B4844}" presName="Name9" presStyleLbl="parChTrans1D2" presStyleIdx="1" presStyleCnt="7"/>
      <dgm:spPr/>
      <dgm:t>
        <a:bodyPr/>
        <a:lstStyle/>
        <a:p>
          <a:endParaRPr lang="ru-RU"/>
        </a:p>
      </dgm:t>
    </dgm:pt>
    <dgm:pt modelId="{F53FF4D9-5C5C-4AD4-B1DA-DFA76E04CE97}" type="pres">
      <dgm:prSet presAssocID="{F9FC5881-F782-4F26-B4F2-D8F62E6B484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47E22A1-C4AF-468C-A7E3-51BBB2A980E5}" type="pres">
      <dgm:prSet presAssocID="{FF6FA776-7BC8-4480-94DC-DB6F39CAB7B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B23A5-896C-440F-AF43-2B249644CB6F}" type="pres">
      <dgm:prSet presAssocID="{184E3FF6-768C-4E15-961D-DC9D7C713277}" presName="Name9" presStyleLbl="parChTrans1D2" presStyleIdx="2" presStyleCnt="7"/>
      <dgm:spPr/>
      <dgm:t>
        <a:bodyPr/>
        <a:lstStyle/>
        <a:p>
          <a:endParaRPr lang="ru-RU"/>
        </a:p>
      </dgm:t>
    </dgm:pt>
    <dgm:pt modelId="{63D06029-B0C7-4D4B-8F44-DAE25F03098C}" type="pres">
      <dgm:prSet presAssocID="{184E3FF6-768C-4E15-961D-DC9D7C71327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921EBEA-5B61-4B38-9F7E-1F9B9FA20E94}" type="pres">
      <dgm:prSet presAssocID="{2B9D1A86-3C85-4EA8-8B28-6949EFE867A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94128-B604-4F3B-9C15-4B40B89796DB}" type="pres">
      <dgm:prSet presAssocID="{D2E1BF9C-71B8-43CB-8B8F-0E3AF74EA401}" presName="Name9" presStyleLbl="parChTrans1D2" presStyleIdx="3" presStyleCnt="7"/>
      <dgm:spPr/>
      <dgm:t>
        <a:bodyPr/>
        <a:lstStyle/>
        <a:p>
          <a:endParaRPr lang="ru-RU"/>
        </a:p>
      </dgm:t>
    </dgm:pt>
    <dgm:pt modelId="{B18A4093-13A6-47DF-9830-55D14A543312}" type="pres">
      <dgm:prSet presAssocID="{D2E1BF9C-71B8-43CB-8B8F-0E3AF74EA401}" presName="connTx" presStyleLbl="parChTrans1D2" presStyleIdx="3" presStyleCnt="7"/>
      <dgm:spPr/>
      <dgm:t>
        <a:bodyPr/>
        <a:lstStyle/>
        <a:p>
          <a:endParaRPr lang="ru-RU"/>
        </a:p>
      </dgm:t>
    </dgm:pt>
    <dgm:pt modelId="{3894AE1A-6C7B-47C7-BC01-D8D53E0F7186}" type="pres">
      <dgm:prSet presAssocID="{A4ECE7A5-FAC9-4D07-A5BC-C70125CB7B3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5716-9683-42B2-AE2D-B5D84BB3746E}" type="pres">
      <dgm:prSet presAssocID="{25ACF049-DAA8-401D-8427-C38E53264F2A}" presName="Name9" presStyleLbl="parChTrans1D2" presStyleIdx="4" presStyleCnt="7"/>
      <dgm:spPr/>
      <dgm:t>
        <a:bodyPr/>
        <a:lstStyle/>
        <a:p>
          <a:endParaRPr lang="ru-RU"/>
        </a:p>
      </dgm:t>
    </dgm:pt>
    <dgm:pt modelId="{CE203B0D-57A9-48D7-BDDF-2716A2DBCDAA}" type="pres">
      <dgm:prSet presAssocID="{25ACF049-DAA8-401D-8427-C38E53264F2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E873F1E-7D79-4C1E-85B7-6BF77A22F9D1}" type="pres">
      <dgm:prSet presAssocID="{ACA1257B-4079-4F7E-AEB4-1D60037E330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3028F-17F6-4F41-BB48-A4EDB2D2682D}" type="pres">
      <dgm:prSet presAssocID="{29146BD7-7776-4D7E-A3BA-0963E0FE8EAE}" presName="Name9" presStyleLbl="parChTrans1D2" presStyleIdx="5" presStyleCnt="7"/>
      <dgm:spPr/>
      <dgm:t>
        <a:bodyPr/>
        <a:lstStyle/>
        <a:p>
          <a:endParaRPr lang="ru-RU"/>
        </a:p>
      </dgm:t>
    </dgm:pt>
    <dgm:pt modelId="{4B9B27E9-BE9B-4BC7-904E-5C22453E1691}" type="pres">
      <dgm:prSet presAssocID="{29146BD7-7776-4D7E-A3BA-0963E0FE8EAE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C48A27E-5797-48F6-9D4D-74213A611820}" type="pres">
      <dgm:prSet presAssocID="{30CC0AB4-ABD4-4EED-A86A-9BE301B6D14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5A8F5-81BD-4AE4-99AB-704F9F616E47}" type="pres">
      <dgm:prSet presAssocID="{BD9D4EF9-EFE1-41B5-9208-03E2797C2F03}" presName="Name9" presStyleLbl="parChTrans1D2" presStyleIdx="6" presStyleCnt="7"/>
      <dgm:spPr/>
      <dgm:t>
        <a:bodyPr/>
        <a:lstStyle/>
        <a:p>
          <a:endParaRPr lang="ru-RU"/>
        </a:p>
      </dgm:t>
    </dgm:pt>
    <dgm:pt modelId="{7174371D-5514-4BCA-BF73-B3D5039C92E5}" type="pres">
      <dgm:prSet presAssocID="{BD9D4EF9-EFE1-41B5-9208-03E2797C2F03}" presName="connTx" presStyleLbl="parChTrans1D2" presStyleIdx="6" presStyleCnt="7"/>
      <dgm:spPr/>
      <dgm:t>
        <a:bodyPr/>
        <a:lstStyle/>
        <a:p>
          <a:endParaRPr lang="ru-RU"/>
        </a:p>
      </dgm:t>
    </dgm:pt>
    <dgm:pt modelId="{93DA0644-BB04-4715-926D-1805D1A82334}" type="pres">
      <dgm:prSet presAssocID="{58213056-2EF1-4183-BA86-62A7D0EC7C6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B71F9-24F7-4C54-9410-4E38AC69B240}" type="presOf" srcId="{30CC0AB4-ABD4-4EED-A86A-9BE301B6D148}" destId="{BC48A27E-5797-48F6-9D4D-74213A611820}" srcOrd="0" destOrd="0" presId="urn:microsoft.com/office/officeart/2005/8/layout/radial1"/>
    <dgm:cxn modelId="{4301612B-1A95-4A60-AC79-D0F692A8669D}" type="presOf" srcId="{25ACF049-DAA8-401D-8427-C38E53264F2A}" destId="{7F3D5716-9683-42B2-AE2D-B5D84BB3746E}" srcOrd="0" destOrd="0" presId="urn:microsoft.com/office/officeart/2005/8/layout/radial1"/>
    <dgm:cxn modelId="{A09116A1-A539-4CB5-9782-108C31DBCFBF}" srcId="{DEDC44C1-23A2-4B2D-B72D-DA8721A789BB}" destId="{58213056-2EF1-4183-BA86-62A7D0EC7C66}" srcOrd="6" destOrd="0" parTransId="{BD9D4EF9-EFE1-41B5-9208-03E2797C2F03}" sibTransId="{1891F92C-0E1C-49CD-A68F-E21A6E888B8C}"/>
    <dgm:cxn modelId="{F2F5D7A5-5794-4597-B125-B72D715454C7}" type="presOf" srcId="{F9FC5881-F782-4F26-B4F2-D8F62E6B4844}" destId="{D847B0A3-6CDC-4300-8ACC-01CE069BB9A4}" srcOrd="0" destOrd="0" presId="urn:microsoft.com/office/officeart/2005/8/layout/radial1"/>
    <dgm:cxn modelId="{9A2C69B2-ACC4-43E9-B0A1-14C8BCCF5D2C}" srcId="{DEDC44C1-23A2-4B2D-B72D-DA8721A789BB}" destId="{AE2000CC-E151-4350-9408-9621E588F1CC}" srcOrd="0" destOrd="0" parTransId="{9A375961-FFB7-4DEE-A8E0-38C73B681D30}" sibTransId="{822A05D9-518A-4CC4-8956-66D0FE6A85CE}"/>
    <dgm:cxn modelId="{5BA0AFF9-E307-4D8E-A628-30986EFD3DAD}" type="presOf" srcId="{D2E1BF9C-71B8-43CB-8B8F-0E3AF74EA401}" destId="{B18A4093-13A6-47DF-9830-55D14A543312}" srcOrd="1" destOrd="0" presId="urn:microsoft.com/office/officeart/2005/8/layout/radial1"/>
    <dgm:cxn modelId="{5182F61F-F86D-4EA9-839F-B1B95EDD587E}" type="presOf" srcId="{29146BD7-7776-4D7E-A3BA-0963E0FE8EAE}" destId="{A033028F-17F6-4F41-BB48-A4EDB2D2682D}" srcOrd="0" destOrd="0" presId="urn:microsoft.com/office/officeart/2005/8/layout/radial1"/>
    <dgm:cxn modelId="{499BA4D5-FE69-402A-B31D-1E0266243CB1}" srcId="{DEDC44C1-23A2-4B2D-B72D-DA8721A789BB}" destId="{ACA1257B-4079-4F7E-AEB4-1D60037E330B}" srcOrd="4" destOrd="0" parTransId="{25ACF049-DAA8-401D-8427-C38E53264F2A}" sibTransId="{2231B82D-17B6-49B9-9040-423883839663}"/>
    <dgm:cxn modelId="{67EB6C1B-D8AC-4EE1-92B2-23FE25C5618A}" type="presOf" srcId="{9A375961-FFB7-4DEE-A8E0-38C73B681D30}" destId="{EDF50BE4-97D8-4B77-8FA6-CD4E95105157}" srcOrd="1" destOrd="0" presId="urn:microsoft.com/office/officeart/2005/8/layout/radial1"/>
    <dgm:cxn modelId="{6502F65C-A56B-40B1-972F-4094615570AE}" type="presOf" srcId="{25ACF049-DAA8-401D-8427-C38E53264F2A}" destId="{CE203B0D-57A9-48D7-BDDF-2716A2DBCDAA}" srcOrd="1" destOrd="0" presId="urn:microsoft.com/office/officeart/2005/8/layout/radial1"/>
    <dgm:cxn modelId="{B66EA693-7B7D-46F9-A941-67BDD685A079}" type="presOf" srcId="{DEDC44C1-23A2-4B2D-B72D-DA8721A789BB}" destId="{155DE89A-1D30-4A0F-878F-816B97ABDBBB}" srcOrd="0" destOrd="0" presId="urn:microsoft.com/office/officeart/2005/8/layout/radial1"/>
    <dgm:cxn modelId="{45E43693-90BE-4A44-9D28-6B3C860A1D93}" srcId="{F2BC86A7-3FF1-4230-BC96-E300EB7AB81E}" destId="{DEDC44C1-23A2-4B2D-B72D-DA8721A789BB}" srcOrd="0" destOrd="0" parTransId="{CE20CC1D-48B2-4FF5-A402-7CF00483F486}" sibTransId="{15811C6E-3E37-4397-9C04-C26E475AA11B}"/>
    <dgm:cxn modelId="{DE1D6873-9285-4E74-AFC2-0EFBD6A52C29}" srcId="{DEDC44C1-23A2-4B2D-B72D-DA8721A789BB}" destId="{2B9D1A86-3C85-4EA8-8B28-6949EFE867AA}" srcOrd="2" destOrd="0" parTransId="{184E3FF6-768C-4E15-961D-DC9D7C713277}" sibTransId="{0569410A-C486-4392-8E05-69B21A458BAD}"/>
    <dgm:cxn modelId="{3C13E559-281F-4DA1-8F2E-E28AB4C95589}" type="presOf" srcId="{9A375961-FFB7-4DEE-A8E0-38C73B681D30}" destId="{ACA4B537-FE87-4540-AF95-3D3BD485EBEB}" srcOrd="0" destOrd="0" presId="urn:microsoft.com/office/officeart/2005/8/layout/radial1"/>
    <dgm:cxn modelId="{D2FAB018-A11D-4841-AF00-99DBF49C0288}" type="presOf" srcId="{184E3FF6-768C-4E15-961D-DC9D7C713277}" destId="{AEAB23A5-896C-440F-AF43-2B249644CB6F}" srcOrd="0" destOrd="0" presId="urn:microsoft.com/office/officeart/2005/8/layout/radial1"/>
    <dgm:cxn modelId="{C7452632-7887-4B39-834F-01F7EBDAB971}" srcId="{DEDC44C1-23A2-4B2D-B72D-DA8721A789BB}" destId="{A4ECE7A5-FAC9-4D07-A5BC-C70125CB7B38}" srcOrd="3" destOrd="0" parTransId="{D2E1BF9C-71B8-43CB-8B8F-0E3AF74EA401}" sibTransId="{A8902F0E-8BA8-4C29-A1FE-5668692E2AFA}"/>
    <dgm:cxn modelId="{57AAFDD8-84CB-4CE7-A52F-07FD3197FD9B}" type="presOf" srcId="{F2BC86A7-3FF1-4230-BC96-E300EB7AB81E}" destId="{16F01648-730F-44C3-98C3-EEA3BD36B0E4}" srcOrd="0" destOrd="0" presId="urn:microsoft.com/office/officeart/2005/8/layout/radial1"/>
    <dgm:cxn modelId="{8A766B57-0B6F-4F13-8EB4-333C0794BE21}" type="presOf" srcId="{F9FC5881-F782-4F26-B4F2-D8F62E6B4844}" destId="{F53FF4D9-5C5C-4AD4-B1DA-DFA76E04CE97}" srcOrd="1" destOrd="0" presId="urn:microsoft.com/office/officeart/2005/8/layout/radial1"/>
    <dgm:cxn modelId="{A3582B69-08BF-451E-85F2-491A48885239}" type="presOf" srcId="{2B9D1A86-3C85-4EA8-8B28-6949EFE867AA}" destId="{6921EBEA-5B61-4B38-9F7E-1F9B9FA20E94}" srcOrd="0" destOrd="0" presId="urn:microsoft.com/office/officeart/2005/8/layout/radial1"/>
    <dgm:cxn modelId="{8AD0232D-E4F1-4536-B93D-DA6B194EC5C8}" type="presOf" srcId="{58213056-2EF1-4183-BA86-62A7D0EC7C66}" destId="{93DA0644-BB04-4715-926D-1805D1A82334}" srcOrd="0" destOrd="0" presId="urn:microsoft.com/office/officeart/2005/8/layout/radial1"/>
    <dgm:cxn modelId="{019059D6-5267-42B6-9052-FCFCC88535A3}" type="presOf" srcId="{D2E1BF9C-71B8-43CB-8B8F-0E3AF74EA401}" destId="{6DF94128-B604-4F3B-9C15-4B40B89796DB}" srcOrd="0" destOrd="0" presId="urn:microsoft.com/office/officeart/2005/8/layout/radial1"/>
    <dgm:cxn modelId="{9BC5B057-8846-4F6F-BFC2-A23943703685}" type="presOf" srcId="{AE2000CC-E151-4350-9408-9621E588F1CC}" destId="{043F83B3-FA68-47EB-AA9C-3F951F6F542F}" srcOrd="0" destOrd="0" presId="urn:microsoft.com/office/officeart/2005/8/layout/radial1"/>
    <dgm:cxn modelId="{A37C0C15-BFA4-44FC-BD5B-ECA608B02782}" srcId="{DEDC44C1-23A2-4B2D-B72D-DA8721A789BB}" destId="{FF6FA776-7BC8-4480-94DC-DB6F39CAB7BA}" srcOrd="1" destOrd="0" parTransId="{F9FC5881-F782-4F26-B4F2-D8F62E6B4844}" sibTransId="{133472BA-FCBE-4B63-A1AE-41280ED78F8B}"/>
    <dgm:cxn modelId="{7007F8A8-6DC7-4F8D-AF35-3BF22773FAE3}" type="presOf" srcId="{BD9D4EF9-EFE1-41B5-9208-03E2797C2F03}" destId="{7174371D-5514-4BCA-BF73-B3D5039C92E5}" srcOrd="1" destOrd="0" presId="urn:microsoft.com/office/officeart/2005/8/layout/radial1"/>
    <dgm:cxn modelId="{FA28768A-D6C7-4D8F-B572-9DD3A577C209}" type="presOf" srcId="{FF6FA776-7BC8-4480-94DC-DB6F39CAB7BA}" destId="{547E22A1-C4AF-468C-A7E3-51BBB2A980E5}" srcOrd="0" destOrd="0" presId="urn:microsoft.com/office/officeart/2005/8/layout/radial1"/>
    <dgm:cxn modelId="{4D1D6E10-4721-453F-8ECE-ED7C5C8D4804}" type="presOf" srcId="{184E3FF6-768C-4E15-961D-DC9D7C713277}" destId="{63D06029-B0C7-4D4B-8F44-DAE25F03098C}" srcOrd="1" destOrd="0" presId="urn:microsoft.com/office/officeart/2005/8/layout/radial1"/>
    <dgm:cxn modelId="{593E2844-637B-40E7-A083-A57D4B6D3890}" type="presOf" srcId="{29146BD7-7776-4D7E-A3BA-0963E0FE8EAE}" destId="{4B9B27E9-BE9B-4BC7-904E-5C22453E1691}" srcOrd="1" destOrd="0" presId="urn:microsoft.com/office/officeart/2005/8/layout/radial1"/>
    <dgm:cxn modelId="{B7F6E098-6999-46F8-82C8-7949293135C0}" type="presOf" srcId="{BD9D4EF9-EFE1-41B5-9208-03E2797C2F03}" destId="{9665A8F5-81BD-4AE4-99AB-704F9F616E47}" srcOrd="0" destOrd="0" presId="urn:microsoft.com/office/officeart/2005/8/layout/radial1"/>
    <dgm:cxn modelId="{FD73447C-BB21-4105-A1EC-DCBF531D2494}" type="presOf" srcId="{A4ECE7A5-FAC9-4D07-A5BC-C70125CB7B38}" destId="{3894AE1A-6C7B-47C7-BC01-D8D53E0F7186}" srcOrd="0" destOrd="0" presId="urn:microsoft.com/office/officeart/2005/8/layout/radial1"/>
    <dgm:cxn modelId="{07C2897B-47F5-4D50-91DE-44DE20DC31F5}" type="presOf" srcId="{ACA1257B-4079-4F7E-AEB4-1D60037E330B}" destId="{7E873F1E-7D79-4C1E-85B7-6BF77A22F9D1}" srcOrd="0" destOrd="0" presId="urn:microsoft.com/office/officeart/2005/8/layout/radial1"/>
    <dgm:cxn modelId="{E162AA91-48CC-45E9-8C08-2AC818999220}" srcId="{DEDC44C1-23A2-4B2D-B72D-DA8721A789BB}" destId="{30CC0AB4-ABD4-4EED-A86A-9BE301B6D148}" srcOrd="5" destOrd="0" parTransId="{29146BD7-7776-4D7E-A3BA-0963E0FE8EAE}" sibTransId="{EA3FB072-8498-4679-822D-FB1682E0F034}"/>
    <dgm:cxn modelId="{F85537CA-E82E-4E56-A6FC-BE614A65F92E}" type="presParOf" srcId="{16F01648-730F-44C3-98C3-EEA3BD36B0E4}" destId="{155DE89A-1D30-4A0F-878F-816B97ABDBBB}" srcOrd="0" destOrd="0" presId="urn:microsoft.com/office/officeart/2005/8/layout/radial1"/>
    <dgm:cxn modelId="{0E003275-F375-4739-8B0E-DAAE14A80C03}" type="presParOf" srcId="{16F01648-730F-44C3-98C3-EEA3BD36B0E4}" destId="{ACA4B537-FE87-4540-AF95-3D3BD485EBEB}" srcOrd="1" destOrd="0" presId="urn:microsoft.com/office/officeart/2005/8/layout/radial1"/>
    <dgm:cxn modelId="{095F5CEE-AD49-4B02-8ED3-3104CB03C4AD}" type="presParOf" srcId="{ACA4B537-FE87-4540-AF95-3D3BD485EBEB}" destId="{EDF50BE4-97D8-4B77-8FA6-CD4E95105157}" srcOrd="0" destOrd="0" presId="urn:microsoft.com/office/officeart/2005/8/layout/radial1"/>
    <dgm:cxn modelId="{3BAD6A00-BF55-433D-938D-7EA8283C3426}" type="presParOf" srcId="{16F01648-730F-44C3-98C3-EEA3BD36B0E4}" destId="{043F83B3-FA68-47EB-AA9C-3F951F6F542F}" srcOrd="2" destOrd="0" presId="urn:microsoft.com/office/officeart/2005/8/layout/radial1"/>
    <dgm:cxn modelId="{F324C517-FFF0-4DA9-AD44-0F0A3619A958}" type="presParOf" srcId="{16F01648-730F-44C3-98C3-EEA3BD36B0E4}" destId="{D847B0A3-6CDC-4300-8ACC-01CE069BB9A4}" srcOrd="3" destOrd="0" presId="urn:microsoft.com/office/officeart/2005/8/layout/radial1"/>
    <dgm:cxn modelId="{717F1086-4B14-4C2D-938A-6B839C31CEC0}" type="presParOf" srcId="{D847B0A3-6CDC-4300-8ACC-01CE069BB9A4}" destId="{F53FF4D9-5C5C-4AD4-B1DA-DFA76E04CE97}" srcOrd="0" destOrd="0" presId="urn:microsoft.com/office/officeart/2005/8/layout/radial1"/>
    <dgm:cxn modelId="{AACCDAA0-A98F-46CA-8EE2-5527117AAB30}" type="presParOf" srcId="{16F01648-730F-44C3-98C3-EEA3BD36B0E4}" destId="{547E22A1-C4AF-468C-A7E3-51BBB2A980E5}" srcOrd="4" destOrd="0" presId="urn:microsoft.com/office/officeart/2005/8/layout/radial1"/>
    <dgm:cxn modelId="{76BCFE1E-022A-4123-B02C-F7AD83DC41BC}" type="presParOf" srcId="{16F01648-730F-44C3-98C3-EEA3BD36B0E4}" destId="{AEAB23A5-896C-440F-AF43-2B249644CB6F}" srcOrd="5" destOrd="0" presId="urn:microsoft.com/office/officeart/2005/8/layout/radial1"/>
    <dgm:cxn modelId="{19E2932A-8234-487E-9376-B7DCFE368FB8}" type="presParOf" srcId="{AEAB23A5-896C-440F-AF43-2B249644CB6F}" destId="{63D06029-B0C7-4D4B-8F44-DAE25F03098C}" srcOrd="0" destOrd="0" presId="urn:microsoft.com/office/officeart/2005/8/layout/radial1"/>
    <dgm:cxn modelId="{CF7ABF9F-2198-49D2-84AF-A5F10E8222E1}" type="presParOf" srcId="{16F01648-730F-44C3-98C3-EEA3BD36B0E4}" destId="{6921EBEA-5B61-4B38-9F7E-1F9B9FA20E94}" srcOrd="6" destOrd="0" presId="urn:microsoft.com/office/officeart/2005/8/layout/radial1"/>
    <dgm:cxn modelId="{A1502A22-04C2-42C0-8A9E-A4A9DC2568FE}" type="presParOf" srcId="{16F01648-730F-44C3-98C3-EEA3BD36B0E4}" destId="{6DF94128-B604-4F3B-9C15-4B40B89796DB}" srcOrd="7" destOrd="0" presId="urn:microsoft.com/office/officeart/2005/8/layout/radial1"/>
    <dgm:cxn modelId="{5C03E309-CF43-4920-8589-A48286715375}" type="presParOf" srcId="{6DF94128-B604-4F3B-9C15-4B40B89796DB}" destId="{B18A4093-13A6-47DF-9830-55D14A543312}" srcOrd="0" destOrd="0" presId="urn:microsoft.com/office/officeart/2005/8/layout/radial1"/>
    <dgm:cxn modelId="{AC377DCF-286B-439C-B0C8-07E00BAF0A45}" type="presParOf" srcId="{16F01648-730F-44C3-98C3-EEA3BD36B0E4}" destId="{3894AE1A-6C7B-47C7-BC01-D8D53E0F7186}" srcOrd="8" destOrd="0" presId="urn:microsoft.com/office/officeart/2005/8/layout/radial1"/>
    <dgm:cxn modelId="{9E1CA9E7-9FBA-4C69-82B9-B388CAA09BA5}" type="presParOf" srcId="{16F01648-730F-44C3-98C3-EEA3BD36B0E4}" destId="{7F3D5716-9683-42B2-AE2D-B5D84BB3746E}" srcOrd="9" destOrd="0" presId="urn:microsoft.com/office/officeart/2005/8/layout/radial1"/>
    <dgm:cxn modelId="{20E53CF3-08D9-43B4-8468-FFFCF5392220}" type="presParOf" srcId="{7F3D5716-9683-42B2-AE2D-B5D84BB3746E}" destId="{CE203B0D-57A9-48D7-BDDF-2716A2DBCDAA}" srcOrd="0" destOrd="0" presId="urn:microsoft.com/office/officeart/2005/8/layout/radial1"/>
    <dgm:cxn modelId="{84CACDFC-0509-4B8B-BD3E-2856E4B31391}" type="presParOf" srcId="{16F01648-730F-44C3-98C3-EEA3BD36B0E4}" destId="{7E873F1E-7D79-4C1E-85B7-6BF77A22F9D1}" srcOrd="10" destOrd="0" presId="urn:microsoft.com/office/officeart/2005/8/layout/radial1"/>
    <dgm:cxn modelId="{984C8D14-F66C-4FE7-BBEC-9B7CCD89C135}" type="presParOf" srcId="{16F01648-730F-44C3-98C3-EEA3BD36B0E4}" destId="{A033028F-17F6-4F41-BB48-A4EDB2D2682D}" srcOrd="11" destOrd="0" presId="urn:microsoft.com/office/officeart/2005/8/layout/radial1"/>
    <dgm:cxn modelId="{B12B17A4-7FE9-4537-9B2F-326D51EDD628}" type="presParOf" srcId="{A033028F-17F6-4F41-BB48-A4EDB2D2682D}" destId="{4B9B27E9-BE9B-4BC7-904E-5C22453E1691}" srcOrd="0" destOrd="0" presId="urn:microsoft.com/office/officeart/2005/8/layout/radial1"/>
    <dgm:cxn modelId="{1F715E98-65BA-4CBC-B6C6-764991E6D973}" type="presParOf" srcId="{16F01648-730F-44C3-98C3-EEA3BD36B0E4}" destId="{BC48A27E-5797-48F6-9D4D-74213A611820}" srcOrd="12" destOrd="0" presId="urn:microsoft.com/office/officeart/2005/8/layout/radial1"/>
    <dgm:cxn modelId="{019404B3-6B7E-4707-96FC-668CE610DD12}" type="presParOf" srcId="{16F01648-730F-44C3-98C3-EEA3BD36B0E4}" destId="{9665A8F5-81BD-4AE4-99AB-704F9F616E47}" srcOrd="13" destOrd="0" presId="urn:microsoft.com/office/officeart/2005/8/layout/radial1"/>
    <dgm:cxn modelId="{55446E0B-6756-4F05-AFAA-20ADD96136E4}" type="presParOf" srcId="{9665A8F5-81BD-4AE4-99AB-704F9F616E47}" destId="{7174371D-5514-4BCA-BF73-B3D5039C92E5}" srcOrd="0" destOrd="0" presId="urn:microsoft.com/office/officeart/2005/8/layout/radial1"/>
    <dgm:cxn modelId="{1342C7DB-8F1F-4C02-811E-3E159E772B5F}" type="presParOf" srcId="{16F01648-730F-44C3-98C3-EEA3BD36B0E4}" destId="{93DA0644-BB04-4715-926D-1805D1A82334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E146-2DAD-4AC9-BBE0-BFC91EEF49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5DDE-7989-4A45-8036-1868C0FE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Применение современных образовательных технологий на уроках русского языка 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литературы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800000"/>
                </a:solidFill>
              </a:rPr>
              <a:t>Лизункова Ирина Владимировна, учитель русского языка и литературы МОУ СОШ №16 села Томузловского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Прием «</a:t>
            </a:r>
            <a:r>
              <a:rPr lang="ru-RU" b="1" dirty="0" err="1">
                <a:solidFill>
                  <a:srgbClr val="C00000"/>
                </a:solidFill>
              </a:rPr>
              <a:t>Синквейн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Синквейн</a:t>
            </a:r>
            <a:r>
              <a:rPr lang="ru-RU" b="1" dirty="0"/>
              <a:t>  –  быстрый, но мощный инструмент для рефлексии,  поскольку  он  дает возможность резюмировать информацию, излагать сложные идеи, чувства и представления в нескольких </a:t>
            </a:r>
            <a:r>
              <a:rPr lang="ru-RU" b="1" dirty="0" smtClean="0"/>
              <a:t>словах. </a:t>
            </a:r>
            <a:r>
              <a:rPr lang="ru-RU" b="1" dirty="0"/>
              <a:t>Безусловно, интересно использование </a:t>
            </a:r>
            <a:r>
              <a:rPr lang="ru-RU" b="1" dirty="0" err="1"/>
              <a:t>синквейнов</a:t>
            </a:r>
            <a:r>
              <a:rPr lang="ru-RU" b="1" dirty="0"/>
              <a:t> и в качестве средства творческого самовыражения.  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написания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первой строчке тема называется одним словом (обычно существительным). </a:t>
            </a:r>
          </a:p>
          <a:p>
            <a:r>
              <a:rPr lang="ru-RU" b="1" dirty="0" smtClean="0"/>
              <a:t>Вторая строчка – это описание темы в двух словах (двумя прилагательными ). </a:t>
            </a:r>
          </a:p>
          <a:p>
            <a:r>
              <a:rPr lang="ru-RU" b="1" dirty="0" smtClean="0"/>
              <a:t>Третья строчка – это описание действия в рамках этой темы тремя словами (глаголы). </a:t>
            </a:r>
          </a:p>
          <a:p>
            <a:r>
              <a:rPr lang="ru-RU" b="1" dirty="0" smtClean="0"/>
              <a:t>Четвёртая строка – это фраза из четырёх слов, показывающая отношение к теме (чувства одной фразой). </a:t>
            </a:r>
          </a:p>
          <a:p>
            <a:r>
              <a:rPr lang="ru-RU" b="1" dirty="0" smtClean="0"/>
              <a:t>Последняя строка – это синоним из одного слова, который повторяет суть темы. 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А.Н. </a:t>
            </a:r>
            <a:r>
              <a:rPr lang="ru-RU" sz="4800" b="1" dirty="0" smtClean="0">
                <a:solidFill>
                  <a:srgbClr val="C00000"/>
                </a:solidFill>
              </a:rPr>
              <a:t>Островский </a:t>
            </a:r>
            <a:r>
              <a:rPr lang="ru-RU" sz="4800" b="1" dirty="0">
                <a:solidFill>
                  <a:srgbClr val="C00000"/>
                </a:solidFill>
              </a:rPr>
              <a:t>«Гроза»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Он.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/>
              <a:t>Бессловесный, </a:t>
            </a:r>
            <a:r>
              <a:rPr lang="ru-RU" b="1" dirty="0" smtClean="0"/>
              <a:t>тихий.</a:t>
            </a:r>
            <a:endParaRPr lang="ru-RU" b="1" dirty="0"/>
          </a:p>
          <a:p>
            <a:r>
              <a:rPr lang="ru-RU" b="1" dirty="0"/>
              <a:t>Подчиняется, страдает , </a:t>
            </a:r>
            <a:r>
              <a:rPr lang="ru-RU" b="1" dirty="0" smtClean="0"/>
              <a:t>мается.</a:t>
            </a:r>
            <a:endParaRPr lang="ru-RU" b="1" dirty="0"/>
          </a:p>
          <a:p>
            <a:r>
              <a:rPr lang="ru-RU" b="1" dirty="0"/>
              <a:t>Маменькин сынок страдает в </a:t>
            </a:r>
            <a:r>
              <a:rPr lang="ru-RU" b="1" dirty="0" smtClean="0"/>
              <a:t>жизни.</a:t>
            </a:r>
            <a:endParaRPr lang="ru-RU" b="1" dirty="0"/>
          </a:p>
          <a:p>
            <a:r>
              <a:rPr lang="ru-RU" b="1" dirty="0" smtClean="0">
                <a:solidFill>
                  <a:srgbClr val="7030A0"/>
                </a:solidFill>
              </a:rPr>
              <a:t>Тихон.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Она.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/>
              <a:t>Совестливая , </a:t>
            </a:r>
            <a:r>
              <a:rPr lang="ru-RU" b="1" dirty="0" err="1" smtClean="0"/>
              <a:t>боголюбивая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Любит, страдает, </a:t>
            </a:r>
            <a:r>
              <a:rPr lang="ru-RU" b="1" dirty="0" smtClean="0"/>
              <a:t>молится.</a:t>
            </a:r>
            <a:endParaRPr lang="ru-RU" b="1" dirty="0"/>
          </a:p>
          <a:p>
            <a:r>
              <a:rPr lang="ru-RU" b="1" dirty="0"/>
              <a:t>Луч света в «темном » </a:t>
            </a:r>
            <a:r>
              <a:rPr lang="ru-RU" b="1" dirty="0" smtClean="0"/>
              <a:t>царстве.</a:t>
            </a:r>
            <a:endParaRPr lang="ru-RU" b="1" dirty="0"/>
          </a:p>
          <a:p>
            <a:r>
              <a:rPr lang="ru-RU" b="1" dirty="0" smtClean="0">
                <a:solidFill>
                  <a:srgbClr val="7030A0"/>
                </a:solidFill>
              </a:rPr>
              <a:t>Катерина.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Зима.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/>
              <a:t>Румяная, </a:t>
            </a:r>
            <a:r>
              <a:rPr lang="ru-RU" b="1" dirty="0" smtClean="0"/>
              <a:t>радостная.</a:t>
            </a:r>
            <a:endParaRPr lang="ru-RU" b="1" dirty="0"/>
          </a:p>
          <a:p>
            <a:r>
              <a:rPr lang="ru-RU" b="1" dirty="0"/>
              <a:t>Благословила, удивила, </a:t>
            </a:r>
            <a:r>
              <a:rPr lang="ru-RU" b="1" dirty="0" smtClean="0"/>
              <a:t>наградила.</a:t>
            </a:r>
            <a:endParaRPr lang="ru-RU" b="1" dirty="0"/>
          </a:p>
          <a:p>
            <a:r>
              <a:rPr lang="ru-RU" b="1" dirty="0" smtClean="0"/>
              <a:t> Подарила </a:t>
            </a:r>
            <a:r>
              <a:rPr lang="ru-RU" b="1" dirty="0"/>
              <a:t>мне новых </a:t>
            </a:r>
            <a:r>
              <a:rPr lang="ru-RU" b="1" dirty="0" smtClean="0"/>
              <a:t>друзей.</a:t>
            </a:r>
            <a:endParaRPr lang="ru-RU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Чародейка.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Дружба.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 smtClean="0"/>
              <a:t>Прекрасная</a:t>
            </a:r>
            <a:r>
              <a:rPr lang="ru-RU" b="1" dirty="0"/>
              <a:t>, несчастная.</a:t>
            </a:r>
          </a:p>
          <a:p>
            <a:r>
              <a:rPr lang="ru-RU" b="1" dirty="0" smtClean="0"/>
              <a:t>Предает</a:t>
            </a:r>
            <a:r>
              <a:rPr lang="ru-RU" b="1" dirty="0"/>
              <a:t>, посмеется, уйдет.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Кого мы считаем другом?</a:t>
            </a:r>
          </a:p>
          <a:p>
            <a:r>
              <a:rPr lang="ru-RU" dirty="0"/>
              <a:t>  </a:t>
            </a:r>
            <a:r>
              <a:rPr lang="ru-RU" b="1" dirty="0">
                <a:solidFill>
                  <a:srgbClr val="C00000"/>
                </a:solidFill>
              </a:rPr>
              <a:t>Разочарование.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Двойка.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/>
              <a:t>Красивая  опасная.</a:t>
            </a:r>
          </a:p>
          <a:p>
            <a:r>
              <a:rPr lang="ru-RU" b="1" dirty="0"/>
              <a:t> </a:t>
            </a:r>
            <a:r>
              <a:rPr lang="ru-RU" b="1" dirty="0" smtClean="0"/>
              <a:t>Стоит</a:t>
            </a:r>
            <a:r>
              <a:rPr lang="ru-RU" b="1" dirty="0"/>
              <a:t>, мерцает, страшит.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Нам больно ее видеть.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Страх.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 Школа.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/>
              <a:t>Летящая, радующая.</a:t>
            </a:r>
          </a:p>
          <a:p>
            <a:r>
              <a:rPr lang="ru-RU" b="1" dirty="0"/>
              <a:t>Летит, уходит, учит.</a:t>
            </a:r>
          </a:p>
          <a:p>
            <a:r>
              <a:rPr lang="ru-RU" b="1" dirty="0"/>
              <a:t>Школа делает из детей людей.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Жизнь.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Рассказ  </a:t>
            </a:r>
            <a:r>
              <a:rPr lang="ru-RU" b="1" dirty="0">
                <a:solidFill>
                  <a:srgbClr val="C00000"/>
                </a:solidFill>
              </a:rPr>
              <a:t>Бунина «Антоновские яблоки».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Старина.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/>
              <a:t>Мудрая, поучительная.  </a:t>
            </a:r>
          </a:p>
          <a:p>
            <a:r>
              <a:rPr lang="ru-RU" b="1" dirty="0"/>
              <a:t>Уходит, умирает, забывается. </a:t>
            </a:r>
          </a:p>
          <a:p>
            <a:r>
              <a:rPr lang="ru-RU" b="1" dirty="0"/>
              <a:t>Это больше никогда не повторится. </a:t>
            </a:r>
          </a:p>
          <a:p>
            <a:r>
              <a:rPr lang="ru-RU" b="1" dirty="0">
                <a:solidFill>
                  <a:srgbClr val="7030A0"/>
                </a:solidFill>
              </a:rPr>
              <a:t>Грусть.      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Яблоки.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/>
              <a:t>Спелые, вкусные. </a:t>
            </a:r>
          </a:p>
          <a:p>
            <a:r>
              <a:rPr lang="ru-RU" b="1" dirty="0"/>
              <a:t>Спеют, падают, стучат. </a:t>
            </a:r>
          </a:p>
          <a:p>
            <a:r>
              <a:rPr lang="ru-RU" b="1" dirty="0"/>
              <a:t>Хороши антоновские яблоки  осенью! </a:t>
            </a:r>
          </a:p>
          <a:p>
            <a:r>
              <a:rPr lang="ru-RU" b="1" dirty="0">
                <a:solidFill>
                  <a:srgbClr val="7030A0"/>
                </a:solidFill>
              </a:rPr>
              <a:t>Запах…            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>
                <a:solidFill>
                  <a:srgbClr val="C00000"/>
                </a:solidFill>
              </a:rPr>
              <a:t>Прием «Диаманты»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Строчка первая: тема (существительное)</a:t>
            </a:r>
          </a:p>
          <a:p>
            <a:r>
              <a:rPr lang="ru-RU" b="1" dirty="0"/>
              <a:t>Строчка вторая: определение (два прилагательных)</a:t>
            </a:r>
          </a:p>
          <a:p>
            <a:r>
              <a:rPr lang="ru-RU" b="1" dirty="0"/>
              <a:t>Строчка третья:  действие (три причастия)</a:t>
            </a:r>
          </a:p>
          <a:p>
            <a:r>
              <a:rPr lang="ru-RU" b="1" dirty="0"/>
              <a:t>Строчка четвертая: ассоциации (четыре существительных)</a:t>
            </a:r>
          </a:p>
          <a:p>
            <a:r>
              <a:rPr lang="ru-RU" b="1" dirty="0"/>
              <a:t>Строчка пятая: действие (три причастия)</a:t>
            </a:r>
          </a:p>
          <a:p>
            <a:r>
              <a:rPr lang="ru-RU" b="1" dirty="0"/>
              <a:t>Строчка шестая: определение (два прилагательных)</a:t>
            </a:r>
          </a:p>
          <a:p>
            <a:r>
              <a:rPr lang="ru-RU" b="1" dirty="0"/>
              <a:t>Строчка седьмая: тема (существительное)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Лист дерева - рождение</a:t>
            </a:r>
          </a:p>
          <a:p>
            <a:r>
              <a:rPr lang="ru-RU" b="1" dirty="0"/>
              <a:t>зеленый, яркий</a:t>
            </a:r>
          </a:p>
          <a:p>
            <a:r>
              <a:rPr lang="ru-RU" b="1" dirty="0"/>
              <a:t>светящийся, растущий, цветущий</a:t>
            </a:r>
          </a:p>
          <a:p>
            <a:r>
              <a:rPr lang="ru-RU" b="1" dirty="0"/>
              <a:t>жара, движение, солнце, пища</a:t>
            </a:r>
          </a:p>
          <a:p>
            <a:r>
              <a:rPr lang="ru-RU" b="1" dirty="0"/>
              <a:t>увядающий, желтеющий, падающий</a:t>
            </a:r>
          </a:p>
          <a:p>
            <a:r>
              <a:rPr lang="ru-RU" b="1" dirty="0"/>
              <a:t>коричневый, старый</a:t>
            </a:r>
          </a:p>
          <a:p>
            <a:r>
              <a:rPr lang="ru-RU" b="1" dirty="0"/>
              <a:t>смерть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Обломов.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 smtClean="0"/>
              <a:t>Честный</a:t>
            </a:r>
            <a:r>
              <a:rPr lang="ru-RU" b="1" dirty="0"/>
              <a:t>, </a:t>
            </a:r>
            <a:r>
              <a:rPr lang="ru-RU" b="1" dirty="0" smtClean="0"/>
              <a:t>умный.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/>
              <a:t>Строивший, </a:t>
            </a:r>
            <a:r>
              <a:rPr lang="ru-RU" b="1" dirty="0"/>
              <a:t>разорившийся, </a:t>
            </a:r>
            <a:r>
              <a:rPr lang="ru-RU" b="1" dirty="0" smtClean="0"/>
              <a:t>увядающий.</a:t>
            </a:r>
            <a:endParaRPr lang="ru-RU" b="1" dirty="0"/>
          </a:p>
          <a:p>
            <a:r>
              <a:rPr lang="ru-RU" b="1" dirty="0" smtClean="0"/>
              <a:t>Халат</a:t>
            </a:r>
            <a:r>
              <a:rPr lang="ru-RU" b="1" dirty="0"/>
              <a:t>, тапочки, диван, </a:t>
            </a:r>
            <a:r>
              <a:rPr lang="ru-RU" b="1" dirty="0" smtClean="0"/>
              <a:t>Захар.</a:t>
            </a:r>
            <a:endParaRPr lang="ru-RU" b="1" dirty="0"/>
          </a:p>
          <a:p>
            <a:r>
              <a:rPr lang="ru-RU" b="1" dirty="0" smtClean="0"/>
              <a:t>Влюбленный</a:t>
            </a:r>
            <a:r>
              <a:rPr lang="ru-RU" b="1" dirty="0"/>
              <a:t>, окрыленный, мечтающий</a:t>
            </a:r>
          </a:p>
          <a:p>
            <a:r>
              <a:rPr lang="ru-RU" b="1" dirty="0" smtClean="0"/>
              <a:t>Равнодушный</a:t>
            </a:r>
            <a:r>
              <a:rPr lang="ru-RU" b="1" dirty="0"/>
              <a:t>, </a:t>
            </a:r>
            <a:r>
              <a:rPr lang="ru-RU" b="1" dirty="0" smtClean="0"/>
              <a:t>нерешительный.</a:t>
            </a:r>
            <a:endParaRPr lang="ru-RU" b="1" dirty="0"/>
          </a:p>
          <a:p>
            <a:r>
              <a:rPr lang="ru-RU" b="1" dirty="0" smtClean="0">
                <a:solidFill>
                  <a:srgbClr val="7030A0"/>
                </a:solidFill>
              </a:rPr>
              <a:t>Обломовщина </a:t>
            </a:r>
            <a:r>
              <a:rPr lang="ru-RU" b="1" dirty="0">
                <a:solidFill>
                  <a:srgbClr val="7030A0"/>
                </a:solidFill>
              </a:rPr>
              <a:t>( угасание, смерть)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Прием «</a:t>
            </a:r>
            <a:r>
              <a:rPr lang="ru-RU" b="1" dirty="0" err="1">
                <a:solidFill>
                  <a:srgbClr val="C00000"/>
                </a:solidFill>
              </a:rPr>
              <a:t>Даймон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Структура приема «</a:t>
            </a:r>
            <a:r>
              <a:rPr lang="ru-RU" b="1" dirty="0" err="1">
                <a:solidFill>
                  <a:srgbClr val="7030A0"/>
                </a:solidFill>
              </a:rPr>
              <a:t>Даймон</a:t>
            </a:r>
            <a:r>
              <a:rPr lang="ru-RU" b="1" dirty="0">
                <a:solidFill>
                  <a:srgbClr val="7030A0"/>
                </a:solidFill>
              </a:rPr>
              <a:t>» </a:t>
            </a:r>
          </a:p>
          <a:p>
            <a:pPr lvl="0"/>
            <a:r>
              <a:rPr lang="ru-RU" b="1" dirty="0"/>
              <a:t>Существительное </a:t>
            </a:r>
          </a:p>
          <a:p>
            <a:pPr lvl="0"/>
            <a:r>
              <a:rPr lang="ru-RU" b="1" dirty="0"/>
              <a:t>Прилагательное, </a:t>
            </a:r>
            <a:r>
              <a:rPr lang="ru-RU" b="1" dirty="0" smtClean="0"/>
              <a:t>прилагательное</a:t>
            </a:r>
            <a:r>
              <a:rPr lang="ru-RU" b="1" dirty="0"/>
              <a:t>. </a:t>
            </a:r>
          </a:p>
          <a:p>
            <a:pPr lvl="0"/>
            <a:r>
              <a:rPr lang="ru-RU" b="1" dirty="0"/>
              <a:t>Глагол</a:t>
            </a:r>
            <a:r>
              <a:rPr lang="ru-RU" b="1" dirty="0" smtClean="0"/>
              <a:t>, </a:t>
            </a:r>
            <a:r>
              <a:rPr lang="ru-RU" b="1" dirty="0"/>
              <a:t>глагол, </a:t>
            </a:r>
            <a:r>
              <a:rPr lang="ru-RU" b="1" dirty="0" smtClean="0"/>
              <a:t>глагол, </a:t>
            </a:r>
            <a:r>
              <a:rPr lang="ru-RU" b="1" dirty="0"/>
              <a:t>глагол </a:t>
            </a:r>
          </a:p>
          <a:p>
            <a:pPr lvl="0"/>
            <a:r>
              <a:rPr lang="ru-RU" b="1" dirty="0"/>
              <a:t>Прилагательное, </a:t>
            </a:r>
            <a:r>
              <a:rPr lang="ru-RU" b="1" dirty="0" smtClean="0"/>
              <a:t> </a:t>
            </a:r>
            <a:r>
              <a:rPr lang="ru-RU" b="1" dirty="0"/>
              <a:t>прилагательное. </a:t>
            </a:r>
          </a:p>
          <a:p>
            <a:pPr lvl="0"/>
            <a:r>
              <a:rPr lang="ru-RU" b="1" dirty="0"/>
              <a:t>Существительное (антоним). 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Прием «Кластер»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В работе над кластерами необходимо соблюдать следующие правила:</a:t>
            </a:r>
          </a:p>
          <a:p>
            <a:r>
              <a:rPr lang="ru-RU" b="1" dirty="0" smtClean="0"/>
              <a:t>Не </a:t>
            </a:r>
            <a:r>
              <a:rPr lang="ru-RU" b="1" dirty="0"/>
              <a:t>бояться записывать все, что приходит на ум. Дать волю воображению и интуиции.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Продолжать работу, пока не кончится время (5-7 минут).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Постараться построить как можно больше связей.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14620"/>
            <a:ext cx="7772400" cy="3054355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Педагогическая технология </a:t>
            </a:r>
            <a:r>
              <a:rPr lang="ru-RU" sz="2200" dirty="0">
                <a:solidFill>
                  <a:srgbClr val="002060"/>
                </a:solidFill>
              </a:rPr>
              <a:t>-  это продуманная во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всех деталях модель совместной педагогической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деятельности по проектированию, организации и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проведению учебного процесса с безусловным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обеспечением комфортных условий для учащихся и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учителя. (В.М.Монахов)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164307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Технология – это совокупность приемов,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применяемых в каком-либо  деле, мастерстве,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искусстве. (Толковый словарь).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Кластер  «Образ  князя Болконского в романе Л.Н.Толстого «Война и мир»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Постройте кластер – </a:t>
            </a:r>
            <a:r>
              <a:rPr lang="ru-RU" b="1" dirty="0" err="1" smtClean="0">
                <a:solidFill>
                  <a:srgbClr val="C00000"/>
                </a:solidFill>
              </a:rPr>
              <a:t>фишбоун</a:t>
            </a:r>
            <a:r>
              <a:rPr lang="ru-RU" b="1" dirty="0" smtClean="0">
                <a:solidFill>
                  <a:srgbClr val="C00000"/>
                </a:solidFill>
              </a:rPr>
              <a:t> (рыбная кость)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Описание: http://ppf.udsu.ru/homepages/belih/Psy/clip_image00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Имя существительное как часть </a:t>
            </a:r>
            <a:r>
              <a:rPr lang="ru-RU" sz="3600" b="1" dirty="0" smtClean="0">
                <a:solidFill>
                  <a:srgbClr val="C00000"/>
                </a:solidFill>
              </a:rPr>
              <a:t>речи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7" y="1857364"/>
            <a:ext cx="8162925" cy="35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439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Прием «</a:t>
            </a:r>
            <a:r>
              <a:rPr lang="ru-RU" b="1" dirty="0" err="1">
                <a:solidFill>
                  <a:srgbClr val="C00000"/>
                </a:solidFill>
              </a:rPr>
              <a:t>Инсерн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«V» </a:t>
            </a:r>
            <a:r>
              <a:rPr lang="ru-RU" b="1" dirty="0"/>
              <a:t>- то, что известно; </a:t>
            </a:r>
          </a:p>
          <a:p>
            <a:r>
              <a:rPr lang="ru-RU" b="1" dirty="0" smtClean="0"/>
              <a:t>«-» </a:t>
            </a:r>
            <a:r>
              <a:rPr lang="ru-RU" b="1" dirty="0"/>
              <a:t>- то, что противоречит представлениям читающих; </a:t>
            </a:r>
          </a:p>
          <a:p>
            <a:r>
              <a:rPr lang="ru-RU" b="1" dirty="0" smtClean="0"/>
              <a:t>«+» </a:t>
            </a:r>
            <a:r>
              <a:rPr lang="ru-RU" b="1" dirty="0"/>
              <a:t>- то, что является новым; </a:t>
            </a:r>
          </a:p>
          <a:p>
            <a:r>
              <a:rPr lang="ru-RU" b="1" dirty="0" smtClean="0"/>
              <a:t>«?» </a:t>
            </a:r>
            <a:r>
              <a:rPr lang="ru-RU" b="1" dirty="0"/>
              <a:t>- ставится тогда, если у читателя возникло желание узнать о том, что описано, более </a:t>
            </a:r>
            <a:r>
              <a:rPr lang="ru-RU" b="1" dirty="0" smtClean="0"/>
              <a:t>подробно; </a:t>
            </a:r>
            <a:r>
              <a:rPr lang="ru-RU" b="1" dirty="0"/>
              <a:t>мне </a:t>
            </a:r>
            <a:r>
              <a:rPr lang="ru-RU" b="1" dirty="0" smtClean="0"/>
              <a:t>непонятно; </a:t>
            </a:r>
            <a:r>
              <a:rPr lang="ru-RU" b="1" dirty="0"/>
              <a:t>хочу </a:t>
            </a:r>
            <a:r>
              <a:rPr lang="ru-RU" b="1" dirty="0" smtClean="0"/>
              <a:t>разобраться.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тадия </a:t>
            </a:r>
            <a:r>
              <a:rPr lang="ru-RU" b="1" dirty="0">
                <a:solidFill>
                  <a:srgbClr val="C00000"/>
                </a:solidFill>
              </a:rPr>
              <a:t>осмысления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«V» – знал(а)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«+» – новое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«–» – вызывает сомнения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«?» – толстые и тонкие вопросы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Звуки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Значимая часть слова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Морфема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Морфема – мельчайшая частица смысла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звуков не было бы ничего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 в мире можно назвать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Буквы не могут существовать сами по себе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Тонкие: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Какие науки изучают все эти единицы?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Когда мы будем это изучать?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Толстые: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Можно ли думать без слов?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Как возникают слова?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Зачем вообще человеку язык?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Роман «Герой нашего времени»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как безумный выскочил на крыльцо, прыгнул на своего Черкеса, которого водили по двору, и пустился во весь дух по дороге в Пятигорск. Я беспощадно погонял измученного коня, который храпя и весь в пене, мчал меня по каменистой дороге.	Солнце уже спряталось в черной туче, отдыхавшей на гребне западных гор; в ущелье стало темно и сыро.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Подкумок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пробираясь по камням, ревел глухо и однообразно.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скакал, задыхаясь от нетерпения. Мысль не застать ее в Пятигорске молотком ударяла мне в сердце! – одну минуту, еще одну минуту видеть ее, проститься, пожать ей руку… Я молился, проклинал, плакал, смеялся… нет, ничто не выразит моего беспокойства, отчаяния!..  При возможности потерять ее навеки Вера стала для меня дороже всего на свете – дороже жизни, чести, счастья! Бог знает какие странные, какие бешеные замыслы роились в голове моей… И между тем я все скакал, погоняя беспощадно. И вот я стал замечать, что конь мой тяжелее дышит; он раза два уж споткнулся на ровном месте… Оставалось пять верст до Ессентуков, казачьей станицы, где я мог пересесть на другую лошадь.  	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М.Е.Салтыков – Щедрин. Очерк жизни и творчества».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   1. </a:t>
            </a:r>
            <a:r>
              <a:rPr lang="ru-RU" sz="3800" b="1" dirty="0" smtClean="0"/>
              <a:t>Подлинная фамилия писателя – М.Е.Щедрин.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2. Н.Щедрин – литературный псевдоним писателя.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3. Сатирическая позиция писателя – отражение его государственной службы.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4. В биографии </a:t>
            </a:r>
            <a:r>
              <a:rPr lang="ru-RU" sz="3800" b="1" dirty="0" err="1" smtClean="0"/>
              <a:t>Салтыкова.-Щедрина</a:t>
            </a:r>
            <a:r>
              <a:rPr lang="ru-RU" sz="3800" b="1" dirty="0" smtClean="0"/>
              <a:t> и Пушкина есть общее звено.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5. Салтыков-Щедрин был своим человеком в чиновничьей среде.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6. Во время ссылки в Вятку Салтыкову-Щедрину запрещено было служить. 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7. Салтыков-Щедрин был вице-губернатором три раза.</a:t>
            </a:r>
            <a:br>
              <a:rPr lang="ru-RU" sz="3800" b="1" dirty="0" smtClean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8. Дебют писателя состоялся в 1847г. в журнале «Отечественные записки», который принес ему настоящую славу.</a:t>
            </a:r>
            <a:br>
              <a:rPr lang="ru-RU" sz="3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«Типы </a:t>
            </a:r>
            <a:r>
              <a:rPr lang="ru-RU" b="1" i="1" dirty="0">
                <a:solidFill>
                  <a:srgbClr val="C00000"/>
                </a:solidFill>
              </a:rPr>
              <a:t>речи», стадия </a:t>
            </a:r>
            <a:r>
              <a:rPr lang="ru-RU" b="1" i="1" dirty="0" smtClean="0">
                <a:solidFill>
                  <a:srgbClr val="C00000"/>
                </a:solidFill>
              </a:rPr>
              <a:t>вызова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600200"/>
          <a:ext cx="790101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429024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Верные и неверные утверждения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изучения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изучения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Повествовать – значит описывать предмет, явление.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 тексту – описанию можно задать вопрос КАКОЙ?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 тексту рассуждению можно задать вопрос ПОЧЕМУ?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текста-рассуждения можно отразить на фотоснимке.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Прием </a:t>
            </a:r>
            <a:r>
              <a:rPr lang="ru-RU" b="1" dirty="0">
                <a:solidFill>
                  <a:srgbClr val="C00000"/>
                </a:solidFill>
              </a:rPr>
              <a:t>«Двойной  дневник»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Что знаю о герое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Хочу узнать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Что нового узнал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Печорин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Холодный светский молодой человек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Равнодушный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Высокомерный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Умный смелый офицер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Живет для себя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Критическое мышление -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это поиск здравого смысла: как рассудить объективно и поступить логично, с учетом как своей точки зрения, так и других мнений, умение отказаться от собственных предубеждений.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Критическое мышление, способное выдвинуть новые идеи и увидеть новые возможности, весьма существенно при решении проблем.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1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Что знаю о герое?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Хочу узнать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нового узнал?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Печорин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Холодный светский молодой человек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Равнодушный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Высокомерный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Умный смелый офицер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Живет для себя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может любить (сомневаюсь)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Он всегда носит маску равнодушия (сомневаюсь)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Может ли Печорин испытывать страсть и другие сильные чувства?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Может в глубине души Печорин совсем другой человек? И др.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Знаю </a:t>
            </a:r>
            <a:r>
              <a:rPr lang="ru-RU" b="1" dirty="0"/>
              <a:t>– хочу узнать – </a:t>
            </a:r>
            <a:r>
              <a:rPr lang="ru-RU" b="1" dirty="0" smtClean="0"/>
              <a:t>узнал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Фразы из текста, которые произвели наибольшее впечатление (согласие, протест или непонимание)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Комментарий. Что заставило меня сомневаться? Почему? Какие мысли и ассоциации у меня возникли?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как безумный выскочил на крыльцо, прыгнул на своего Черкеса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молился, проклинал, плакал, смеялся… нет, ничто не выразит моего беспокойства, отчаяния!..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возможности потерять ее навеки Вера стала для меня дороже всего на свете – дороже жизни, чести, счастья! Бог знает какие странные, какие бешеные замыслы роились в голове моей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упал на мокрую траву и как ребенок заплакал.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Я согласен с тем, что Печорин называет себя безумным, ведь такое поведение несвойственно герою.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Я сомневаюсь, разве Печорин может испытывать такие чувства?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понимаю, почему он боится потерять Веру?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Почему Печорин заплакал как ребенок?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Прием «</a:t>
            </a:r>
            <a:r>
              <a:rPr lang="ru-RU" b="1" dirty="0" err="1">
                <a:solidFill>
                  <a:srgbClr val="C00000"/>
                </a:solidFill>
              </a:rPr>
              <a:t>психорисунка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Прием </a:t>
            </a:r>
            <a:r>
              <a:rPr lang="ru-RU" b="1" dirty="0">
                <a:solidFill>
                  <a:srgbClr val="FF0000"/>
                </a:solidFill>
              </a:rPr>
              <a:t>«Нарисуйте счастье» </a:t>
            </a:r>
            <a:r>
              <a:rPr lang="ru-RU" b="1" dirty="0"/>
              <a:t>(приемы </a:t>
            </a:r>
            <a:r>
              <a:rPr lang="ru-RU" b="1" dirty="0" err="1"/>
              <a:t>психорисунка</a:t>
            </a:r>
            <a:r>
              <a:rPr lang="ru-RU" b="1" dirty="0"/>
              <a:t> дают возможность выразить понимание абстрактных понятий, внутренний мир через зрительные образы. Можно дать задание нарисовать совесть, месть, добро, зло и затем объяснить свои рисунки);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Прием </a:t>
            </a:r>
            <a:r>
              <a:rPr lang="ru-RU" b="1" dirty="0">
                <a:solidFill>
                  <a:srgbClr val="FF0000"/>
                </a:solidFill>
              </a:rPr>
              <a:t>«Письмо по кругу» </a:t>
            </a:r>
            <a:r>
              <a:rPr lang="ru-RU" b="1" dirty="0"/>
              <a:t>(предполагает групповую форму работы. Детям нужно не только поразмышлять на заданную тему, но и согласовывать свое мнение с членами группы. У каждого члена группы – тетрадь и ручка, каждый записывает несколько предложений на заданную тему, затем каждый передает тетрадь соседу, который должен продолжить его размышления, тетради передаются до тех пор, пока каждая тетрадь не вернется к своему хозяину)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/>
              <a:t>Можно разделить ребят на группы и дать каждому листок с именем героя.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Прием «Продвинутая лекция» (конспект-опора с пропусками ключевых слов)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/>
              <a:t>1. Где </a:t>
            </a:r>
            <a:r>
              <a:rPr lang="ru-RU" sz="4900" b="1" dirty="0"/>
              <a:t>родился </a:t>
            </a:r>
            <a:r>
              <a:rPr lang="ru-RU" sz="4900" b="1" dirty="0" err="1"/>
              <a:t>Толстой?________________________________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2. Почему в 13 лет Толстой оказался в Казани?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____________________________________________________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3. Какое образование удалось получить Толстому?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____________________________________________________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4. Из каких документов мы узнаем о многих событиях в жизни </a:t>
            </a:r>
            <a:r>
              <a:rPr lang="ru-RU" sz="4900" b="1" dirty="0" err="1"/>
              <a:t>Толстого?______________________________________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5. Что является особенностью дневниковых записей Толстого? 1)____________________________________________________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2)___________________________________________________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3)____________________________________________________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6. Что лежит в основе правил жизни Толстого?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_____________________________________________________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7. Толкование дневниковой записи «Писать историю МД»: 1)___________________________________________________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2)___________________________________________________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>3)___________________________________________________</a:t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/>
              <a:t/>
            </a:r>
            <a:br>
              <a:rPr lang="ru-RU" sz="4900" b="1" dirty="0"/>
            </a:br>
            <a:endParaRPr lang="ru-RU" sz="49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Прием «Текст с пометками»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Что </a:t>
            </a:r>
            <a:r>
              <a:rPr lang="ru-RU" b="1" dirty="0"/>
              <a:t>же нам, друзья мои, делать </a:t>
            </a:r>
            <a:r>
              <a:rPr lang="ru-RU" b="1" dirty="0" err="1"/>
              <a:t>с___________________</a:t>
            </a:r>
            <a:r>
              <a:rPr lang="ru-RU" b="1" dirty="0"/>
              <a:t>? Почему же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мы </a:t>
            </a:r>
            <a:r>
              <a:rPr lang="ru-RU" b="1" dirty="0"/>
              <a:t>так заколдованы ими,  да еще заколдовываем наших  __________,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их</a:t>
            </a:r>
            <a:r>
              <a:rPr lang="ru-RU" b="1" dirty="0" err="1"/>
              <a:t>__________</a:t>
            </a:r>
            <a:r>
              <a:rPr lang="ru-RU" b="1" dirty="0"/>
              <a:t>, </a:t>
            </a:r>
            <a:r>
              <a:rPr lang="ru-RU" b="1" dirty="0" err="1"/>
              <a:t>всю______________</a:t>
            </a:r>
            <a:r>
              <a:rPr lang="ru-RU" b="1" dirty="0"/>
              <a:t>? Делаем это </a:t>
            </a:r>
            <a:r>
              <a:rPr lang="ru-RU" b="1" dirty="0" err="1"/>
              <a:t>ради_____________</a:t>
            </a:r>
            <a:r>
              <a:rPr lang="ru-RU" b="1" dirty="0"/>
              <a:t>?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А </a:t>
            </a:r>
            <a:r>
              <a:rPr lang="ru-RU" b="1" dirty="0"/>
              <a:t>может быть, для того, чтобы свалить на </a:t>
            </a:r>
            <a:r>
              <a:rPr lang="ru-RU" b="1" dirty="0" err="1"/>
              <a:t>них_______________</a:t>
            </a:r>
            <a:r>
              <a:rPr lang="ru-RU" b="1" dirty="0"/>
              <a:t>? Мы сами сознательно создаем идола, слепо веруем в его чудодейственную силу и превращаемся в его служителей! Не кажется ли это </a:t>
            </a:r>
            <a:r>
              <a:rPr lang="ru-RU" b="1" dirty="0" err="1"/>
              <a:t>вам,_______________</a:t>
            </a:r>
            <a:r>
              <a:rPr lang="ru-RU" b="1" dirty="0"/>
              <a:t>, странным и неестественным? </a:t>
            </a:r>
            <a:r>
              <a:rPr lang="ru-RU" b="1" dirty="0" err="1"/>
              <a:t>Каждый_______________убедительно</a:t>
            </a:r>
            <a:r>
              <a:rPr lang="ru-RU" b="1" dirty="0"/>
              <a:t> говорит нам, что ____________ рождают в </a:t>
            </a:r>
            <a:r>
              <a:rPr lang="ru-RU" b="1" dirty="0" err="1"/>
              <a:t>нашей_________________жизни</a:t>
            </a:r>
            <a:r>
              <a:rPr lang="ru-RU" b="1" dirty="0"/>
              <a:t> недоразумения, а не помогают успешно ___________________ . В наших ______________ развивается нездоровая тенденция к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______________, </a:t>
            </a:r>
            <a:r>
              <a:rPr lang="ru-RU" b="1" dirty="0"/>
              <a:t>они выдумывают сотни хитроумных способов для ______________, они </a:t>
            </a:r>
            <a:r>
              <a:rPr lang="ru-RU" b="1" dirty="0" err="1"/>
              <a:t>начинают______________,вырывают_______________</a:t>
            </a:r>
            <a:r>
              <a:rPr lang="ru-RU" b="1" dirty="0"/>
              <a:t>. Даже такое проявление активности и интереса, </a:t>
            </a:r>
            <a:r>
              <a:rPr lang="ru-RU" b="1" dirty="0" err="1"/>
              <a:t>как_____________</a:t>
            </a:r>
            <a:r>
              <a:rPr lang="ru-RU" b="1" dirty="0"/>
              <a:t>, и то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служит </a:t>
            </a:r>
            <a:r>
              <a:rPr lang="ru-RU" b="1" dirty="0"/>
              <a:t>корыстным </a:t>
            </a:r>
            <a:r>
              <a:rPr lang="ru-RU" b="1" dirty="0" err="1"/>
              <a:t>целям_______________</a:t>
            </a:r>
            <a:r>
              <a:rPr lang="ru-RU" b="1" dirty="0"/>
              <a:t>. </a:t>
            </a:r>
            <a:endParaRPr lang="ru-RU" dirty="0"/>
          </a:p>
          <a:p>
            <a:pPr>
              <a:buNone/>
            </a:pP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Неотправленное письмо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Неотправленное письмо Евгения </a:t>
            </a:r>
            <a:r>
              <a:rPr lang="ru-RU" sz="2000" b="1" dirty="0" smtClean="0"/>
              <a:t>Базарова</a:t>
            </a:r>
            <a:endParaRPr lang="ru-RU" sz="2000" b="1" dirty="0"/>
          </a:p>
          <a:p>
            <a:r>
              <a:rPr lang="ru-RU" sz="2000" b="1" dirty="0"/>
              <a:t>В работе над эпизодом «Андрей Болконский на </a:t>
            </a:r>
            <a:r>
              <a:rPr lang="ru-RU" sz="2000" b="1" dirty="0" err="1"/>
              <a:t>Аустерлицком</a:t>
            </a:r>
            <a:r>
              <a:rPr lang="ru-RU" sz="2000" b="1" dirty="0"/>
              <a:t> сражении» можно предложить написать письмо от имени раненого Андрея или офицера, ставшего свидетелем ранения </a:t>
            </a:r>
            <a:r>
              <a:rPr lang="ru-RU" sz="2000" b="1" dirty="0" smtClean="0"/>
              <a:t>Болконского</a:t>
            </a:r>
            <a:endParaRPr lang="ru-RU" sz="2000" dirty="0"/>
          </a:p>
          <a:p>
            <a:r>
              <a:rPr lang="ru-RU" sz="2000" b="1" dirty="0" smtClean="0"/>
              <a:t>Письмо Анны Сергеевны Одинцовой Аркадию</a:t>
            </a:r>
            <a:r>
              <a:rPr lang="ru-RU" sz="2000" dirty="0" smtClean="0"/>
              <a:t>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Picture 4" descr="462px-Jan_Vermeer_van_Delft_00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2095" y="1600200"/>
            <a:ext cx="34908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Прием «</a:t>
            </a:r>
            <a:r>
              <a:rPr lang="ru-RU" b="1" dirty="0" err="1">
                <a:solidFill>
                  <a:srgbClr val="C00000"/>
                </a:solidFill>
              </a:rPr>
              <a:t>Эйдос-конспект</a:t>
            </a:r>
            <a:r>
              <a:rPr lang="ru-RU" b="1" dirty="0">
                <a:solidFill>
                  <a:srgbClr val="C00000"/>
                </a:solidFill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 err="1"/>
              <a:t>Эйдос-конспект</a:t>
            </a:r>
            <a:r>
              <a:rPr lang="ru-RU" b="1" dirty="0"/>
              <a:t> соединяет в себе опорный конспект (теоретические знания) и иллюстрации к произведению. </a:t>
            </a:r>
            <a:br>
              <a:rPr lang="ru-RU" b="1" dirty="0"/>
            </a:br>
            <a:r>
              <a:rPr lang="ru-RU" b="1" dirty="0"/>
              <a:t>При составлении </a:t>
            </a:r>
            <a:r>
              <a:rPr lang="ru-RU" b="1" dirty="0" err="1"/>
              <a:t>эйдос-конспекта</a:t>
            </a:r>
            <a:r>
              <a:rPr lang="ru-RU" b="1" dirty="0"/>
              <a:t> у обучающегося оказываются задействованы оба полушария мозга, включается и логическое, и образное мышление. </a:t>
            </a:r>
            <a:br>
              <a:rPr lang="ru-RU" b="1" dirty="0"/>
            </a:br>
            <a:r>
              <a:rPr lang="ru-RU" b="1" dirty="0"/>
              <a:t>Выделяют три вида </a:t>
            </a:r>
            <a:r>
              <a:rPr lang="ru-RU" b="1" dirty="0" err="1"/>
              <a:t>эйдос-конспектов</a:t>
            </a:r>
            <a:r>
              <a:rPr lang="ru-RU" b="1" dirty="0"/>
              <a:t>: цветовые (в основе – символика цвета), графические (опорные схемы-графики) и художественные (в основе – рисунок, фотография или коллаж).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Достоинства работы с </a:t>
            </a:r>
            <a:r>
              <a:rPr lang="ru-RU" b="1" dirty="0" err="1">
                <a:solidFill>
                  <a:srgbClr val="C00000"/>
                </a:solidFill>
              </a:rPr>
              <a:t>эйдос-конспектами</a:t>
            </a:r>
            <a:r>
              <a:rPr lang="ru-RU" b="1" dirty="0">
                <a:solidFill>
                  <a:srgbClr val="C00000"/>
                </a:solidFill>
              </a:rPr>
              <a:t> (ЭК)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помогает увидеть образ, созданный художником, глазами учащегося (диалог учителя и ученика); </a:t>
            </a:r>
          </a:p>
          <a:p>
            <a:pPr lvl="0"/>
            <a:r>
              <a:rPr lang="ru-RU" b="1" dirty="0"/>
              <a:t>позволяет проверить уровень восприятия произведения, а иногда и творчества, так как комментарий к ЭК показывает, насколько глубоко текст понят учеником; </a:t>
            </a:r>
          </a:p>
          <a:p>
            <a:pPr lvl="0"/>
            <a:r>
              <a:rPr lang="ru-RU" b="1" dirty="0"/>
              <a:t>требует от учащегося самостоятельной работы в выборе тем, образов, учит его исследовательской деятельности;</a:t>
            </a:r>
          </a:p>
          <a:p>
            <a:pPr lvl="0"/>
            <a:r>
              <a:rPr lang="ru-RU" b="1" dirty="0"/>
              <a:t>развивает творческие способности учащегося, интегрирует разные виды искусства: литературу и живопись;</a:t>
            </a:r>
          </a:p>
          <a:p>
            <a:r>
              <a:rPr lang="ru-RU" b="1" dirty="0"/>
              <a:t>для более неподготовленного читателя ЭК, составленный одноклассником, является своего рода помощником при чтении: учит сравнивать разные точки зрения.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Эйдос-конспекты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эйдос 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3143272" cy="4480627"/>
          </a:xfrm>
        </p:spPr>
      </p:pic>
      <p:pic>
        <p:nvPicPr>
          <p:cNvPr id="6" name="Содержимое 5" descr="эйдос 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1857364"/>
            <a:ext cx="3071834" cy="434528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</a:rPr>
              <a:t>Эйдос-конспект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User\Рабочий стол\Рисунок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6030" y="1600200"/>
            <a:ext cx="60319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Три </a:t>
            </a:r>
            <a:r>
              <a:rPr lang="ru-RU" b="1" dirty="0">
                <a:solidFill>
                  <a:srgbClr val="C00000"/>
                </a:solidFill>
              </a:rPr>
              <a:t>этапа или  </a:t>
            </a:r>
            <a:r>
              <a:rPr lang="ru-RU" b="1" dirty="0" smtClean="0">
                <a:solidFill>
                  <a:srgbClr val="C00000"/>
                </a:solidFill>
              </a:rPr>
              <a:t>стадии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seminars6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71810"/>
            <a:ext cx="3857632" cy="250031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Вызов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b="1" dirty="0"/>
              <a:t>О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смысление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Рефлексия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Результативность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Опыт показывает, что работа дала положительные результаты: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/>
              <a:t>повысился уровень развития творческой </a:t>
            </a:r>
            <a:r>
              <a:rPr lang="ru-RU" b="1" dirty="0" smtClean="0"/>
              <a:t>деятельности и творческой активности </a:t>
            </a:r>
            <a:r>
              <a:rPr lang="ru-RU" b="1" dirty="0"/>
              <a:t>учащихся;</a:t>
            </a:r>
            <a:endParaRPr lang="ru-RU" dirty="0"/>
          </a:p>
          <a:p>
            <a:pPr lvl="0"/>
            <a:r>
              <a:rPr lang="ru-RU" b="1" dirty="0" smtClean="0"/>
              <a:t>отмечена </a:t>
            </a:r>
            <a:r>
              <a:rPr lang="ru-RU" b="1" dirty="0"/>
              <a:t>положительная динамика учебных достижений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Составьте </a:t>
            </a:r>
            <a:r>
              <a:rPr lang="ru-RU" b="1" dirty="0" err="1">
                <a:solidFill>
                  <a:srgbClr val="C00000"/>
                </a:solidFill>
              </a:rPr>
              <a:t>синквейн</a:t>
            </a:r>
            <a:r>
              <a:rPr lang="ru-RU" b="1" dirty="0">
                <a:solidFill>
                  <a:srgbClr val="C00000"/>
                </a:solidFill>
              </a:rPr>
              <a:t> о данной </a:t>
            </a:r>
            <a:r>
              <a:rPr lang="ru-RU" b="1" dirty="0" smtClean="0">
                <a:solidFill>
                  <a:srgbClr val="C00000"/>
                </a:solidFill>
              </a:rPr>
              <a:t>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828668"/>
          </a:xfrm>
        </p:spPr>
        <p:txBody>
          <a:bodyPr anchor="t" anchorCtr="0">
            <a:normAutofit fontScale="25000" lnSpcReduction="20000"/>
          </a:bodyPr>
          <a:lstStyle/>
          <a:p>
            <a:r>
              <a:rPr lang="ru-RU" sz="8600" b="1" dirty="0"/>
              <a:t>Технология  критического </a:t>
            </a:r>
            <a:r>
              <a:rPr lang="ru-RU" sz="8600" b="1" dirty="0" smtClean="0"/>
              <a:t>мышления.</a:t>
            </a:r>
            <a:r>
              <a:rPr lang="ru-RU" sz="8600" b="1" dirty="0"/>
              <a:t/>
            </a:r>
            <a:br>
              <a:rPr lang="ru-RU" sz="86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859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Нестандартная, наглядная.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143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Развивает, систематизирует, стимулирует.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Чита</a:t>
            </a:r>
            <a:r>
              <a:rPr lang="ru-RU" b="1" dirty="0" smtClean="0"/>
              <a:t>й</a:t>
            </a:r>
            <a:r>
              <a:rPr lang="ru-RU" b="1" dirty="0" smtClean="0"/>
              <a:t>, </a:t>
            </a:r>
            <a:r>
              <a:rPr lang="ru-RU" b="1" dirty="0" smtClean="0"/>
              <a:t>размышляй и записывай.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50057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Мышление.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Символьный тест</a:t>
            </a:r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Квадрат</a:t>
            </a:r>
            <a:r>
              <a:rPr lang="ru-RU" dirty="0" smtClean="0"/>
              <a:t>              </a:t>
            </a:r>
          </a:p>
          <a:p>
            <a:r>
              <a:rPr lang="ru-RU" b="1" dirty="0" smtClean="0"/>
              <a:t>Прямоугольник</a:t>
            </a:r>
          </a:p>
          <a:p>
            <a:r>
              <a:rPr lang="ru-RU" b="1" dirty="0" smtClean="0"/>
              <a:t>Треугольник</a:t>
            </a:r>
          </a:p>
          <a:p>
            <a:r>
              <a:rPr lang="ru-RU" b="1" dirty="0"/>
              <a:t>Круг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Волна</a:t>
            </a:r>
            <a:r>
              <a:rPr lang="ru-RU" dirty="0"/>
              <a:t> </a:t>
            </a: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3929058" y="2928934"/>
            <a:ext cx="1071570" cy="50006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78592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28599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7620" y="3643314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82112" y="4090416"/>
            <a:ext cx="2907792" cy="344424"/>
          </a:xfrm>
          <a:custGeom>
            <a:avLst/>
            <a:gdLst>
              <a:gd name="connsiteX0" fmla="*/ 0 w 2907792"/>
              <a:gd name="connsiteY0" fmla="*/ 344424 h 344424"/>
              <a:gd name="connsiteX1" fmla="*/ 512064 w 2907792"/>
              <a:gd name="connsiteY1" fmla="*/ 88392 h 344424"/>
              <a:gd name="connsiteX2" fmla="*/ 987552 w 2907792"/>
              <a:gd name="connsiteY2" fmla="*/ 289560 h 344424"/>
              <a:gd name="connsiteX3" fmla="*/ 1536192 w 2907792"/>
              <a:gd name="connsiteY3" fmla="*/ 51816 h 344424"/>
              <a:gd name="connsiteX4" fmla="*/ 2093976 w 2907792"/>
              <a:gd name="connsiteY4" fmla="*/ 243840 h 344424"/>
              <a:gd name="connsiteX5" fmla="*/ 2642616 w 2907792"/>
              <a:gd name="connsiteY5" fmla="*/ 6096 h 344424"/>
              <a:gd name="connsiteX6" fmla="*/ 2907792 w 2907792"/>
              <a:gd name="connsiteY6" fmla="*/ 207264 h 3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792" h="344424">
                <a:moveTo>
                  <a:pt x="0" y="344424"/>
                </a:moveTo>
                <a:cubicBezTo>
                  <a:pt x="173736" y="220980"/>
                  <a:pt x="347472" y="97536"/>
                  <a:pt x="512064" y="88392"/>
                </a:cubicBezTo>
                <a:cubicBezTo>
                  <a:pt x="676656" y="79248"/>
                  <a:pt x="816864" y="295656"/>
                  <a:pt x="987552" y="289560"/>
                </a:cubicBezTo>
                <a:cubicBezTo>
                  <a:pt x="1158240" y="283464"/>
                  <a:pt x="1351788" y="59436"/>
                  <a:pt x="1536192" y="51816"/>
                </a:cubicBezTo>
                <a:cubicBezTo>
                  <a:pt x="1720596" y="44196"/>
                  <a:pt x="1909572" y="251460"/>
                  <a:pt x="2093976" y="243840"/>
                </a:cubicBezTo>
                <a:cubicBezTo>
                  <a:pt x="2278380" y="236220"/>
                  <a:pt x="2506980" y="12192"/>
                  <a:pt x="2642616" y="6096"/>
                </a:cubicBezTo>
                <a:cubicBezTo>
                  <a:pt x="2778252" y="0"/>
                  <a:pt x="2907792" y="207264"/>
                  <a:pt x="2907792" y="2072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Треугольник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Ориентирован </a:t>
            </a:r>
            <a:r>
              <a:rPr lang="ru-RU" dirty="0"/>
              <a:t>на цель. Он получает удовольствие от планирования чего-то и достижения плана. Его побуждает к действиям то, чего он достигнет. Он часто обращает внимание на большие долгосрочные дела, но может забывать о деталях. Когда ему дают задание, он устанавливает цель и разрабатывает план её достижения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Круг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Д</a:t>
            </a:r>
            <a:r>
              <a:rPr lang="ru-RU" dirty="0" smtClean="0"/>
              <a:t>ружелюбен </a:t>
            </a:r>
            <a:r>
              <a:rPr lang="ru-RU" dirty="0"/>
              <a:t>и общителен; никаких острых углов. Он справляется с делами, разговаривая о них и сглаживая взаимоотношения с каждым. Общение для него прежде всего, и он делает всё для того, чтобы сохранялась гармония. Когда ему дают задание, он его с кем-то обсуждает.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Прямоугольник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Любит </a:t>
            </a:r>
            <a:r>
              <a:rPr lang="ru-RU" dirty="0"/>
              <a:t>систему и равномерность. Но он скорее устанавливает её с помощью организации, собраний, комитетов и т. д. Всё должно делаться </a:t>
            </a:r>
            <a:r>
              <a:rPr lang="ru-RU" dirty="0" smtClean="0"/>
              <a:t>правильно. </a:t>
            </a:r>
            <a:r>
              <a:rPr lang="ru-RU" dirty="0"/>
              <a:t>Когда ему дают задание, он начинает его организовывать, делая всё, чтобы оно выполнялось как можно систематичнее.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Квадрат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Удобнее </a:t>
            </a:r>
            <a:r>
              <a:rPr lang="ru-RU" dirty="0"/>
              <a:t>всего чувствует себя в стабильной обстановке, предпочитает чёткие указания, что делать. Он консервативен и любит, чтобы всё было упорядоченно и регулярно. Когда ему дают задание, он работает над ним до завершения, даже если это монотонная, тяжёлая работа в одиночку.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Волна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Нестандартная </a:t>
            </a:r>
            <a:r>
              <a:rPr lang="ru-RU" dirty="0"/>
              <a:t>и творческая. Ей лучше всего делать в основном что-то новое и разнообразное, ей надоедает размеренность. Когда перед ней ставят задачу, у нее возникают блестящие идеи.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Благодарю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x_138bf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8976">
            <a:off x="6215074" y="4071942"/>
            <a:ext cx="2032000" cy="1993900"/>
          </a:xfrm>
          <a:prstGeom prst="rect">
            <a:avLst/>
          </a:prstGeom>
        </p:spPr>
      </p:pic>
      <p:pic>
        <p:nvPicPr>
          <p:cNvPr id="5" name="Рисунок 4" descr="0_6d41b_25c96051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1548040" cy="170582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Первая стадия  –  вызов.  Ее  присутствие  на  каждом  уроке  обязательно.  Эта  стадия позволяет: 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 </a:t>
            </a:r>
            <a:r>
              <a:rPr lang="ru-RU" b="1" dirty="0"/>
              <a:t>-актуализировать и обобщить имеющиеся у ученика знания по данной теме или проблеме;   </a:t>
            </a:r>
          </a:p>
          <a:p>
            <a:r>
              <a:rPr lang="ru-RU" b="1" dirty="0"/>
              <a:t>-вызвать устойчивый интерес к изучаемой  теме, мотивировать ученика к учебной деятельности;   </a:t>
            </a:r>
          </a:p>
          <a:p>
            <a:r>
              <a:rPr lang="ru-RU" b="1" dirty="0"/>
              <a:t>-сформулировать вопросы, на которые хотелось бы получить ответы;  </a:t>
            </a:r>
          </a:p>
          <a:p>
            <a:r>
              <a:rPr lang="ru-RU" b="1" dirty="0"/>
              <a:t> -побудить ученика к  активной работе на уроке и дома.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Вторая стадия  –  осмысление.</a:t>
            </a:r>
          </a:p>
          <a:p>
            <a:r>
              <a:rPr lang="ru-RU" b="1" dirty="0">
                <a:solidFill>
                  <a:srgbClr val="C00000"/>
                </a:solidFill>
              </a:rPr>
              <a:t> Здесь другие задачи. Эта стадия позволяет ученику:  </a:t>
            </a:r>
          </a:p>
          <a:p>
            <a:r>
              <a:rPr lang="ru-RU" b="1" dirty="0"/>
              <a:t>- получить новую информацию;  </a:t>
            </a:r>
          </a:p>
          <a:p>
            <a:r>
              <a:rPr lang="ru-RU" b="1" dirty="0"/>
              <a:t> -осмыслить ее;  </a:t>
            </a:r>
          </a:p>
          <a:p>
            <a:r>
              <a:rPr lang="ru-RU" b="1" dirty="0"/>
              <a:t> -соотнести с уже имеющимися знаниями; </a:t>
            </a:r>
          </a:p>
          <a:p>
            <a:r>
              <a:rPr lang="ru-RU" b="1" dirty="0"/>
              <a:t> -искать ответы на вопросы, поставленные в первой части.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7972452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Третья стадия – рефлексия. Здесь основным является: 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 </a:t>
            </a:r>
            <a:r>
              <a:rPr lang="ru-RU" b="1" dirty="0"/>
              <a:t>-целостное осмысление, обобщение полученной информации;  </a:t>
            </a:r>
          </a:p>
          <a:p>
            <a:r>
              <a:rPr lang="ru-RU" b="1" dirty="0"/>
              <a:t>- формирование у каждого из учащихся собственного отношения к изучаемому материалу.  </a:t>
            </a:r>
          </a:p>
          <a:p>
            <a:r>
              <a:rPr lang="ru-RU" b="1" dirty="0"/>
              <a:t>На стадии рефлексии осуществляется анализ, творческая переработка, интерпретация изученной информации. Работа ведется индивидуально, в парах или группах.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748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Прием «толстые и тонкие» вопросы (на основе методики </a:t>
            </a:r>
            <a:r>
              <a:rPr lang="ru-RU" sz="4000" b="1" dirty="0" smtClean="0">
                <a:solidFill>
                  <a:srgbClr val="C00000"/>
                </a:solidFill>
              </a:rPr>
              <a:t>Б</a:t>
            </a:r>
            <a:r>
              <a:rPr lang="ru-RU" sz="4000" b="1" dirty="0">
                <a:solidFill>
                  <a:srgbClr val="C00000"/>
                </a:solidFill>
              </a:rPr>
              <a:t>. </a:t>
            </a:r>
            <a:r>
              <a:rPr lang="ru-RU" sz="4000" b="1" dirty="0" err="1">
                <a:solidFill>
                  <a:srgbClr val="C00000"/>
                </a:solidFill>
              </a:rPr>
              <a:t>Блума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Простые вопросы. </a:t>
            </a:r>
            <a:endParaRPr lang="ru-RU" b="1" dirty="0" smtClean="0"/>
          </a:p>
          <a:p>
            <a:r>
              <a:rPr lang="ru-RU" b="1" dirty="0" smtClean="0"/>
              <a:t>  </a:t>
            </a:r>
            <a:r>
              <a:rPr lang="ru-RU" b="1" dirty="0"/>
              <a:t>Уточняющие вопросы. </a:t>
            </a:r>
          </a:p>
          <a:p>
            <a:r>
              <a:rPr lang="ru-RU" b="1" dirty="0" smtClean="0"/>
              <a:t>Интерпретационные </a:t>
            </a:r>
            <a:r>
              <a:rPr lang="ru-RU" b="1" dirty="0"/>
              <a:t>(объясняющие) вопросы. </a:t>
            </a:r>
          </a:p>
          <a:p>
            <a:r>
              <a:rPr lang="ru-RU" b="1" dirty="0" smtClean="0"/>
              <a:t> </a:t>
            </a:r>
            <a:r>
              <a:rPr lang="ru-RU" b="1" dirty="0"/>
              <a:t>Творческие вопросы. </a:t>
            </a:r>
          </a:p>
          <a:p>
            <a:r>
              <a:rPr lang="ru-RU" b="1" dirty="0" smtClean="0"/>
              <a:t>Оценочные </a:t>
            </a:r>
            <a:r>
              <a:rPr lang="ru-RU" b="1" dirty="0"/>
              <a:t>вопросы. </a:t>
            </a:r>
          </a:p>
          <a:p>
            <a:r>
              <a:rPr lang="ru-RU" b="1" dirty="0" smtClean="0"/>
              <a:t>Практические </a:t>
            </a:r>
            <a:r>
              <a:rPr lang="ru-RU" b="1" dirty="0"/>
              <a:t>вопросы. 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1624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Роман </a:t>
            </a:r>
            <a:r>
              <a:rPr lang="ru-RU" sz="3100" b="1" dirty="0">
                <a:solidFill>
                  <a:srgbClr val="C00000"/>
                </a:solidFill>
              </a:rPr>
              <a:t>А.С. Пушкина «Дубровский</a:t>
            </a:r>
            <a:r>
              <a:rPr lang="ru-RU" sz="3100" b="1" dirty="0" smtClean="0">
                <a:solidFill>
                  <a:srgbClr val="C00000"/>
                </a:solidFill>
              </a:rPr>
              <a:t>»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7472386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Прием «тонкие» и «толстые» 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900" b="1" dirty="0" smtClean="0">
                <a:solidFill>
                  <a:srgbClr val="C00000"/>
                </a:solidFill>
              </a:rPr>
              <a:t>Тонкие  вопросы</a:t>
            </a:r>
            <a:endParaRPr lang="ru-RU" sz="29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Кто...?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Что...?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Когда...?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Как звать...?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Было ли...?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Верно ли ...?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Мог ли…?</a:t>
            </a:r>
          </a:p>
          <a:p>
            <a:endParaRPr lang="ru-RU" sz="29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</a:rPr>
              <a:t>Толстые вопросы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Дайте три объяснения, почему...?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Объясните, почему...?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Почему, вы думаете...?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чём различие ...?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Предположите, что будет, если ...?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Согласны ли вы ...?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2030</Words>
  <Application>Microsoft Office PowerPoint</Application>
  <PresentationFormat>Экран (4:3)</PresentationFormat>
  <Paragraphs>297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Применение современных образовательных технологий на уроках русского языка и литературы    </vt:lpstr>
      <vt:lpstr>Педагогическая технология -  это продуманная во всех деталях модель 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учителя. (В.М.Монахов) </vt:lpstr>
      <vt:lpstr> Критическое мышление -</vt:lpstr>
      <vt:lpstr> Три этапа или  стадии</vt:lpstr>
      <vt:lpstr>Слайд 5</vt:lpstr>
      <vt:lpstr>Слайд 6</vt:lpstr>
      <vt:lpstr>Прием «толстые и тонкие» вопросы (на основе методики Б. Блума) </vt:lpstr>
      <vt:lpstr>Роман А.С. Пушкина «Дубровский»  </vt:lpstr>
      <vt:lpstr>  Прием «тонкие» и «толстые» вопросы </vt:lpstr>
      <vt:lpstr>Прием «Синквейн» </vt:lpstr>
      <vt:lpstr>Правила написания синквейна</vt:lpstr>
      <vt:lpstr>А.Н. Островский «Гроза»</vt:lpstr>
      <vt:lpstr>Слайд 13</vt:lpstr>
      <vt:lpstr>Слайд 14</vt:lpstr>
      <vt:lpstr>Рассказ  Бунина «Антоновские яблоки».  </vt:lpstr>
      <vt:lpstr>Прием «Диаманты» </vt:lpstr>
      <vt:lpstr>Слайд 17</vt:lpstr>
      <vt:lpstr>Прием «Даймон» </vt:lpstr>
      <vt:lpstr>Прием «Кластер» </vt:lpstr>
      <vt:lpstr>Кластер  «Образ  князя Болконского в романе Л.Н.Толстого «Война и мир» </vt:lpstr>
      <vt:lpstr>Постройте кластер – фишбоун (рыбная кость)  </vt:lpstr>
      <vt:lpstr>Имя существительное как часть речи</vt:lpstr>
      <vt:lpstr>Слайд 23</vt:lpstr>
      <vt:lpstr>Прием «Инсерн» </vt:lpstr>
      <vt:lpstr>Стадия осмысления </vt:lpstr>
      <vt:lpstr>Роман «Герой нашего времени»</vt:lpstr>
      <vt:lpstr>М.Е.Салтыков – Щедрин. Очерк жизни и творчества». </vt:lpstr>
      <vt:lpstr>«Типы речи», стадия вызова </vt:lpstr>
      <vt:lpstr>Прием «Двойной  дневник»</vt:lpstr>
      <vt:lpstr>Слайд 30</vt:lpstr>
      <vt:lpstr>Знаю – хочу узнать – узнал</vt:lpstr>
      <vt:lpstr>Прием «психорисунка» </vt:lpstr>
      <vt:lpstr>       Прием «Продвинутая лекция» (конспект-опора с пропусками ключевых слов) </vt:lpstr>
      <vt:lpstr>Прием «Текст с пометками» </vt:lpstr>
      <vt:lpstr>Неотправленное письмо</vt:lpstr>
      <vt:lpstr>Прием «Эйдос-конспект» </vt:lpstr>
      <vt:lpstr>Достоинства работы с эйдос-конспектами (ЭК) </vt:lpstr>
      <vt:lpstr>Эйдос-конспекты</vt:lpstr>
      <vt:lpstr>Эйдос-конспект</vt:lpstr>
      <vt:lpstr>Результативность </vt:lpstr>
      <vt:lpstr>Составьте синквейн о данной технологии </vt:lpstr>
      <vt:lpstr> Символьный тест </vt:lpstr>
      <vt:lpstr>Треугольник</vt:lpstr>
      <vt:lpstr>Круг</vt:lpstr>
      <vt:lpstr>Прямоугольник</vt:lpstr>
      <vt:lpstr>Квадрат</vt:lpstr>
      <vt:lpstr>Волна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современных образовательных технологий на уроках русского языка и литературы    </dc:title>
  <dc:creator>Admin</dc:creator>
  <cp:lastModifiedBy>Admin</cp:lastModifiedBy>
  <cp:revision>41</cp:revision>
  <dcterms:created xsi:type="dcterms:W3CDTF">2012-10-27T14:12:57Z</dcterms:created>
  <dcterms:modified xsi:type="dcterms:W3CDTF">2012-11-18T09:14:19Z</dcterms:modified>
</cp:coreProperties>
</file>