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1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AF76D0B-8935-4604-B545-1C670F43512D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E8B2F22A-8B53-4B22-A70A-7220B69305A9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xfrm>
          <a:off x="1649" y="145832"/>
          <a:ext cx="2009277" cy="803710"/>
        </a:xfrm>
        <a:prstGeom prst="chevron">
          <a:avLst/>
        </a:prstGeom>
        <a:gradFill rotWithShape="1">
          <a:gsLst>
            <a:gs pos="0">
              <a:srgbClr val="4F81BD">
                <a:tint val="50000"/>
                <a:satMod val="300000"/>
              </a:srgbClr>
            </a:gs>
            <a:gs pos="35000">
              <a:srgbClr val="4F81BD">
                <a:tint val="37000"/>
                <a:satMod val="300000"/>
              </a:srgbClr>
            </a:gs>
            <a:gs pos="100000">
              <a:srgbClr val="4F81BD">
                <a:tint val="15000"/>
                <a:satMod val="350000"/>
              </a:srgbClr>
            </a:gs>
          </a:gsLst>
          <a:lin ang="16200000" scaled="1"/>
        </a:gradFill>
        <a:ln w="9525" cap="flat" cmpd="sng" algn="ctr">
          <a:solidFill>
            <a:srgbClr val="FF000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algn="ctr"/>
          <a:r>
            <a:rPr lang="ru-RU" b="1" dirty="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Детские школы искусств</a:t>
          </a:r>
        </a:p>
      </dgm:t>
    </dgm:pt>
    <dgm:pt modelId="{B5C4FDD4-B51B-49DB-841F-0FCFA6499B55}" type="parTrans" cxnId="{D25B0F01-3E20-42B9-BCF8-BC630D9F32BD}">
      <dgm:prSet/>
      <dgm:spPr/>
      <dgm:t>
        <a:bodyPr/>
        <a:lstStyle/>
        <a:p>
          <a:pPr algn="ctr"/>
          <a:endParaRPr lang="ru-RU"/>
        </a:p>
      </dgm:t>
    </dgm:pt>
    <dgm:pt modelId="{33FC5A4F-2083-4383-A315-C97C4BD8CFBD}" type="sibTrans" cxnId="{D25B0F01-3E20-42B9-BCF8-BC630D9F32BD}">
      <dgm:prSet/>
      <dgm:spPr/>
      <dgm:t>
        <a:bodyPr/>
        <a:lstStyle/>
        <a:p>
          <a:pPr algn="ctr"/>
          <a:endParaRPr lang="ru-RU"/>
        </a:p>
      </dgm:t>
    </dgm:pt>
    <dgm:pt modelId="{45EFD7E6-7713-47CE-BDDD-07E5E5E63015}">
      <dgm:prSet phldrT="[Текст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xfrm>
          <a:off x="1809998" y="145832"/>
          <a:ext cx="2009277" cy="803710"/>
        </a:xfrm>
        <a:prstGeom prst="chevron">
          <a:avLst/>
        </a:prstGeom>
        <a:gradFill rotWithShape="1">
          <a:gsLst>
            <a:gs pos="0">
              <a:srgbClr val="F79646">
                <a:tint val="50000"/>
                <a:satMod val="300000"/>
              </a:srgbClr>
            </a:gs>
            <a:gs pos="35000">
              <a:srgbClr val="F79646">
                <a:tint val="37000"/>
                <a:satMod val="300000"/>
              </a:srgbClr>
            </a:gs>
            <a:gs pos="100000">
              <a:srgbClr val="F79646">
                <a:tint val="15000"/>
                <a:satMod val="350000"/>
              </a:srgbClr>
            </a:gs>
          </a:gsLst>
          <a:lin ang="16200000" scaled="1"/>
        </a:gradFill>
        <a:ln w="9525" cap="flat" cmpd="sng" algn="ctr">
          <a:solidFill>
            <a:srgbClr val="FF000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algn="ctr"/>
          <a:r>
            <a:rPr lang="ru-RU" b="1" dirty="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Творческие училища (колледжи)</a:t>
          </a:r>
        </a:p>
      </dgm:t>
    </dgm:pt>
    <dgm:pt modelId="{5A573D49-3061-43C3-BFFB-BFD921E755AE}" type="parTrans" cxnId="{C71E791B-402F-40D2-8588-A37E48621B2D}">
      <dgm:prSet/>
      <dgm:spPr/>
      <dgm:t>
        <a:bodyPr/>
        <a:lstStyle/>
        <a:p>
          <a:pPr algn="ctr"/>
          <a:endParaRPr lang="ru-RU"/>
        </a:p>
      </dgm:t>
    </dgm:pt>
    <dgm:pt modelId="{7A4F08DF-3CAD-4139-992E-77D56981A161}" type="sibTrans" cxnId="{C71E791B-402F-40D2-8588-A37E48621B2D}">
      <dgm:prSet/>
      <dgm:spPr/>
      <dgm:t>
        <a:bodyPr/>
        <a:lstStyle/>
        <a:p>
          <a:pPr algn="ctr"/>
          <a:endParaRPr lang="ru-RU"/>
        </a:p>
      </dgm:t>
    </dgm:pt>
    <dgm:pt modelId="{89D998F7-67E9-4684-9B58-86B77622B25E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xfrm>
          <a:off x="3618348" y="145832"/>
          <a:ext cx="2009277" cy="803710"/>
        </a:xfrm>
        <a:prstGeom prst="chevron">
          <a:avLst/>
        </a:prstGeom>
        <a:gradFill rotWithShape="1">
          <a:gsLst>
            <a:gs pos="0">
              <a:srgbClr val="C0504D">
                <a:tint val="50000"/>
                <a:satMod val="300000"/>
              </a:srgbClr>
            </a:gs>
            <a:gs pos="35000">
              <a:srgbClr val="C0504D">
                <a:tint val="37000"/>
                <a:satMod val="300000"/>
              </a:srgbClr>
            </a:gs>
            <a:gs pos="100000">
              <a:srgbClr val="C0504D">
                <a:tint val="15000"/>
                <a:satMod val="350000"/>
              </a:srgbClr>
            </a:gs>
          </a:gsLst>
          <a:lin ang="16200000" scaled="1"/>
        </a:gradFill>
        <a:ln w="9525" cap="flat" cmpd="sng" algn="ctr">
          <a:solidFill>
            <a:srgbClr val="FF000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algn="ctr"/>
          <a:r>
            <a:rPr lang="ru-RU" b="1" dirty="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Высшие учебные заведения</a:t>
          </a:r>
        </a:p>
      </dgm:t>
    </dgm:pt>
    <dgm:pt modelId="{9DC019CA-A984-46A1-B14A-9FD44BD7B623}" type="parTrans" cxnId="{78162622-B77B-4E9D-B0F5-BA02F277515C}">
      <dgm:prSet/>
      <dgm:spPr/>
      <dgm:t>
        <a:bodyPr/>
        <a:lstStyle/>
        <a:p>
          <a:pPr algn="ctr"/>
          <a:endParaRPr lang="ru-RU"/>
        </a:p>
      </dgm:t>
    </dgm:pt>
    <dgm:pt modelId="{ED49E839-25D3-4936-A8E0-9362DC6CC494}" type="sibTrans" cxnId="{78162622-B77B-4E9D-B0F5-BA02F277515C}">
      <dgm:prSet/>
      <dgm:spPr/>
      <dgm:t>
        <a:bodyPr/>
        <a:lstStyle/>
        <a:p>
          <a:pPr algn="ctr"/>
          <a:endParaRPr lang="ru-RU"/>
        </a:p>
      </dgm:t>
    </dgm:pt>
    <dgm:pt modelId="{57A8D28F-482B-4B86-8C13-B970DBB8B064}" type="pres">
      <dgm:prSet presAssocID="{9AF76D0B-8935-4604-B545-1C670F43512D}" presName="Name0" presStyleCnt="0">
        <dgm:presLayoutVars>
          <dgm:dir/>
          <dgm:animLvl val="lvl"/>
          <dgm:resizeHandles val="exact"/>
        </dgm:presLayoutVars>
      </dgm:prSet>
      <dgm:spPr/>
    </dgm:pt>
    <dgm:pt modelId="{4288D793-0E6B-43B5-8260-A86A0D50F547}" type="pres">
      <dgm:prSet presAssocID="{E8B2F22A-8B53-4B22-A70A-7220B69305A9}" presName="parTxOnly" presStyleLbl="node1" presStyleIdx="0" presStyleCnt="3">
        <dgm:presLayoutVars>
          <dgm:chMax val="0"/>
          <dgm:chPref val="0"/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ru-RU"/>
        </a:p>
      </dgm:t>
    </dgm:pt>
    <dgm:pt modelId="{B4E2D4AC-2FBD-4356-84C9-1B8447206C22}" type="pres">
      <dgm:prSet presAssocID="{33FC5A4F-2083-4383-A315-C97C4BD8CFBD}" presName="parTxOnlySpace" presStyleCnt="0"/>
      <dgm:spPr/>
    </dgm:pt>
    <dgm:pt modelId="{9DB4DA1C-05E8-4CDB-B983-7D76E1A066CC}" type="pres">
      <dgm:prSet presAssocID="{45EFD7E6-7713-47CE-BDDD-07E5E5E63015}" presName="parTxOnly" presStyleLbl="node1" presStyleIdx="1" presStyleCnt="3">
        <dgm:presLayoutVars>
          <dgm:chMax val="0"/>
          <dgm:chPref val="0"/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ru-RU"/>
        </a:p>
      </dgm:t>
    </dgm:pt>
    <dgm:pt modelId="{7225692D-FEBF-4B2B-BAB2-3801F1EFE780}" type="pres">
      <dgm:prSet presAssocID="{7A4F08DF-3CAD-4139-992E-77D56981A161}" presName="parTxOnlySpace" presStyleCnt="0"/>
      <dgm:spPr/>
    </dgm:pt>
    <dgm:pt modelId="{512E1C13-89CD-4939-8FC9-C4704C769C58}" type="pres">
      <dgm:prSet presAssocID="{89D998F7-67E9-4684-9B58-86B77622B25E}" presName="parTxOnly" presStyleLbl="node1" presStyleIdx="2" presStyleCnt="3">
        <dgm:presLayoutVars>
          <dgm:chMax val="0"/>
          <dgm:chPref val="0"/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ru-RU"/>
        </a:p>
      </dgm:t>
    </dgm:pt>
  </dgm:ptLst>
  <dgm:cxnLst>
    <dgm:cxn modelId="{C71E791B-402F-40D2-8588-A37E48621B2D}" srcId="{9AF76D0B-8935-4604-B545-1C670F43512D}" destId="{45EFD7E6-7713-47CE-BDDD-07E5E5E63015}" srcOrd="1" destOrd="0" parTransId="{5A573D49-3061-43C3-BFFB-BFD921E755AE}" sibTransId="{7A4F08DF-3CAD-4139-992E-77D56981A161}"/>
    <dgm:cxn modelId="{78162622-B77B-4E9D-B0F5-BA02F277515C}" srcId="{9AF76D0B-8935-4604-B545-1C670F43512D}" destId="{89D998F7-67E9-4684-9B58-86B77622B25E}" srcOrd="2" destOrd="0" parTransId="{9DC019CA-A984-46A1-B14A-9FD44BD7B623}" sibTransId="{ED49E839-25D3-4936-A8E0-9362DC6CC494}"/>
    <dgm:cxn modelId="{0C9A99F6-5E4E-4FF6-8431-5203F4765F04}" type="presOf" srcId="{89D998F7-67E9-4684-9B58-86B77622B25E}" destId="{512E1C13-89CD-4939-8FC9-C4704C769C58}" srcOrd="0" destOrd="0" presId="urn:microsoft.com/office/officeart/2005/8/layout/chevron1"/>
    <dgm:cxn modelId="{E78E3E9E-37A4-4132-8893-BA7191344C9D}" type="presOf" srcId="{9AF76D0B-8935-4604-B545-1C670F43512D}" destId="{57A8D28F-482B-4B86-8C13-B970DBB8B064}" srcOrd="0" destOrd="0" presId="urn:microsoft.com/office/officeart/2005/8/layout/chevron1"/>
    <dgm:cxn modelId="{D25B0F01-3E20-42B9-BCF8-BC630D9F32BD}" srcId="{9AF76D0B-8935-4604-B545-1C670F43512D}" destId="{E8B2F22A-8B53-4B22-A70A-7220B69305A9}" srcOrd="0" destOrd="0" parTransId="{B5C4FDD4-B51B-49DB-841F-0FCFA6499B55}" sibTransId="{33FC5A4F-2083-4383-A315-C97C4BD8CFBD}"/>
    <dgm:cxn modelId="{5456276F-6A58-48BB-BB1D-E580E3DE4141}" type="presOf" srcId="{E8B2F22A-8B53-4B22-A70A-7220B69305A9}" destId="{4288D793-0E6B-43B5-8260-A86A0D50F547}" srcOrd="0" destOrd="0" presId="urn:microsoft.com/office/officeart/2005/8/layout/chevron1"/>
    <dgm:cxn modelId="{04B28D45-ECA7-40BD-ADD6-D52698335746}" type="presOf" srcId="{45EFD7E6-7713-47CE-BDDD-07E5E5E63015}" destId="{9DB4DA1C-05E8-4CDB-B983-7D76E1A066CC}" srcOrd="0" destOrd="0" presId="urn:microsoft.com/office/officeart/2005/8/layout/chevron1"/>
    <dgm:cxn modelId="{7AD1B186-0159-40D3-AD8C-63DE70AB7D45}" type="presParOf" srcId="{57A8D28F-482B-4B86-8C13-B970DBB8B064}" destId="{4288D793-0E6B-43B5-8260-A86A0D50F547}" srcOrd="0" destOrd="0" presId="urn:microsoft.com/office/officeart/2005/8/layout/chevron1"/>
    <dgm:cxn modelId="{46D32F31-F3C8-4777-A3B9-D3E8C5122A51}" type="presParOf" srcId="{57A8D28F-482B-4B86-8C13-B970DBB8B064}" destId="{B4E2D4AC-2FBD-4356-84C9-1B8447206C22}" srcOrd="1" destOrd="0" presId="urn:microsoft.com/office/officeart/2005/8/layout/chevron1"/>
    <dgm:cxn modelId="{58C5EF63-546A-4C2C-B8A2-EBE493FF527C}" type="presParOf" srcId="{57A8D28F-482B-4B86-8C13-B970DBB8B064}" destId="{9DB4DA1C-05E8-4CDB-B983-7D76E1A066CC}" srcOrd="2" destOrd="0" presId="urn:microsoft.com/office/officeart/2005/8/layout/chevron1"/>
    <dgm:cxn modelId="{5311C2CD-BD61-4925-9565-729EBB770F7A}" type="presParOf" srcId="{57A8D28F-482B-4B86-8C13-B970DBB8B064}" destId="{7225692D-FEBF-4B2B-BAB2-3801F1EFE780}" srcOrd="3" destOrd="0" presId="urn:microsoft.com/office/officeart/2005/8/layout/chevron1"/>
    <dgm:cxn modelId="{624D57AC-9B08-49E8-A57A-ACC2AD2C4CB5}" type="presParOf" srcId="{57A8D28F-482B-4B86-8C13-B970DBB8B064}" destId="{512E1C13-89CD-4939-8FC9-C4704C769C58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88D793-0E6B-43B5-8260-A86A0D50F547}">
      <dsp:nvSpPr>
        <dsp:cNvPr id="0" name=""/>
        <dsp:cNvSpPr/>
      </dsp:nvSpPr>
      <dsp:spPr>
        <a:xfrm>
          <a:off x="2447" y="735859"/>
          <a:ext cx="2981440" cy="1192576"/>
        </a:xfrm>
        <a:prstGeom prst="chevron">
          <a:avLst/>
        </a:prstGeom>
        <a:gradFill rotWithShape="1">
          <a:gsLst>
            <a:gs pos="0">
              <a:srgbClr val="4F81BD">
                <a:tint val="50000"/>
                <a:satMod val="300000"/>
              </a:srgbClr>
            </a:gs>
            <a:gs pos="35000">
              <a:srgbClr val="4F81BD">
                <a:tint val="37000"/>
                <a:satMod val="300000"/>
              </a:srgbClr>
            </a:gs>
            <a:gs pos="100000">
              <a:srgbClr val="4F81BD">
                <a:tint val="15000"/>
                <a:satMod val="350000"/>
              </a:srgbClr>
            </a:gs>
          </a:gsLst>
          <a:lin ang="16200000" scaled="1"/>
        </a:gradFill>
        <a:ln w="9525" cap="flat" cmpd="sng" algn="ctr">
          <a:solidFill>
            <a:srgbClr val="FF000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Детские школы искусств</a:t>
          </a:r>
        </a:p>
      </dsp:txBody>
      <dsp:txXfrm>
        <a:off x="598735" y="735859"/>
        <a:ext cx="1788864" cy="1192576"/>
      </dsp:txXfrm>
    </dsp:sp>
    <dsp:sp modelId="{9DB4DA1C-05E8-4CDB-B983-7D76E1A066CC}">
      <dsp:nvSpPr>
        <dsp:cNvPr id="0" name=""/>
        <dsp:cNvSpPr/>
      </dsp:nvSpPr>
      <dsp:spPr>
        <a:xfrm>
          <a:off x="2685743" y="735859"/>
          <a:ext cx="2981440" cy="1192576"/>
        </a:xfrm>
        <a:prstGeom prst="chevron">
          <a:avLst/>
        </a:prstGeom>
        <a:gradFill rotWithShape="1">
          <a:gsLst>
            <a:gs pos="0">
              <a:srgbClr val="F79646">
                <a:tint val="50000"/>
                <a:satMod val="300000"/>
              </a:srgbClr>
            </a:gs>
            <a:gs pos="35000">
              <a:srgbClr val="F79646">
                <a:tint val="37000"/>
                <a:satMod val="300000"/>
              </a:srgbClr>
            </a:gs>
            <a:gs pos="100000">
              <a:srgbClr val="F79646">
                <a:tint val="15000"/>
                <a:satMod val="350000"/>
              </a:srgbClr>
            </a:gs>
          </a:gsLst>
          <a:lin ang="16200000" scaled="1"/>
        </a:gradFill>
        <a:ln w="9525" cap="flat" cmpd="sng" algn="ctr">
          <a:solidFill>
            <a:srgbClr val="FF000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Творческие училища (колледжи)</a:t>
          </a:r>
        </a:p>
      </dsp:txBody>
      <dsp:txXfrm>
        <a:off x="3282031" y="735859"/>
        <a:ext cx="1788864" cy="1192576"/>
      </dsp:txXfrm>
    </dsp:sp>
    <dsp:sp modelId="{512E1C13-89CD-4939-8FC9-C4704C769C58}">
      <dsp:nvSpPr>
        <dsp:cNvPr id="0" name=""/>
        <dsp:cNvSpPr/>
      </dsp:nvSpPr>
      <dsp:spPr>
        <a:xfrm>
          <a:off x="5369040" y="735859"/>
          <a:ext cx="2981440" cy="1192576"/>
        </a:xfrm>
        <a:prstGeom prst="chevron">
          <a:avLst/>
        </a:prstGeom>
        <a:gradFill rotWithShape="1">
          <a:gsLst>
            <a:gs pos="0">
              <a:srgbClr val="C0504D">
                <a:tint val="50000"/>
                <a:satMod val="300000"/>
              </a:srgbClr>
            </a:gs>
            <a:gs pos="35000">
              <a:srgbClr val="C0504D">
                <a:tint val="37000"/>
                <a:satMod val="300000"/>
              </a:srgbClr>
            </a:gs>
            <a:gs pos="100000">
              <a:srgbClr val="C0504D">
                <a:tint val="15000"/>
                <a:satMod val="350000"/>
              </a:srgbClr>
            </a:gs>
          </a:gsLst>
          <a:lin ang="16200000" scaled="1"/>
        </a:gradFill>
        <a:ln w="9525" cap="flat" cmpd="sng" algn="ctr">
          <a:solidFill>
            <a:srgbClr val="FF000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Высшие учебные заведения</a:t>
          </a:r>
        </a:p>
      </dsp:txBody>
      <dsp:txXfrm>
        <a:off x="5965328" y="735859"/>
        <a:ext cx="1788864" cy="11925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5A67-62D6-474B-941D-0BB177E31F02}" type="datetimeFigureOut">
              <a:rPr lang="ru-RU" smtClean="0"/>
              <a:t>28.03.2013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083F6-7595-434E-9FEE-EA74358BC4E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5A67-62D6-474B-941D-0BB177E31F02}" type="datetimeFigureOut">
              <a:rPr lang="ru-RU" smtClean="0"/>
              <a:t>28.03.2013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083F6-7595-434E-9FEE-EA74358BC4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5A67-62D6-474B-941D-0BB177E31F02}" type="datetimeFigureOut">
              <a:rPr lang="ru-RU" smtClean="0"/>
              <a:t>28.03.2013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083F6-7595-434E-9FEE-EA74358BC4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5A67-62D6-474B-941D-0BB177E31F02}" type="datetimeFigureOut">
              <a:rPr lang="ru-RU" smtClean="0"/>
              <a:t>28.03.2013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083F6-7595-434E-9FEE-EA74358BC4E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5A67-62D6-474B-941D-0BB177E31F02}" type="datetimeFigureOut">
              <a:rPr lang="ru-RU" smtClean="0"/>
              <a:t>28.03.2013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083F6-7595-434E-9FEE-EA74358BC4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5A67-62D6-474B-941D-0BB177E31F02}" type="datetimeFigureOut">
              <a:rPr lang="ru-RU" smtClean="0"/>
              <a:t>28.03.2013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083F6-7595-434E-9FEE-EA74358BC4E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5A67-62D6-474B-941D-0BB177E31F02}" type="datetimeFigureOut">
              <a:rPr lang="ru-RU" smtClean="0"/>
              <a:t>28.03.2013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083F6-7595-434E-9FEE-EA74358BC4E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5A67-62D6-474B-941D-0BB177E31F02}" type="datetimeFigureOut">
              <a:rPr lang="ru-RU" smtClean="0"/>
              <a:t>28.03.2013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083F6-7595-434E-9FEE-EA74358BC4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5A67-62D6-474B-941D-0BB177E31F02}" type="datetimeFigureOut">
              <a:rPr lang="ru-RU" smtClean="0"/>
              <a:t>28.03.2013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083F6-7595-434E-9FEE-EA74358BC4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5A67-62D6-474B-941D-0BB177E31F02}" type="datetimeFigureOut">
              <a:rPr lang="ru-RU" smtClean="0"/>
              <a:t>28.03.2013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083F6-7595-434E-9FEE-EA74358BC4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5A67-62D6-474B-941D-0BB177E31F02}" type="datetimeFigureOut">
              <a:rPr lang="ru-RU" smtClean="0"/>
              <a:t>28.03.2013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083F6-7595-434E-9FEE-EA74358BC4E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4C5A67-62D6-474B-941D-0BB177E31F02}" type="datetimeFigureOut">
              <a:rPr lang="ru-RU" smtClean="0"/>
              <a:t>28.03.2013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81083F6-7595-434E-9FEE-EA74358BC4E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484785"/>
            <a:ext cx="8640960" cy="2880320"/>
          </a:xfrm>
        </p:spPr>
        <p:txBody>
          <a:bodyPr>
            <a:normAutofit fontScale="92500" lnSpcReduction="20000"/>
          </a:bodyPr>
          <a:lstStyle/>
          <a:p>
            <a:pPr algn="ctr"/>
            <a:endParaRPr lang="ru-RU" dirty="0" smtClean="0"/>
          </a:p>
          <a:p>
            <a:pPr algn="ctr"/>
            <a:r>
              <a:rPr lang="ru-RU" sz="3500" b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Введение </a:t>
            </a:r>
          </a:p>
          <a:p>
            <a:pPr algn="ctr"/>
            <a:r>
              <a:rPr lang="ru-RU" sz="3500" b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Федеральных государственных требований </a:t>
            </a:r>
          </a:p>
          <a:p>
            <a:pPr algn="ctr"/>
            <a:r>
              <a:rPr lang="ru-RU" sz="3500" b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в учебный процесс </a:t>
            </a:r>
          </a:p>
          <a:p>
            <a:pPr algn="ctr"/>
            <a:r>
              <a:rPr lang="ru-RU" sz="3500" b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Детской школы искусств</a:t>
            </a:r>
            <a:endParaRPr lang="ru-RU" sz="3500" b="1" dirty="0">
              <a:solidFill>
                <a:srgbClr val="FF0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7" y="404665"/>
            <a:ext cx="8352928" cy="1224136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Педагогическая конференция </a:t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>«Инновационные технологии в образовании»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50209">
            <a:off x="2949574" y="4221088"/>
            <a:ext cx="3243263" cy="247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3897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406626868"/>
              </p:ext>
            </p:extLst>
          </p:nvPr>
        </p:nvGraphicFramePr>
        <p:xfrm>
          <a:off x="395536" y="1388845"/>
          <a:ext cx="8352928" cy="2664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8177" y="332656"/>
            <a:ext cx="85689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Традиционная система художественного образования в России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1029" name="Picture 5" descr="D:\Мои документы\Мои рисунки\Маликов Д от Сандо А.В\Изображение 03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755878"/>
            <a:ext cx="4139952" cy="275996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FF0000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639681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288D793-0E6B-43B5-8260-A86A0D50F5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>
                                            <p:graphicEl>
                                              <a:dgm id="{4288D793-0E6B-43B5-8260-A86A0D50F5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>
                                            <p:graphicEl>
                                              <a:dgm id="{4288D793-0E6B-43B5-8260-A86A0D50F5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">
                                            <p:graphicEl>
                                              <a:dgm id="{4288D793-0E6B-43B5-8260-A86A0D50F5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DB4DA1C-05E8-4CDB-B983-7D76E1A066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">
                                            <p:graphicEl>
                                              <a:dgm id="{9DB4DA1C-05E8-4CDB-B983-7D76E1A066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2">
                                            <p:graphicEl>
                                              <a:dgm id="{9DB4DA1C-05E8-4CDB-B983-7D76E1A066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2">
                                            <p:graphicEl>
                                              <a:dgm id="{9DB4DA1C-05E8-4CDB-B983-7D76E1A066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12E1C13-89CD-4939-8FC9-C4704C769C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2">
                                            <p:graphicEl>
                                              <a:dgm id="{512E1C13-89CD-4939-8FC9-C4704C769C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2">
                                            <p:graphicEl>
                                              <a:dgm id="{512E1C13-89CD-4939-8FC9-C4704C769C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2">
                                            <p:graphicEl>
                                              <a:dgm id="{512E1C13-89CD-4939-8FC9-C4704C769C5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lvl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260648"/>
            <a:ext cx="72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Ожидаемые изменения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592" y="1340768"/>
            <a:ext cx="777686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b="1" dirty="0" smtClean="0">
                <a:latin typeface="+mj-lt"/>
              </a:rPr>
              <a:t>конкурсный отбор детей;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b="1" dirty="0" smtClean="0">
                <a:effectLst/>
                <a:latin typeface="+mj-lt"/>
                <a:ea typeface="Calibri"/>
              </a:rPr>
              <a:t>новые учебные планы и сроки обучения;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b="1" dirty="0">
                <a:latin typeface="+mj-lt"/>
              </a:rPr>
              <a:t>н</a:t>
            </a:r>
            <a:r>
              <a:rPr lang="ru-RU" sz="2000" b="1" dirty="0" smtClean="0">
                <a:latin typeface="+mj-lt"/>
              </a:rPr>
              <a:t>овые учебные дисциплины;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b="1" dirty="0" smtClean="0">
                <a:latin typeface="+mj-lt"/>
              </a:rPr>
              <a:t>изменения режимного характера;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b="1" dirty="0" smtClean="0">
                <a:latin typeface="+mj-lt"/>
              </a:rPr>
              <a:t>новый порядок промежуточной и итоговой аттестации учащихся;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b="1" dirty="0" smtClean="0">
                <a:latin typeface="+mj-lt"/>
              </a:rPr>
              <a:t>повышение роли и ответственности родителей в организации самостоятельных занятий учащихся;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b="1" dirty="0" smtClean="0">
                <a:latin typeface="+mj-lt"/>
              </a:rPr>
              <a:t>выдача документа государственного образца.</a:t>
            </a:r>
          </a:p>
          <a:p>
            <a:pPr marL="342900" indent="-342900">
              <a:buAutoNum type="arabicPeriod"/>
            </a:pPr>
            <a:endParaRPr lang="ru-RU" dirty="0"/>
          </a:p>
        </p:txBody>
      </p:sp>
      <p:pic>
        <p:nvPicPr>
          <p:cNvPr id="4" name="Picture 2" descr="C:\Documents and Settings\Администратор\Рабочий стол\Смешные картинки\C-36 Dance\C36-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312" y="476672"/>
            <a:ext cx="1421435" cy="14204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Documents and Settings\Администратор\Рабочий стол\Смешные картинки\C-21 Hobby\C21-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09" y="5453893"/>
            <a:ext cx="1076139" cy="12290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44147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2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7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7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7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41560"/>
            <a:ext cx="4968552" cy="3312368"/>
          </a:xfrm>
          <a:prstGeom prst="rect">
            <a:avLst/>
          </a:prstGeom>
          <a:solidFill>
            <a:srgbClr val="F3A447"/>
          </a:solidFill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1490643" y="4384228"/>
            <a:ext cx="7776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Пожелаем себе удачи!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3431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89</TotalTime>
  <Words>78</Words>
  <Application>Microsoft Office PowerPoint</Application>
  <PresentationFormat>Экран (4:3)</PresentationFormat>
  <Paragraphs>19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Воздушный поток</vt:lpstr>
      <vt:lpstr>Педагогическая конференция  «Инновационные технологии в образовании»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Педагогическая конференция  «Инновационные технологии в образовании»</dc:title>
  <dc:creator>1sm</dc:creator>
  <cp:lastModifiedBy>1sm</cp:lastModifiedBy>
  <cp:revision>9</cp:revision>
  <dcterms:created xsi:type="dcterms:W3CDTF">2013-03-28T07:14:39Z</dcterms:created>
  <dcterms:modified xsi:type="dcterms:W3CDTF">2013-03-28T08:45:15Z</dcterms:modified>
</cp:coreProperties>
</file>