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4" r:id="rId15"/>
    <p:sldId id="275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D192A-8534-4A41-912B-639968B55D16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5D409-0651-4574-9ED2-7DEFB4B48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 shadeToTitle="1">
        <a:gradFill flip="none" rotWithShape="1">
          <a:gsLst>
            <a:gs pos="0">
              <a:srgbClr val="5E9EFF"/>
            </a:gs>
            <a:gs pos="0">
              <a:srgbClr val="FF0000"/>
            </a:gs>
            <a:gs pos="39999">
              <a:srgbClr val="85C2FF"/>
            </a:gs>
            <a:gs pos="70000">
              <a:srgbClr val="C4D6EB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Конституция РФ.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1" algn="r">
              <a:buNone/>
            </a:pPr>
            <a:r>
              <a:rPr lang="ru-RU" sz="2600" dirty="0" smtClean="0"/>
              <a:t>                                    Принята</a:t>
            </a:r>
          </a:p>
          <a:p>
            <a:pPr lvl="1" algn="r">
              <a:buNone/>
            </a:pPr>
            <a:r>
              <a:rPr lang="ru-RU" sz="2600" dirty="0" smtClean="0"/>
              <a:t>Всенародным голосованием</a:t>
            </a:r>
          </a:p>
          <a:p>
            <a:pPr algn="r">
              <a:buNone/>
            </a:pPr>
            <a:r>
              <a:rPr lang="ru-RU" i="1" dirty="0" smtClean="0"/>
              <a:t>12 декабря 1993 года.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1" name="Picture 3" descr="G:\Новая папка\p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357298"/>
            <a:ext cx="2857520" cy="4286280"/>
          </a:xfrm>
          <a:prstGeom prst="rect">
            <a:avLst/>
          </a:prstGeom>
          <a:noFill/>
        </p:spPr>
      </p:pic>
      <p:pic>
        <p:nvPicPr>
          <p:cNvPr id="6" name="Picture 3" descr="G:\Новая папка\gerb_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214554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14488"/>
            <a:ext cx="42576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97" name="Group 73"/>
          <p:cNvGrpSpPr>
            <a:grpSpLocks noChangeAspect="1"/>
          </p:cNvGrpSpPr>
          <p:nvPr/>
        </p:nvGrpSpPr>
        <p:grpSpPr bwMode="auto">
          <a:xfrm>
            <a:off x="4214810" y="2428873"/>
            <a:ext cx="4562475" cy="2163445"/>
            <a:chOff x="0" y="-1125"/>
            <a:chExt cx="7185" cy="3407"/>
          </a:xfrm>
        </p:grpSpPr>
        <p:sp>
          <p:nvSpPr>
            <p:cNvPr id="1098" name="AutoShape 74"/>
            <p:cNvSpPr>
              <a:spLocks noChangeAspect="1" noChangeArrowheads="1"/>
            </p:cNvSpPr>
            <p:nvPr/>
          </p:nvSpPr>
          <p:spPr bwMode="auto">
            <a:xfrm>
              <a:off x="675" y="-1125"/>
              <a:ext cx="6510" cy="2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1792" y="0"/>
              <a:ext cx="3123" cy="759"/>
            </a:xfrm>
            <a:prstGeom prst="rect">
              <a:avLst/>
            </a:prstGeom>
            <a:noFill/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762" y="81"/>
              <a:ext cx="116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Социальные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269" y="339"/>
              <a:ext cx="1080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и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экономич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3337" y="339"/>
              <a:ext cx="109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436" y="339"/>
              <a:ext cx="131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1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е</a:t>
              </a:r>
              <a:r>
                <a:rPr kumimoji="0" lang="ru-RU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ские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п</a:t>
              </a:r>
              <a:r>
                <a:rPr kumimoji="0" lang="ru-RU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р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ава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0" y="920"/>
              <a:ext cx="103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247" y="985"/>
              <a:ext cx="10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625" y="1388"/>
              <a:ext cx="1052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888" y="1469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1693" y="1179"/>
              <a:ext cx="10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1940" y="1243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2219" y="1711"/>
              <a:ext cx="105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2482" y="1776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3978" y="1130"/>
              <a:ext cx="10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4225" y="1211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3633" y="1695"/>
              <a:ext cx="10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3880" y="1776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5491" y="840"/>
              <a:ext cx="1035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5737" y="904"/>
              <a:ext cx="10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5277" y="1501"/>
              <a:ext cx="103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5524" y="1566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40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Line 96"/>
            <p:cNvSpPr>
              <a:spLocks noChangeShapeType="1"/>
            </p:cNvSpPr>
            <p:nvPr/>
          </p:nvSpPr>
          <p:spPr bwMode="auto">
            <a:xfrm flipH="1">
              <a:off x="1348" y="743"/>
              <a:ext cx="674" cy="64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1266" y="1308"/>
              <a:ext cx="164" cy="16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161"/>
                </a:cxn>
                <a:cxn ang="0">
                  <a:pos x="164" y="80"/>
                </a:cxn>
                <a:cxn ang="0">
                  <a:pos x="82" y="80"/>
                </a:cxn>
                <a:cxn ang="0">
                  <a:pos x="82" y="0"/>
                </a:cxn>
              </a:cxnLst>
              <a:rect l="0" t="0" r="r" b="b"/>
              <a:pathLst>
                <a:path w="164" h="161">
                  <a:moveTo>
                    <a:pt x="82" y="0"/>
                  </a:moveTo>
                  <a:lnTo>
                    <a:pt x="0" y="161"/>
                  </a:lnTo>
                  <a:lnTo>
                    <a:pt x="164" y="80"/>
                  </a:lnTo>
                  <a:lnTo>
                    <a:pt x="82" y="8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98"/>
            <p:cNvSpPr>
              <a:spLocks noChangeShapeType="1"/>
            </p:cNvSpPr>
            <p:nvPr/>
          </p:nvSpPr>
          <p:spPr bwMode="auto">
            <a:xfrm flipH="1">
              <a:off x="2186" y="743"/>
              <a:ext cx="379" cy="43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121" y="1098"/>
              <a:ext cx="164" cy="161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161"/>
                </a:cxn>
                <a:cxn ang="0">
                  <a:pos x="164" y="81"/>
                </a:cxn>
                <a:cxn ang="0">
                  <a:pos x="82" y="81"/>
                </a:cxn>
                <a:cxn ang="0">
                  <a:pos x="65" y="0"/>
                </a:cxn>
              </a:cxnLst>
              <a:rect l="0" t="0" r="r" b="b"/>
              <a:pathLst>
                <a:path w="164" h="161">
                  <a:moveTo>
                    <a:pt x="65" y="0"/>
                  </a:moveTo>
                  <a:lnTo>
                    <a:pt x="0" y="161"/>
                  </a:lnTo>
                  <a:lnTo>
                    <a:pt x="164" y="81"/>
                  </a:lnTo>
                  <a:lnTo>
                    <a:pt x="82" y="8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Line 100"/>
            <p:cNvSpPr>
              <a:spLocks noChangeShapeType="1"/>
            </p:cNvSpPr>
            <p:nvPr/>
          </p:nvSpPr>
          <p:spPr bwMode="auto">
            <a:xfrm flipH="1">
              <a:off x="2811" y="743"/>
              <a:ext cx="280" cy="904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778" y="1566"/>
              <a:ext cx="115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8"/>
                </a:cxn>
                <a:cxn ang="0">
                  <a:pos x="115" y="32"/>
                </a:cxn>
                <a:cxn ang="0">
                  <a:pos x="33" y="65"/>
                </a:cxn>
                <a:cxn ang="0">
                  <a:pos x="0" y="0"/>
                </a:cxn>
              </a:cxnLst>
              <a:rect l="0" t="0" r="r" b="b"/>
              <a:pathLst>
                <a:path w="115" h="178">
                  <a:moveTo>
                    <a:pt x="0" y="0"/>
                  </a:moveTo>
                  <a:lnTo>
                    <a:pt x="17" y="178"/>
                  </a:lnTo>
                  <a:lnTo>
                    <a:pt x="115" y="32"/>
                  </a:lnTo>
                  <a:lnTo>
                    <a:pt x="3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Line 102"/>
            <p:cNvSpPr>
              <a:spLocks noChangeShapeType="1"/>
            </p:cNvSpPr>
            <p:nvPr/>
          </p:nvSpPr>
          <p:spPr bwMode="auto">
            <a:xfrm>
              <a:off x="3436" y="743"/>
              <a:ext cx="509" cy="95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3863" y="1615"/>
              <a:ext cx="115" cy="17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15" y="177"/>
                </a:cxn>
                <a:cxn ang="0">
                  <a:pos x="99" y="0"/>
                </a:cxn>
                <a:cxn ang="0">
                  <a:pos x="66" y="64"/>
                </a:cxn>
                <a:cxn ang="0">
                  <a:pos x="0" y="48"/>
                </a:cxn>
              </a:cxnLst>
              <a:rect l="0" t="0" r="r" b="b"/>
              <a:pathLst>
                <a:path w="115" h="177">
                  <a:moveTo>
                    <a:pt x="0" y="48"/>
                  </a:moveTo>
                  <a:lnTo>
                    <a:pt x="115" y="177"/>
                  </a:lnTo>
                  <a:lnTo>
                    <a:pt x="99" y="0"/>
                  </a:lnTo>
                  <a:lnTo>
                    <a:pt x="66" y="6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Line 104"/>
            <p:cNvSpPr>
              <a:spLocks noChangeShapeType="1"/>
            </p:cNvSpPr>
            <p:nvPr/>
          </p:nvSpPr>
          <p:spPr bwMode="auto">
            <a:xfrm>
              <a:off x="3765" y="743"/>
              <a:ext cx="526" cy="403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208" y="1066"/>
              <a:ext cx="165" cy="145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65" y="145"/>
                </a:cxn>
                <a:cxn ang="0">
                  <a:pos x="66" y="0"/>
                </a:cxn>
                <a:cxn ang="0">
                  <a:pos x="66" y="80"/>
                </a:cxn>
                <a:cxn ang="0">
                  <a:pos x="0" y="80"/>
                </a:cxn>
              </a:cxnLst>
              <a:rect l="0" t="0" r="r" b="b"/>
              <a:pathLst>
                <a:path w="165" h="145">
                  <a:moveTo>
                    <a:pt x="0" y="80"/>
                  </a:moveTo>
                  <a:lnTo>
                    <a:pt x="165" y="145"/>
                  </a:lnTo>
                  <a:lnTo>
                    <a:pt x="66" y="0"/>
                  </a:lnTo>
                  <a:lnTo>
                    <a:pt x="6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06"/>
            <p:cNvSpPr>
              <a:spLocks noChangeShapeType="1"/>
            </p:cNvSpPr>
            <p:nvPr/>
          </p:nvSpPr>
          <p:spPr bwMode="auto">
            <a:xfrm>
              <a:off x="4554" y="775"/>
              <a:ext cx="871" cy="72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5343" y="1405"/>
              <a:ext cx="164" cy="16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64" y="161"/>
                </a:cxn>
                <a:cxn ang="0">
                  <a:pos x="66" y="0"/>
                </a:cxn>
                <a:cxn ang="0">
                  <a:pos x="82" y="80"/>
                </a:cxn>
                <a:cxn ang="0">
                  <a:pos x="0" y="96"/>
                </a:cxn>
              </a:cxnLst>
              <a:rect l="0" t="0" r="r" b="b"/>
              <a:pathLst>
                <a:path w="164" h="161">
                  <a:moveTo>
                    <a:pt x="0" y="96"/>
                  </a:moveTo>
                  <a:lnTo>
                    <a:pt x="164" y="161"/>
                  </a:lnTo>
                  <a:lnTo>
                    <a:pt x="66" y="0"/>
                  </a:lnTo>
                  <a:lnTo>
                    <a:pt x="82" y="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32" name="Group 108"/>
          <p:cNvGrpSpPr>
            <a:grpSpLocks noChangeAspect="1"/>
          </p:cNvGrpSpPr>
          <p:nvPr/>
        </p:nvGrpSpPr>
        <p:grpSpPr bwMode="auto">
          <a:xfrm>
            <a:off x="642910" y="4429132"/>
            <a:ext cx="4600575" cy="1466850"/>
            <a:chOff x="0" y="0"/>
            <a:chExt cx="7245" cy="2310"/>
          </a:xfrm>
        </p:grpSpPr>
        <p:sp>
          <p:nvSpPr>
            <p:cNvPr id="1133" name="AutoShape 10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7245" cy="2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1985" y="0"/>
              <a:ext cx="3143" cy="764"/>
            </a:xfrm>
            <a:prstGeom prst="rect">
              <a:avLst/>
            </a:prstGeom>
            <a:noFill/>
            <a:ln w="1079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2878" y="81"/>
              <a:ext cx="1339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Политические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3292" y="341"/>
              <a:ext cx="527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права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0" y="991"/>
              <a:ext cx="104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248" y="1056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992" y="1609"/>
              <a:ext cx="105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1241" y="1674"/>
              <a:ext cx="7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 3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2233" y="1235"/>
              <a:ext cx="105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2481" y="1300"/>
              <a:ext cx="10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060" y="1620"/>
              <a:ext cx="104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474" y="1804"/>
              <a:ext cx="80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 3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5078" y="1235"/>
              <a:ext cx="105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5343" y="1300"/>
              <a:ext cx="95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466" y="1723"/>
              <a:ext cx="104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4714" y="1804"/>
              <a:ext cx="524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ст. 37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6203" y="260"/>
              <a:ext cx="104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6451" y="325"/>
              <a:ext cx="7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6203" y="861"/>
              <a:ext cx="1042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6660" y="900"/>
              <a:ext cx="10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Line 129"/>
            <p:cNvSpPr>
              <a:spLocks noChangeShapeType="1"/>
            </p:cNvSpPr>
            <p:nvPr/>
          </p:nvSpPr>
          <p:spPr bwMode="auto">
            <a:xfrm flipH="1">
              <a:off x="1208" y="618"/>
              <a:ext cx="711" cy="39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1125" y="926"/>
              <a:ext cx="165" cy="130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130"/>
                </a:cxn>
                <a:cxn ang="0">
                  <a:pos x="165" y="98"/>
                </a:cxn>
                <a:cxn ang="0">
                  <a:pos x="99" y="82"/>
                </a:cxn>
                <a:cxn ang="0">
                  <a:pos x="116" y="0"/>
                </a:cxn>
              </a:cxnLst>
              <a:rect l="0" t="0" r="r" b="b"/>
              <a:pathLst>
                <a:path w="165" h="130">
                  <a:moveTo>
                    <a:pt x="116" y="0"/>
                  </a:moveTo>
                  <a:lnTo>
                    <a:pt x="0" y="130"/>
                  </a:lnTo>
                  <a:lnTo>
                    <a:pt x="165" y="98"/>
                  </a:lnTo>
                  <a:lnTo>
                    <a:pt x="99" y="8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Line 131"/>
            <p:cNvSpPr>
              <a:spLocks noChangeShapeType="1"/>
            </p:cNvSpPr>
            <p:nvPr/>
          </p:nvSpPr>
          <p:spPr bwMode="auto">
            <a:xfrm flipH="1">
              <a:off x="1687" y="748"/>
              <a:ext cx="678" cy="78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1604" y="1446"/>
              <a:ext cx="166" cy="163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0" y="163"/>
                </a:cxn>
                <a:cxn ang="0">
                  <a:pos x="166" y="65"/>
                </a:cxn>
                <a:cxn ang="0">
                  <a:pos x="83" y="65"/>
                </a:cxn>
                <a:cxn ang="0">
                  <a:pos x="83" y="0"/>
                </a:cxn>
              </a:cxnLst>
              <a:rect l="0" t="0" r="r" b="b"/>
              <a:pathLst>
                <a:path w="166" h="163">
                  <a:moveTo>
                    <a:pt x="83" y="0"/>
                  </a:moveTo>
                  <a:lnTo>
                    <a:pt x="0" y="163"/>
                  </a:lnTo>
                  <a:lnTo>
                    <a:pt x="166" y="65"/>
                  </a:lnTo>
                  <a:lnTo>
                    <a:pt x="83" y="6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133"/>
            <p:cNvSpPr>
              <a:spLocks noChangeShapeType="1"/>
            </p:cNvSpPr>
            <p:nvPr/>
          </p:nvSpPr>
          <p:spPr bwMode="auto">
            <a:xfrm flipH="1">
              <a:off x="3600" y="720"/>
              <a:ext cx="264" cy="108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3600" y="1620"/>
              <a:ext cx="99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99" y="33"/>
                </a:cxn>
                <a:cxn ang="0">
                  <a:pos x="33" y="65"/>
                </a:cxn>
                <a:cxn ang="0">
                  <a:pos x="0" y="0"/>
                </a:cxn>
              </a:cxnLst>
              <a:rect l="0" t="0" r="r" b="b"/>
              <a:pathLst>
                <a:path w="99" h="179">
                  <a:moveTo>
                    <a:pt x="0" y="0"/>
                  </a:moveTo>
                  <a:lnTo>
                    <a:pt x="0" y="179"/>
                  </a:lnTo>
                  <a:lnTo>
                    <a:pt x="99" y="33"/>
                  </a:lnTo>
                  <a:lnTo>
                    <a:pt x="3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Line 135"/>
            <p:cNvSpPr>
              <a:spLocks noChangeShapeType="1"/>
            </p:cNvSpPr>
            <p:nvPr/>
          </p:nvSpPr>
          <p:spPr bwMode="auto">
            <a:xfrm>
              <a:off x="4350" y="748"/>
              <a:ext cx="497" cy="958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4764" y="1625"/>
              <a:ext cx="132" cy="17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32" y="179"/>
                </a:cxn>
                <a:cxn ang="0">
                  <a:pos x="99" y="0"/>
                </a:cxn>
                <a:cxn ang="0">
                  <a:pos x="66" y="65"/>
                </a:cxn>
                <a:cxn ang="0">
                  <a:pos x="0" y="49"/>
                </a:cxn>
              </a:cxnLst>
              <a:rect l="0" t="0" r="r" b="b"/>
              <a:pathLst>
                <a:path w="132" h="179">
                  <a:moveTo>
                    <a:pt x="0" y="49"/>
                  </a:moveTo>
                  <a:lnTo>
                    <a:pt x="132" y="179"/>
                  </a:lnTo>
                  <a:lnTo>
                    <a:pt x="99" y="0"/>
                  </a:lnTo>
                  <a:lnTo>
                    <a:pt x="66" y="65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786322"/>
            <a:ext cx="2762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Личные права: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400" dirty="0" smtClean="0">
                <a:latin typeface="Constantia" pitchFamily="18" charset="0"/>
              </a:rPr>
              <a:t>право на жизнь (20)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свободу и личную неприкосновенность (22)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неприкосновенность частной жизни (23)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указывание своей национальности (26)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свободу передвижения (27)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свободу совести (28)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свободу мысли и слова (29)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семью, материнство и детство (38)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Глава 2.</a:t>
            </a:r>
            <a:r>
              <a:rPr lang="ru-RU" dirty="0" smtClean="0"/>
              <a:t> Права и свободы </a:t>
            </a:r>
            <a:br>
              <a:rPr lang="ru-RU" dirty="0" smtClean="0"/>
            </a:br>
            <a:r>
              <a:rPr lang="ru-RU" dirty="0" smtClean="0"/>
              <a:t>человека и гражданина.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Социальные и экономические права: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занятие предпринимательством(34)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частную собственность (35)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владение землёй (36)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 свободный труд  и на отдых(37)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социальное обеспечение (39)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>на  благоприятную окружающую среду (42)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Глава 2.</a:t>
            </a:r>
            <a:r>
              <a:rPr lang="ru-RU" dirty="0" smtClean="0"/>
              <a:t> Права и свободы </a:t>
            </a:r>
            <a:br>
              <a:rPr lang="ru-RU" dirty="0" smtClean="0"/>
            </a:br>
            <a:r>
              <a:rPr lang="ru-RU" dirty="0" smtClean="0"/>
              <a:t>человека и гражданина.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Политические права: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на свободу объединений, союзов (30)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выбирать и быть избранными(32)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обращаться в органы </a:t>
            </a:r>
            <a:r>
              <a:rPr lang="ru-RU" sz="2800" dirty="0" err="1" smtClean="0">
                <a:latin typeface="Constantia" pitchFamily="18" charset="0"/>
              </a:rPr>
              <a:t>гос</a:t>
            </a:r>
            <a:r>
              <a:rPr lang="ru-RU" sz="2800" dirty="0" smtClean="0">
                <a:latin typeface="Constantia" pitchFamily="18" charset="0"/>
              </a:rPr>
              <a:t>. власти (33)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на забастовку (37)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Глава 2.</a:t>
            </a:r>
            <a:r>
              <a:rPr lang="ru-RU" dirty="0" smtClean="0"/>
              <a:t> Права и свободы </a:t>
            </a:r>
            <a:br>
              <a:rPr lang="ru-RU" dirty="0" smtClean="0"/>
            </a:br>
            <a:r>
              <a:rPr lang="ru-RU" dirty="0" smtClean="0"/>
              <a:t>человека и гражданина.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Культурные права: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право на образование (43)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onstantia" pitchFamily="18" charset="0"/>
              </a:rPr>
              <a:t>на участие в культурной жизни, пользование культурными ценностями (44)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Глава 2.</a:t>
            </a:r>
            <a:r>
              <a:rPr lang="ru-RU" dirty="0" smtClean="0"/>
              <a:t> Права и свободы </a:t>
            </a:r>
            <a:br>
              <a:rPr lang="ru-RU" dirty="0" smtClean="0"/>
            </a:br>
            <a:r>
              <a:rPr lang="ru-RU" dirty="0" smtClean="0"/>
              <a:t>человека и гражданина.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Основные свободы: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ятно 2 4"/>
          <p:cNvSpPr/>
          <p:nvPr/>
        </p:nvSpPr>
        <p:spPr>
          <a:xfrm>
            <a:off x="571472" y="2143116"/>
            <a:ext cx="2571768" cy="250033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личности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3143240" y="2000240"/>
            <a:ext cx="2500330" cy="250033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мысли и слова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6000760" y="2357430"/>
            <a:ext cx="2357454" cy="278608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совести</a:t>
            </a:r>
            <a:endParaRPr lang="ru-RU" dirty="0"/>
          </a:p>
        </p:txBody>
      </p:sp>
      <p:sp>
        <p:nvSpPr>
          <p:cNvPr id="8" name="Пятно 2 7"/>
          <p:cNvSpPr/>
          <p:nvPr/>
        </p:nvSpPr>
        <p:spPr>
          <a:xfrm>
            <a:off x="1071538" y="4143380"/>
            <a:ext cx="2571768" cy="18573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творчества</a:t>
            </a:r>
            <a:endParaRPr lang="ru-RU" dirty="0"/>
          </a:p>
        </p:txBody>
      </p:sp>
      <p:sp>
        <p:nvSpPr>
          <p:cNvPr id="9" name="Пятно 2 8"/>
          <p:cNvSpPr/>
          <p:nvPr/>
        </p:nvSpPr>
        <p:spPr>
          <a:xfrm>
            <a:off x="3714744" y="4143380"/>
            <a:ext cx="2571768" cy="24288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передвижения</a:t>
            </a:r>
            <a:endParaRPr lang="ru-RU" dirty="0"/>
          </a:p>
        </p:txBody>
      </p:sp>
      <p:pic>
        <p:nvPicPr>
          <p:cNvPr id="10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Что такое – обязанности?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Обязанности –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безусловные для выполнения </a:t>
            </a:r>
            <a:r>
              <a:rPr lang="ru-RU" u="sng" dirty="0" smtClean="0"/>
              <a:t>действия</a:t>
            </a:r>
            <a:r>
              <a:rPr lang="ru-RU" dirty="0" smtClean="0"/>
              <a:t>, по общественным требованиям или внутренним побуждениям.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Обязанности граждан РФ: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857496"/>
            <a:ext cx="6715172" cy="287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G:\Новая папка\gerb_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Обязанности граждан РФ: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>
                <a:latin typeface="Constantia" pitchFamily="18" charset="0"/>
              </a:rPr>
              <a:t>трудоспособным совершеннолетним детям заботиться о нетрудоспособных родителях.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получение среднего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забота о сохранении памятников культуры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уплата налогов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охрана природы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защита Отечества, служба в армии.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Задание № 1.</a:t>
            </a:r>
          </a:p>
          <a:p>
            <a:pPr lvl="1">
              <a:buNone/>
            </a:pPr>
            <a:r>
              <a:rPr lang="ru-RU" sz="1800" dirty="0" smtClean="0"/>
              <a:t>             Мы, </a:t>
            </a: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многонациональный народ …………………………………………,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соединенные общей судьбой на своей земле,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 утверждая права и ……… человека, гражданский ….. и согласие,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сохраняя исторически сложившиеся государственное единство,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исходя из общепризнанных принципов  равноправия и самоопределения народов,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чтя память ………,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800" dirty="0" smtClean="0"/>
              <a:t>передавших нам любовь и уважение к ……….., веру в добро и …………., </a:t>
            </a:r>
          </a:p>
          <a:p>
            <a:pPr lvl="1">
              <a:buNone/>
            </a:pPr>
            <a:r>
              <a:rPr lang="ru-RU" sz="1800" dirty="0" smtClean="0"/>
              <a:t>возрождая суверенную государственность России и незыблемость её демократической основы, </a:t>
            </a:r>
          </a:p>
          <a:p>
            <a:pPr lvl="1">
              <a:buNone/>
            </a:pPr>
            <a:r>
              <a:rPr lang="ru-RU" sz="1800" dirty="0" smtClean="0"/>
              <a:t>стремясь обеспечить благополучие и процветание ………., </a:t>
            </a:r>
          </a:p>
          <a:p>
            <a:pPr lvl="1">
              <a:buNone/>
            </a:pPr>
            <a:r>
              <a:rPr lang="ru-RU" sz="1800" dirty="0" smtClean="0"/>
              <a:t>исходя из ответственности за свою Родину перед нынешними и …………..  поколениями, </a:t>
            </a:r>
          </a:p>
          <a:p>
            <a:pPr lvl="1">
              <a:buNone/>
            </a:pPr>
            <a:r>
              <a:rPr lang="ru-RU" sz="1800" dirty="0" smtClean="0"/>
              <a:t>сознавая себя частью …………сообщества, </a:t>
            </a:r>
          </a:p>
          <a:p>
            <a:pPr lvl="1">
              <a:buNone/>
            </a:pPr>
            <a:r>
              <a:rPr lang="ru-RU" sz="1800" dirty="0" smtClean="0"/>
              <a:t>принимаем </a:t>
            </a:r>
            <a:r>
              <a:rPr lang="ru-RU" sz="1800" dirty="0" smtClean="0"/>
              <a:t>КОНСТИТУЦИЮ РОССИЙСКОЙ </a:t>
            </a:r>
            <a:r>
              <a:rPr lang="ru-RU" sz="1800" dirty="0" smtClean="0"/>
              <a:t>ФЕДЕРАЦИИ.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075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G:\Новая папка\flag_s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2663790" cy="1785950"/>
          </a:xfrm>
          <a:prstGeom prst="rect">
            <a:avLst/>
          </a:prstGeom>
          <a:noFill/>
        </p:spPr>
      </p:pic>
      <p:pic>
        <p:nvPicPr>
          <p:cNvPr id="4099" name="Picture 3" descr="G:\Новая папка\gerb_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000504"/>
            <a:ext cx="1595444" cy="1868949"/>
          </a:xfrm>
          <a:prstGeom prst="rect">
            <a:avLst/>
          </a:prstGeom>
          <a:noFill/>
        </p:spPr>
      </p:pic>
      <p:pic>
        <p:nvPicPr>
          <p:cNvPr id="4100" name="Picture 4" descr="G:\Новая папка\p0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28604"/>
            <a:ext cx="3000396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Задание № 1.</a:t>
            </a:r>
          </a:p>
          <a:p>
            <a:pPr lvl="1">
              <a:buNone/>
            </a:pPr>
            <a:r>
              <a:rPr lang="ru-RU" sz="1800" dirty="0" smtClean="0"/>
              <a:t>             Мы, </a:t>
            </a: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многонациональный народ </a:t>
            </a:r>
            <a:r>
              <a:rPr lang="ru-RU" sz="18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РОССИЙСКОЙ Федерации,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соединенные общей судьбой на своей земле,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 утверждая права и </a:t>
            </a:r>
            <a:r>
              <a:rPr lang="ru-RU" sz="18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свободы</a:t>
            </a: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человека, гражданский </a:t>
            </a:r>
            <a:r>
              <a:rPr lang="ru-RU" sz="18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мир</a:t>
            </a: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и согласие,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сохраняя исторически сложившиеся государственное единство,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исходя из общепризнанных принципов  равноправия и самоопределения народов, </a:t>
            </a:r>
          </a:p>
          <a:p>
            <a:pPr lvl="1">
              <a:buNone/>
            </a:pP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чтя память </a:t>
            </a:r>
            <a:r>
              <a:rPr lang="ru-RU" sz="18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предков</a:t>
            </a:r>
            <a:r>
              <a:rPr lang="ru-RU" sz="1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800" dirty="0" smtClean="0"/>
              <a:t>передавших нам любовь и уважение к </a:t>
            </a:r>
            <a:r>
              <a:rPr lang="ru-RU" sz="1800" b="1" dirty="0" smtClean="0"/>
              <a:t>Отечеству</a:t>
            </a:r>
            <a:r>
              <a:rPr lang="ru-RU" sz="1800" dirty="0" smtClean="0"/>
              <a:t>, веру в добро и </a:t>
            </a:r>
            <a:r>
              <a:rPr lang="ru-RU" sz="1800" b="1" dirty="0" smtClean="0"/>
              <a:t>справедливость</a:t>
            </a:r>
            <a:r>
              <a:rPr lang="ru-RU" sz="1800" dirty="0" smtClean="0"/>
              <a:t>, </a:t>
            </a:r>
          </a:p>
          <a:p>
            <a:pPr lvl="1">
              <a:buNone/>
            </a:pPr>
            <a:r>
              <a:rPr lang="ru-RU" sz="1800" dirty="0" smtClean="0"/>
              <a:t>возрождая суверенную государственность России и незыблемость её демократической основы, </a:t>
            </a:r>
          </a:p>
          <a:p>
            <a:pPr lvl="1">
              <a:buNone/>
            </a:pPr>
            <a:r>
              <a:rPr lang="ru-RU" sz="1800" dirty="0" smtClean="0"/>
              <a:t>стремясь обеспечить благополучие и процветание </a:t>
            </a:r>
            <a:r>
              <a:rPr lang="ru-RU" sz="1800" b="1" dirty="0" smtClean="0"/>
              <a:t>России</a:t>
            </a:r>
            <a:r>
              <a:rPr lang="ru-RU" sz="1800" dirty="0" smtClean="0"/>
              <a:t>, </a:t>
            </a:r>
          </a:p>
          <a:p>
            <a:pPr lvl="1">
              <a:buNone/>
            </a:pPr>
            <a:r>
              <a:rPr lang="ru-RU" sz="1800" dirty="0" smtClean="0"/>
              <a:t>исходя из ответственности за свою Родину перед нынешними и </a:t>
            </a:r>
            <a:r>
              <a:rPr lang="ru-RU" sz="1800" b="1" dirty="0" smtClean="0"/>
              <a:t>будущими </a:t>
            </a:r>
            <a:r>
              <a:rPr lang="ru-RU" sz="1800" dirty="0" smtClean="0"/>
              <a:t>поколениями, </a:t>
            </a:r>
          </a:p>
          <a:p>
            <a:pPr lvl="1">
              <a:buNone/>
            </a:pPr>
            <a:r>
              <a:rPr lang="ru-RU" sz="1800" dirty="0" smtClean="0"/>
              <a:t>сознавая себя частью </a:t>
            </a:r>
            <a:r>
              <a:rPr lang="ru-RU" sz="1800" b="1" dirty="0" smtClean="0"/>
              <a:t>мирового</a:t>
            </a:r>
            <a:r>
              <a:rPr lang="ru-RU" sz="1800" dirty="0" smtClean="0"/>
              <a:t> сообщества, </a:t>
            </a:r>
          </a:p>
          <a:p>
            <a:pPr lvl="1">
              <a:buNone/>
            </a:pPr>
            <a:r>
              <a:rPr lang="ru-RU" sz="1800" dirty="0" smtClean="0"/>
              <a:t>принимаем КОНСТИТУЦИЮ</a:t>
            </a:r>
            <a:r>
              <a:rPr lang="ru-RU" sz="1800" b="1" dirty="0" smtClean="0"/>
              <a:t> </a:t>
            </a:r>
            <a:r>
              <a:rPr lang="ru-RU" sz="1800" dirty="0" smtClean="0"/>
              <a:t>РОССИЙСКОЙ ФЕДЕРАЦИИ.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075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Задание 2.</a:t>
            </a:r>
          </a:p>
          <a:p>
            <a:pPr>
              <a:buNone/>
            </a:pPr>
            <a:r>
              <a:rPr lang="ru-RU" sz="1600" b="1" dirty="0" smtClean="0"/>
              <a:t>Заполните структуру Конституции РФ.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</a:t>
            </a:r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071802" y="2357430"/>
            <a:ext cx="2286016" cy="28575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Конституция РФ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85786" y="2857496"/>
            <a:ext cx="714380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3108" y="2928934"/>
            <a:ext cx="4429156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7286644" y="2928934"/>
            <a:ext cx="1214446" cy="7143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428992" y="4000504"/>
            <a:ext cx="178595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4572008"/>
            <a:ext cx="121444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86050" y="4643446"/>
            <a:ext cx="78581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86182" y="4714884"/>
            <a:ext cx="78581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6" y="4714884"/>
            <a:ext cx="71438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57356" y="4643446"/>
            <a:ext cx="78581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3570" y="4714884"/>
            <a:ext cx="71438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00826" y="4786322"/>
            <a:ext cx="85725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429520" y="4786322"/>
            <a:ext cx="64294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15338" y="4786322"/>
            <a:ext cx="71438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Задание 2.</a:t>
            </a:r>
          </a:p>
          <a:p>
            <a:pPr>
              <a:buNone/>
            </a:pPr>
            <a:r>
              <a:rPr lang="ru-RU" sz="1600" b="1" dirty="0" smtClean="0"/>
              <a:t>  Составьте структуру Конституции РФ.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</a:t>
            </a:r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071802" y="2357430"/>
            <a:ext cx="2286016" cy="28575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Конституция РФ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85786" y="2857496"/>
            <a:ext cx="100013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преамбула</a:t>
            </a:r>
            <a:endParaRPr lang="ru-RU" sz="10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3108" y="2928934"/>
            <a:ext cx="4429156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1. </a:t>
            </a:r>
            <a:endParaRPr lang="ru-RU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7286644" y="2928934"/>
            <a:ext cx="1214446" cy="7143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Раздел 2.</a:t>
            </a:r>
          </a:p>
          <a:p>
            <a:pPr algn="ctr"/>
            <a:r>
              <a:rPr lang="ru-RU" sz="1000" dirty="0" smtClean="0"/>
              <a:t>Заключительные и переходные положения.</a:t>
            </a:r>
            <a:endParaRPr lang="ru-RU" sz="10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428992" y="4000504"/>
            <a:ext cx="178595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4500570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Глава1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sz="800" dirty="0" smtClean="0">
                <a:solidFill>
                  <a:schemeClr val="bg1"/>
                </a:solidFill>
              </a:rPr>
              <a:t>Основы конституционного строя.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Ст. 1-16.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00364" y="4643446"/>
            <a:ext cx="78581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3. Федеративное устройство.</a:t>
            </a:r>
          </a:p>
          <a:p>
            <a:pPr algn="ctr"/>
            <a:r>
              <a:rPr lang="ru-RU" sz="800" dirty="0" smtClean="0"/>
              <a:t>Ст.65-79.</a:t>
            </a:r>
            <a:endParaRPr lang="ru-RU" sz="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9058" y="4714884"/>
            <a:ext cx="64294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4.</a:t>
            </a:r>
          </a:p>
          <a:p>
            <a:pPr algn="ctr"/>
            <a:r>
              <a:rPr lang="ru-RU" sz="800" dirty="0" smtClean="0"/>
              <a:t>Президент РФ.</a:t>
            </a:r>
          </a:p>
          <a:p>
            <a:pPr algn="ctr"/>
            <a:r>
              <a:rPr lang="ru-RU" sz="800" dirty="0" smtClean="0"/>
              <a:t>Ст.80-93.</a:t>
            </a:r>
            <a:endParaRPr lang="ru-RU" sz="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6" y="4714884"/>
            <a:ext cx="71438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5.</a:t>
            </a:r>
          </a:p>
          <a:p>
            <a:pPr algn="ctr"/>
            <a:r>
              <a:rPr lang="ru-RU" sz="800" dirty="0" smtClean="0"/>
              <a:t>Федеральное Собрание.</a:t>
            </a:r>
          </a:p>
          <a:p>
            <a:pPr algn="ctr"/>
            <a:r>
              <a:rPr lang="ru-RU" sz="800" dirty="0" smtClean="0"/>
              <a:t>Ст.94-109.</a:t>
            </a:r>
            <a:endParaRPr lang="ru-RU" sz="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57356" y="4643446"/>
            <a:ext cx="92869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2. Права и свободы человека и гражданина.</a:t>
            </a:r>
          </a:p>
          <a:p>
            <a:pPr algn="ctr"/>
            <a:r>
              <a:rPr lang="ru-RU" sz="800" dirty="0" smtClean="0"/>
              <a:t>Ст.17-64.</a:t>
            </a:r>
            <a:endParaRPr lang="ru-RU" sz="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4714884"/>
            <a:ext cx="85725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6.</a:t>
            </a:r>
          </a:p>
          <a:p>
            <a:pPr algn="ctr"/>
            <a:r>
              <a:rPr lang="ru-RU" sz="800" dirty="0" smtClean="0"/>
              <a:t>Правительство РФ.</a:t>
            </a:r>
          </a:p>
          <a:p>
            <a:pPr algn="ctr"/>
            <a:r>
              <a:rPr lang="ru-RU" sz="800" dirty="0" smtClean="0"/>
              <a:t>Ст.110-117.</a:t>
            </a:r>
            <a:endParaRPr lang="ru-RU" sz="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72264" y="4786322"/>
            <a:ext cx="71438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7.</a:t>
            </a:r>
          </a:p>
          <a:p>
            <a:pPr algn="ctr"/>
            <a:r>
              <a:rPr lang="ru-RU" sz="800" dirty="0" smtClean="0"/>
              <a:t>Судебная власть.</a:t>
            </a:r>
          </a:p>
          <a:p>
            <a:pPr algn="ctr"/>
            <a:r>
              <a:rPr lang="ru-RU" sz="800" dirty="0" smtClean="0"/>
              <a:t>Ст. 118-129.</a:t>
            </a:r>
            <a:endParaRPr lang="ru-RU" sz="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58082" y="4857760"/>
            <a:ext cx="7143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8.</a:t>
            </a:r>
          </a:p>
          <a:p>
            <a:pPr algn="ctr"/>
            <a:r>
              <a:rPr lang="ru-RU" sz="800" dirty="0" smtClean="0"/>
              <a:t>Местное самоуправление.</a:t>
            </a:r>
          </a:p>
          <a:p>
            <a:pPr algn="ctr"/>
            <a:r>
              <a:rPr lang="ru-RU" sz="800" dirty="0" smtClean="0"/>
              <a:t>Ст.130-133.</a:t>
            </a:r>
          </a:p>
          <a:p>
            <a:pPr algn="ctr"/>
            <a:endParaRPr lang="ru-RU" sz="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43900" y="4786322"/>
            <a:ext cx="85725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Глава 9.</a:t>
            </a:r>
          </a:p>
          <a:p>
            <a:pPr algn="ctr"/>
            <a:r>
              <a:rPr lang="ru-RU" sz="800" dirty="0" smtClean="0"/>
              <a:t>Конституционные поправки и пересмотр Конституции.</a:t>
            </a:r>
          </a:p>
          <a:p>
            <a:pPr algn="ctr"/>
            <a:r>
              <a:rPr lang="ru-RU" sz="800" dirty="0" smtClean="0"/>
              <a:t>Ст.134-137.</a:t>
            </a:r>
            <a:endParaRPr lang="ru-RU" sz="8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Задание 3.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Дайте объяснение понятиям…</a:t>
            </a:r>
            <a:endParaRPr lang="ru-RU" sz="1600" b="1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000496" y="342900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357686" y="3357562"/>
            <a:ext cx="235745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20149162">
            <a:off x="1746409" y="3916179"/>
            <a:ext cx="2286016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851791" y="1355156"/>
            <a:ext cx="578036" cy="20633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20766277">
            <a:off x="4261854" y="3743476"/>
            <a:ext cx="502271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1211220">
            <a:off x="3424031" y="3676098"/>
            <a:ext cx="571504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19334238">
            <a:off x="4079640" y="2445129"/>
            <a:ext cx="2357454" cy="598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429787">
            <a:off x="1597758" y="3149577"/>
            <a:ext cx="2428892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 rot="2427688">
            <a:off x="1915727" y="2406659"/>
            <a:ext cx="2357454" cy="608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 rot="2103992">
            <a:off x="4171512" y="4105260"/>
            <a:ext cx="2286016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Что такое права?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Права человека </a:t>
            </a:r>
            <a:r>
              <a:rPr lang="ru-RU" dirty="0" smtClean="0"/>
              <a:t>- </a:t>
            </a:r>
            <a:r>
              <a:rPr lang="ru-RU" sz="2800" dirty="0" smtClean="0"/>
              <a:t>его </a:t>
            </a:r>
            <a:r>
              <a:rPr lang="ru-RU" sz="2800" u="sng" dirty="0" smtClean="0"/>
              <a:t>возможности и притязания</a:t>
            </a:r>
            <a:r>
              <a:rPr lang="ru-RU" sz="2800" dirty="0" smtClean="0"/>
              <a:t> в экономической, социальной, политической и культурной сферах.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Права человека  подразделяются на: 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абсолютные</a:t>
            </a:r>
            <a:r>
              <a:rPr lang="ru-RU" dirty="0" smtClean="0"/>
              <a:t>, ограничение или временное приостановление которых не допускается ни при каких обстоятельствах; </a:t>
            </a:r>
          </a:p>
          <a:p>
            <a:r>
              <a:rPr lang="ru-RU" b="1" dirty="0" smtClean="0"/>
              <a:t>- относительные</a:t>
            </a:r>
            <a:r>
              <a:rPr lang="ru-RU" dirty="0" smtClean="0"/>
              <a:t>, которые могут быть ограничены или приостановлены на в случае введения режимов чрезвычайного или военного положения.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2.</a:t>
            </a:r>
            <a:r>
              <a:rPr lang="ru-RU" sz="2800" dirty="0" smtClean="0"/>
              <a:t> Права и свободы </a:t>
            </a:r>
            <a:br>
              <a:rPr lang="ru-RU" sz="2800" dirty="0" smtClean="0"/>
            </a:br>
            <a:r>
              <a:rPr lang="ru-RU" sz="2800" dirty="0" smtClean="0"/>
              <a:t>человека и гражданина.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Права́ человека и гражданина — 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права, составляющие основу статуса личности в правовом государстве, считаемые </a:t>
            </a:r>
            <a:r>
              <a:rPr lang="ru-RU" b="1" dirty="0" smtClean="0"/>
              <a:t>прирождёнными и неотъемлемыми   </a:t>
            </a:r>
            <a:r>
              <a:rPr lang="ru-RU" dirty="0" smtClean="0"/>
              <a:t>для каждого человека   </a:t>
            </a:r>
            <a:r>
              <a:rPr lang="ru-RU" i="1" dirty="0" smtClean="0">
                <a:solidFill>
                  <a:srgbClr val="C00000"/>
                </a:solidFill>
              </a:rPr>
              <a:t>независимо от его гражданства, пола, возраста, расы, этнической или религиозной принадлежности.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G:\Новая папка\gerb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1000132" cy="117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753</Words>
  <PresentationFormat>Экран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Конституция РФ.</vt:lpstr>
      <vt:lpstr>Разминка</vt:lpstr>
      <vt:lpstr>Разминка</vt:lpstr>
      <vt:lpstr>Разминка.</vt:lpstr>
      <vt:lpstr>Разминка.</vt:lpstr>
      <vt:lpstr>Разминка.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Глава 2. Права и свободы  человека и гражданина.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РФ.</dc:title>
  <dc:creator>Оксанушка</dc:creator>
  <cp:lastModifiedBy>Оксанушка</cp:lastModifiedBy>
  <cp:revision>43</cp:revision>
  <dcterms:created xsi:type="dcterms:W3CDTF">2008-12-15T12:23:12Z</dcterms:created>
  <dcterms:modified xsi:type="dcterms:W3CDTF">2008-12-16T08:21:16Z</dcterms:modified>
</cp:coreProperties>
</file>