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9" r:id="rId2"/>
    <p:sldId id="263" r:id="rId3"/>
    <p:sldId id="264" r:id="rId4"/>
    <p:sldId id="261" r:id="rId5"/>
    <p:sldId id="260" r:id="rId6"/>
    <p:sldId id="265" r:id="rId7"/>
    <p:sldId id="280" r:id="rId8"/>
    <p:sldId id="266" r:id="rId9"/>
    <p:sldId id="267" r:id="rId10"/>
    <p:sldId id="270" r:id="rId11"/>
    <p:sldId id="269" r:id="rId12"/>
    <p:sldId id="271" r:id="rId13"/>
    <p:sldId id="272" r:id="rId14"/>
    <p:sldId id="274" r:id="rId15"/>
    <p:sldId id="275" r:id="rId16"/>
    <p:sldId id="276" r:id="rId17"/>
    <p:sldId id="277" r:id="rId18"/>
    <p:sldId id="278" r:id="rId19"/>
    <p:sldId id="281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B7B1"/>
    <a:srgbClr val="E6B9C2"/>
    <a:srgbClr val="E6B9B8"/>
    <a:srgbClr val="D9D96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4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1000">
              <a:schemeClr val="bg2">
                <a:tint val="80000"/>
                <a:satMod val="400000"/>
                <a:alpha val="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56;&#1091;&#1089;&#1089;&#1082;&#1072;&#1103;%20&#1085;&#1072;&#1088;&#1086;&#1076;&#1085;&#1072;&#1103;%20&#1084;&#1091;&#1079;&#1099;&#1082;&#1072;.avi" TargetMode="External"/><Relationship Id="rId2" Type="http://schemas.openxmlformats.org/officeDocument/2006/relationships/hyperlink" Target="&#1089;&#1080;&#1084;&#1092;&#1086;&#1085;&#1080;&#1095;&#1077;&#1089;&#1082;&#1080;&#1081;%20&#1086;&#1088;&#1082;&#1077;&#1089;&#1090;&#1088;.ppt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72;&#1079;&#1076;&#1085;&#1080;&#1082;%20&#1087;&#1072;&#1090;&#1088;&#1080;&#1086;&#1090;&#1080;&#1095;&#1077;&#1089;&#1082;&#1086;&#1081;%20&#1087;&#1077;&#1089;&#1085;&#1080;.ppt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45;&#1088;&#1077;&#1084;&#1080;&#1085;.ppt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effectLst/>
              </a:rPr>
              <a:t>ОРГАНИЗАЦИЯ ПРЕКТНОЙ ДЕЯТЕЛЬНОСТИ НА УРОКАХ МУЗЫКИ</a:t>
            </a:r>
            <a:endParaRPr lang="ru-RU" sz="4800" dirty="0">
              <a:solidFill>
                <a:srgbClr val="C00000"/>
              </a:solidFill>
              <a:effectLst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3714752"/>
            <a:ext cx="7854696" cy="2000264"/>
          </a:xfrm>
        </p:spPr>
        <p:txBody>
          <a:bodyPr>
            <a:normAutofit fontScale="92500" lnSpcReduction="20000"/>
          </a:bodyPr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Учитель музыки МБОУ СОШ №7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Ивченко Е.Н.</a:t>
            </a: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2014 год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785818"/>
          </a:xfrm>
        </p:spPr>
        <p:txBody>
          <a:bodyPr>
            <a:normAutofit fontScale="90000"/>
          </a:bodyPr>
          <a:lstStyle/>
          <a:p>
            <a:r>
              <a:rPr lang="ru-RU" sz="6000" cap="all" dirty="0" smtClean="0">
                <a:solidFill>
                  <a:srgbClr val="C00000"/>
                </a:solidFill>
              </a:rPr>
              <a:t>ТИПЫ </a:t>
            </a:r>
            <a:r>
              <a:rPr lang="ru-RU" sz="6000" cap="all" dirty="0" err="1" smtClean="0">
                <a:solidFill>
                  <a:srgbClr val="C00000"/>
                </a:solidFill>
              </a:rPr>
              <a:t>ПРОЕКТОв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1071546"/>
            <a:ext cx="7854696" cy="4786346"/>
          </a:xfrm>
        </p:spPr>
        <p:txBody>
          <a:bodyPr>
            <a:noAutofit/>
          </a:bodyPr>
          <a:lstStyle/>
          <a:p>
            <a:pPr algn="l"/>
            <a:r>
              <a:rPr lang="ru-RU" sz="1800" b="1" dirty="0" smtClean="0">
                <a:solidFill>
                  <a:srgbClr val="002060"/>
                </a:solidFill>
              </a:rPr>
              <a:t>По признаку предметно-содержательной области: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l"/>
            <a:r>
              <a:rPr lang="ru-RU" sz="1800" dirty="0" smtClean="0">
                <a:solidFill>
                  <a:srgbClr val="002060"/>
                </a:solidFill>
              </a:rPr>
              <a:t>·    </a:t>
            </a:r>
            <a:r>
              <a:rPr lang="ru-RU" sz="1800" dirty="0" err="1" smtClean="0">
                <a:solidFill>
                  <a:srgbClr val="002060"/>
                </a:solidFill>
              </a:rPr>
              <a:t>монопроекты</a:t>
            </a:r>
            <a:r>
              <a:rPr lang="ru-RU" sz="1800" dirty="0" smtClean="0">
                <a:solidFill>
                  <a:srgbClr val="002060"/>
                </a:solidFill>
              </a:rPr>
              <a:t> (вполне укладываются в классно – урочную систему)</a:t>
            </a:r>
          </a:p>
          <a:p>
            <a:pPr algn="l"/>
            <a:r>
              <a:rPr lang="ru-RU" sz="1800" dirty="0" smtClean="0">
                <a:solidFill>
                  <a:srgbClr val="002060"/>
                </a:solidFill>
              </a:rPr>
              <a:t>·    </a:t>
            </a:r>
            <a:r>
              <a:rPr lang="ru-RU" sz="1800" dirty="0" err="1" smtClean="0">
                <a:solidFill>
                  <a:srgbClr val="002060"/>
                </a:solidFill>
              </a:rPr>
              <a:t>межпредметные</a:t>
            </a:r>
            <a:r>
              <a:rPr lang="ru-RU" sz="1800" dirty="0" smtClean="0">
                <a:solidFill>
                  <a:srgbClr val="002060"/>
                </a:solidFill>
              </a:rPr>
              <a:t> проекты (используется в качестве дополнения к урочной деятельности)</a:t>
            </a:r>
          </a:p>
          <a:p>
            <a:pPr algn="l"/>
            <a:r>
              <a:rPr lang="ru-RU" sz="1800" b="1" dirty="0" smtClean="0">
                <a:solidFill>
                  <a:srgbClr val="002060"/>
                </a:solidFill>
              </a:rPr>
              <a:t> По количеству участников проекта: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l"/>
            <a:r>
              <a:rPr lang="ru-RU" sz="1800" dirty="0" smtClean="0">
                <a:solidFill>
                  <a:srgbClr val="002060"/>
                </a:solidFill>
              </a:rPr>
              <a:t>·                  </a:t>
            </a:r>
            <a:r>
              <a:rPr lang="ru-RU" sz="1800" dirty="0" smtClean="0">
                <a:solidFill>
                  <a:srgbClr val="002060"/>
                </a:solidFill>
                <a:hlinkClick r:id="rId2" action="ppaction://hlinkpres?slideindex=1&amp;slidetitle="/>
              </a:rPr>
              <a:t> индивидуальные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l"/>
            <a:r>
              <a:rPr lang="ru-RU" sz="1800" dirty="0" smtClean="0">
                <a:solidFill>
                  <a:srgbClr val="002060"/>
                </a:solidFill>
              </a:rPr>
              <a:t>·                   парные</a:t>
            </a:r>
          </a:p>
          <a:p>
            <a:pPr algn="l"/>
            <a:r>
              <a:rPr lang="ru-RU" sz="1800" dirty="0" smtClean="0">
                <a:solidFill>
                  <a:srgbClr val="002060"/>
                </a:solidFill>
              </a:rPr>
              <a:t>·                   групповые</a:t>
            </a:r>
          </a:p>
          <a:p>
            <a:pPr algn="l"/>
            <a:r>
              <a:rPr lang="ru-RU" sz="1800" b="1" dirty="0" smtClean="0">
                <a:solidFill>
                  <a:srgbClr val="002060"/>
                </a:solidFill>
              </a:rPr>
              <a:t>По продолжительности проекта: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l"/>
            <a:r>
              <a:rPr lang="ru-RU" sz="1800" dirty="0" smtClean="0">
                <a:solidFill>
                  <a:srgbClr val="002060"/>
                </a:solidFill>
              </a:rPr>
              <a:t>·                   краткосрочные(2-6ч.)</a:t>
            </a:r>
          </a:p>
          <a:p>
            <a:pPr algn="l"/>
            <a:r>
              <a:rPr lang="ru-RU" sz="1800" dirty="0" smtClean="0">
                <a:solidFill>
                  <a:srgbClr val="002060"/>
                </a:solidFill>
              </a:rPr>
              <a:t>·                   средней продолжительности(12-15ч.)</a:t>
            </a:r>
          </a:p>
          <a:p>
            <a:pPr algn="l"/>
            <a:r>
              <a:rPr lang="ru-RU" sz="1800" dirty="0" smtClean="0">
                <a:solidFill>
                  <a:srgbClr val="002060"/>
                </a:solidFill>
              </a:rPr>
              <a:t>·                   долгосрочные</a:t>
            </a:r>
          </a:p>
          <a:p>
            <a:pPr algn="l"/>
            <a:r>
              <a:rPr lang="ru-RU" sz="1800" b="1" dirty="0" smtClean="0">
                <a:solidFill>
                  <a:srgbClr val="002060"/>
                </a:solidFill>
              </a:rPr>
              <a:t> По результатам: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l"/>
            <a:r>
              <a:rPr lang="ru-RU" sz="1800" dirty="0" smtClean="0">
                <a:solidFill>
                  <a:srgbClr val="002060"/>
                </a:solidFill>
              </a:rPr>
              <a:t>·                   доклад, альбом</a:t>
            </a:r>
          </a:p>
          <a:p>
            <a:pPr algn="l"/>
            <a:r>
              <a:rPr lang="ru-RU" sz="1800" dirty="0" smtClean="0">
                <a:solidFill>
                  <a:srgbClr val="002060"/>
                </a:solidFill>
              </a:rPr>
              <a:t>·                   афиша</a:t>
            </a:r>
          </a:p>
          <a:p>
            <a:pPr algn="l"/>
            <a:r>
              <a:rPr lang="ru-RU" sz="1800" dirty="0" smtClean="0">
                <a:solidFill>
                  <a:srgbClr val="002060"/>
                </a:solidFill>
              </a:rPr>
              <a:t>·                  </a:t>
            </a:r>
            <a:r>
              <a:rPr lang="ru-RU" sz="1800" dirty="0" smtClean="0">
                <a:solidFill>
                  <a:srgbClr val="002060"/>
                </a:solidFill>
                <a:hlinkClick r:id="rId3" action="ppaction://hlinkfile"/>
              </a:rPr>
              <a:t> видеофильм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l"/>
            <a:r>
              <a:rPr lang="ru-RU" sz="1800" dirty="0" smtClean="0">
                <a:solidFill>
                  <a:srgbClr val="002060"/>
                </a:solidFill>
              </a:rPr>
              <a:t>·                   мюзикл</a:t>
            </a:r>
          </a:p>
          <a:p>
            <a:pPr algn="l"/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9000"/>
                            </p:stCondLst>
                            <p:childTnLst>
                              <p:par>
                                <p:cTn id="6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1000"/>
                            </p:stCondLst>
                            <p:childTnLst>
                              <p:par>
                                <p:cTn id="7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900" decel="100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2000"/>
                            </p:stCondLst>
                            <p:childTnLst>
                              <p:par>
                                <p:cTn id="8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00" decel="100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3000"/>
                            </p:stCondLst>
                            <p:childTnLst>
                              <p:par>
                                <p:cTn id="8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900" decel="100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4000"/>
                            </p:stCondLst>
                            <p:childTnLst>
                              <p:par>
                                <p:cTn id="9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decel="100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900" decel="100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900" decel="100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00" decel="1000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100013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ЭТАПЫ РАЗРАБОТКИ ПРОЕКТА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1428736"/>
            <a:ext cx="7854696" cy="4572032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C00000"/>
                </a:solidFill>
              </a:rPr>
              <a:t>Подготовительный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Цель: </a:t>
            </a:r>
            <a:r>
              <a:rPr lang="ru-RU" dirty="0" smtClean="0">
                <a:solidFill>
                  <a:srgbClr val="002060"/>
                </a:solidFill>
              </a:rPr>
              <a:t>Мотивация, </a:t>
            </a:r>
            <a:r>
              <a:rPr lang="ru-RU" dirty="0" err="1" smtClean="0">
                <a:solidFill>
                  <a:srgbClr val="002060"/>
                </a:solidFill>
              </a:rPr>
              <a:t>целеполагание</a:t>
            </a:r>
            <a:r>
              <a:rPr lang="ru-RU" dirty="0" smtClean="0">
                <a:solidFill>
                  <a:srgbClr val="002060"/>
                </a:solidFill>
              </a:rPr>
              <a:t> участников проектировочной деятельности.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Содержание деятельности: </a:t>
            </a:r>
            <a:r>
              <a:rPr lang="ru-RU" dirty="0" smtClean="0">
                <a:solidFill>
                  <a:srgbClr val="002060"/>
                </a:solidFill>
              </a:rPr>
              <a:t>Осознание проблемной ситуации, выбор темы проекта. Постановка цели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Организационные формы сотрудничества:</a:t>
            </a:r>
            <a:endParaRPr lang="ru-RU" dirty="0" smtClean="0">
              <a:solidFill>
                <a:srgbClr val="002060"/>
              </a:solidFill>
            </a:endParaRP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Творческие группы, характеризующиеся созданием проблемно-мотивационной среды.</a:t>
            </a:r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114300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ЭТАПЫ РАЗРАБОТКИ ПРОЕКТА</a:t>
            </a:r>
            <a:endParaRPr lang="ru-RU" sz="4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1643050"/>
            <a:ext cx="7854696" cy="4357718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C00000"/>
                </a:solidFill>
              </a:rPr>
              <a:t>Проектировочный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Цель: </a:t>
            </a:r>
            <a:r>
              <a:rPr lang="ru-RU" dirty="0" smtClean="0">
                <a:solidFill>
                  <a:srgbClr val="002060"/>
                </a:solidFill>
              </a:rPr>
              <a:t>Планирование 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Содержание деятельности: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Построение плана деятельности. Продумывание хода деятельности, распределение заданий в работе с учетом выбранной позиции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Организационные формы сотрудничества:</a:t>
            </a:r>
            <a:endParaRPr lang="ru-RU" dirty="0" smtClean="0">
              <a:solidFill>
                <a:srgbClr val="002060"/>
              </a:solidFill>
            </a:endParaRP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групповая работа, семинар, «мозговой штурм», практикум.</a:t>
            </a:r>
          </a:p>
          <a:p>
            <a:pPr algn="l"/>
            <a:endParaRPr lang="ru-RU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7851648" cy="92869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ЭТАПЫ РАЗРАБОТКИ ПРОЕКТА</a:t>
            </a:r>
            <a:endParaRPr lang="ru-RU" sz="4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1643050"/>
            <a:ext cx="7854696" cy="478634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4100" b="1" dirty="0" smtClean="0">
                <a:solidFill>
                  <a:srgbClr val="C00000"/>
                </a:solidFill>
              </a:rPr>
              <a:t>Практический</a:t>
            </a:r>
          </a:p>
          <a:p>
            <a:pPr algn="l"/>
            <a:r>
              <a:rPr lang="ru-RU" sz="3100" b="1" dirty="0" smtClean="0">
                <a:solidFill>
                  <a:srgbClr val="002060"/>
                </a:solidFill>
              </a:rPr>
              <a:t>Цель: </a:t>
            </a:r>
            <a:r>
              <a:rPr lang="ru-RU" sz="3200" dirty="0" smtClean="0">
                <a:solidFill>
                  <a:srgbClr val="002060"/>
                </a:solidFill>
              </a:rPr>
              <a:t>Получение продукта, результата проектной деятельности за счет выполнения определенных действий.</a:t>
            </a:r>
            <a:endParaRPr lang="ru-RU" sz="4000" dirty="0" smtClean="0">
              <a:solidFill>
                <a:srgbClr val="002060"/>
              </a:solidFill>
            </a:endParaRPr>
          </a:p>
          <a:p>
            <a:pPr algn="l"/>
            <a:r>
              <a:rPr lang="ru-RU" sz="3100" b="1" dirty="0" smtClean="0">
                <a:solidFill>
                  <a:srgbClr val="002060"/>
                </a:solidFill>
              </a:rPr>
              <a:t>Содержание деятельности:</a:t>
            </a:r>
          </a:p>
          <a:p>
            <a:pPr algn="l"/>
            <a:r>
              <a:rPr lang="ru-RU" sz="3100" dirty="0" smtClean="0">
                <a:solidFill>
                  <a:srgbClr val="002060"/>
                </a:solidFill>
              </a:rPr>
              <a:t>Исследование. Сбор и обработка данных. Интерпретация результатов. Графическое представление результатов.</a:t>
            </a:r>
            <a:endParaRPr lang="ru-RU" sz="3100" b="1" dirty="0" smtClean="0">
              <a:solidFill>
                <a:srgbClr val="002060"/>
              </a:solidFill>
            </a:endParaRPr>
          </a:p>
          <a:p>
            <a:pPr algn="l"/>
            <a:r>
              <a:rPr lang="ru-RU" sz="3100" b="1" dirty="0" smtClean="0">
                <a:solidFill>
                  <a:srgbClr val="002060"/>
                </a:solidFill>
              </a:rPr>
              <a:t>Организационные формы сотрудничества: </a:t>
            </a:r>
            <a:r>
              <a:rPr lang="ru-RU" sz="3100" dirty="0" smtClean="0">
                <a:solidFill>
                  <a:srgbClr val="002060"/>
                </a:solidFill>
              </a:rPr>
              <a:t>Проблемная группа, творческая лаборатория, служба развития.</a:t>
            </a:r>
            <a:endParaRPr lang="ru-RU" sz="3100" b="1" dirty="0" smtClean="0">
              <a:solidFill>
                <a:srgbClr val="002060"/>
              </a:solidFill>
            </a:endParaRPr>
          </a:p>
          <a:p>
            <a:pPr algn="l"/>
            <a:endParaRPr lang="ru-RU" sz="4000" b="1" dirty="0" smtClean="0">
              <a:solidFill>
                <a:srgbClr val="002060"/>
              </a:solidFill>
            </a:endParaRPr>
          </a:p>
          <a:p>
            <a:pPr algn="l"/>
            <a:endParaRPr lang="ru-RU" sz="4000" dirty="0" smtClean="0">
              <a:solidFill>
                <a:srgbClr val="002060"/>
              </a:solidFill>
            </a:endParaRPr>
          </a:p>
          <a:p>
            <a:pPr algn="l"/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7851648" cy="92869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ЭТАПЫ РАЗРАБОТКИ ПРОЕКТА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1643050"/>
            <a:ext cx="7854696" cy="4786346"/>
          </a:xfrm>
        </p:spPr>
        <p:txBody>
          <a:bodyPr>
            <a:normAutofit/>
          </a:bodyPr>
          <a:lstStyle/>
          <a:p>
            <a:pPr algn="l"/>
            <a:r>
              <a:rPr lang="ru-RU" sz="4100" b="1" dirty="0" smtClean="0">
                <a:solidFill>
                  <a:srgbClr val="C00000"/>
                </a:solidFill>
              </a:rPr>
              <a:t>Аналитический</a:t>
            </a:r>
          </a:p>
          <a:p>
            <a:pPr algn="l"/>
            <a:r>
              <a:rPr lang="ru-RU" sz="3100" b="1" dirty="0" smtClean="0">
                <a:solidFill>
                  <a:srgbClr val="002060"/>
                </a:solidFill>
              </a:rPr>
              <a:t>Цель: 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Рефлексия</a:t>
            </a:r>
            <a:endParaRPr lang="ru-RU" sz="4000" dirty="0" smtClean="0">
              <a:solidFill>
                <a:srgbClr val="002060"/>
              </a:solidFill>
            </a:endParaRPr>
          </a:p>
          <a:p>
            <a:pPr algn="l"/>
            <a:r>
              <a:rPr lang="ru-RU" sz="3100" b="1" dirty="0" smtClean="0">
                <a:solidFill>
                  <a:srgbClr val="002060"/>
                </a:solidFill>
              </a:rPr>
              <a:t>Содержание деятельности:</a:t>
            </a:r>
          </a:p>
          <a:p>
            <a:pPr algn="l"/>
            <a:r>
              <a:rPr lang="ru-RU" sz="3100" dirty="0" smtClean="0">
                <a:solidFill>
                  <a:srgbClr val="002060"/>
                </a:solidFill>
              </a:rPr>
              <a:t>Сравнение планируемых и реальных результатов, обобщение, выводы.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Организационные формы сотрудничества: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Семинар, круглый стол, консультация.</a:t>
            </a:r>
          </a:p>
          <a:p>
            <a:pPr algn="l"/>
            <a:endParaRPr lang="ru-RU" sz="4000" b="1" dirty="0" smtClean="0">
              <a:solidFill>
                <a:srgbClr val="002060"/>
              </a:solidFill>
            </a:endParaRPr>
          </a:p>
          <a:p>
            <a:pPr algn="l"/>
            <a:endParaRPr lang="ru-RU" sz="4000" dirty="0" smtClean="0">
              <a:solidFill>
                <a:srgbClr val="002060"/>
              </a:solidFill>
            </a:endParaRPr>
          </a:p>
          <a:p>
            <a:pPr algn="l"/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7851648" cy="92869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ЭТАПЫ РАЗРАБОТКИ ПРОЕКТА</a:t>
            </a:r>
            <a:endParaRPr lang="ru-RU" sz="4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1643050"/>
            <a:ext cx="8396318" cy="4786346"/>
          </a:xfrm>
        </p:spPr>
        <p:txBody>
          <a:bodyPr>
            <a:normAutofit/>
          </a:bodyPr>
          <a:lstStyle/>
          <a:p>
            <a:pPr algn="l"/>
            <a:r>
              <a:rPr lang="ru-RU" sz="4400" b="1" dirty="0" smtClean="0">
                <a:solidFill>
                  <a:srgbClr val="C00000"/>
                </a:solidFill>
              </a:rPr>
              <a:t>Контрольно-коррекционный</a:t>
            </a:r>
            <a:endParaRPr lang="ru-RU" sz="4100" b="1" dirty="0" smtClean="0">
              <a:solidFill>
                <a:srgbClr val="C00000"/>
              </a:solidFill>
            </a:endParaRPr>
          </a:p>
          <a:p>
            <a:pPr algn="l"/>
            <a:r>
              <a:rPr lang="ru-RU" sz="3100" b="1" dirty="0" smtClean="0">
                <a:solidFill>
                  <a:srgbClr val="002060"/>
                </a:solidFill>
              </a:rPr>
              <a:t>Цель:  </a:t>
            </a:r>
            <a:r>
              <a:rPr lang="ru-RU" dirty="0" smtClean="0">
                <a:solidFill>
                  <a:srgbClr val="002060"/>
                </a:solidFill>
              </a:rPr>
              <a:t>Коррекция</a:t>
            </a:r>
          </a:p>
          <a:p>
            <a:pPr algn="l"/>
            <a:r>
              <a:rPr lang="ru-RU" sz="3100" b="1" dirty="0" smtClean="0">
                <a:solidFill>
                  <a:srgbClr val="002060"/>
                </a:solidFill>
              </a:rPr>
              <a:t>Содержание деятельности: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Анализ успехов и ошибок, поиск способов коррекции ошибок  ученика.</a:t>
            </a:r>
            <a:endParaRPr lang="ru-RU" sz="3100" b="1" dirty="0" smtClean="0">
              <a:solidFill>
                <a:srgbClr val="002060"/>
              </a:solidFill>
            </a:endParaRP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Организационные формы сотрудничества: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Беседа, консультация, индивидуально-групповая рефлексия.</a:t>
            </a:r>
          </a:p>
          <a:p>
            <a:pPr algn="l"/>
            <a:endParaRPr lang="ru-RU" sz="4000" dirty="0" smtClean="0">
              <a:solidFill>
                <a:srgbClr val="002060"/>
              </a:solidFill>
            </a:endParaRPr>
          </a:p>
          <a:p>
            <a:pPr algn="l"/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7851648" cy="92869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ЭТАПЫ РАЗРАБОТКИ ПРОЕКТА</a:t>
            </a:r>
            <a:endParaRPr lang="ru-RU" sz="4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1643050"/>
            <a:ext cx="7854696" cy="4786346"/>
          </a:xfrm>
        </p:spPr>
        <p:txBody>
          <a:bodyPr>
            <a:normAutofit/>
          </a:bodyPr>
          <a:lstStyle/>
          <a:p>
            <a:pPr algn="l"/>
            <a:r>
              <a:rPr lang="ru-RU" sz="4100" b="1" dirty="0" smtClean="0">
                <a:solidFill>
                  <a:srgbClr val="C00000"/>
                </a:solidFill>
              </a:rPr>
              <a:t>Заключительный</a:t>
            </a:r>
          </a:p>
          <a:p>
            <a:pPr algn="l"/>
            <a:r>
              <a:rPr lang="ru-RU" sz="3100" b="1" dirty="0" smtClean="0">
                <a:solidFill>
                  <a:srgbClr val="002060"/>
                </a:solidFill>
              </a:rPr>
              <a:t>Цель: </a:t>
            </a:r>
            <a:r>
              <a:rPr lang="ru-RU" dirty="0" smtClean="0">
                <a:solidFill>
                  <a:srgbClr val="002060"/>
                </a:solidFill>
              </a:rPr>
              <a:t>Защита проекта.</a:t>
            </a:r>
          </a:p>
          <a:p>
            <a:pPr algn="l"/>
            <a:r>
              <a:rPr lang="ru-RU" sz="3100" b="1" dirty="0" smtClean="0">
                <a:solidFill>
                  <a:srgbClr val="002060"/>
                </a:solidFill>
              </a:rPr>
              <a:t>Содержание деятельности: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Представление содержания работы, обоснование выводов.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Организационные формы сотрудничества: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Пленарная дискуссия, межгрупповое взаимодействие.</a:t>
            </a:r>
          </a:p>
          <a:p>
            <a:pPr algn="l"/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000"/>
                            </p:stCondLst>
                            <p:childTnLst>
                              <p:par>
                                <p:cTn id="4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5716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>ГРУППОВОЙ ПРОЕКТ </a:t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>«ПРАЗДНИК ПАТРИОТИЧЕСКОЙ ПЕСНИ»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1571612"/>
            <a:ext cx="7854696" cy="4786346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Тип проекта: </a:t>
            </a:r>
          </a:p>
          <a:p>
            <a:pPr lvl="0" algn="l"/>
            <a:r>
              <a:rPr lang="ru-RU" dirty="0" smtClean="0">
                <a:solidFill>
                  <a:srgbClr val="002060"/>
                </a:solidFill>
              </a:rPr>
              <a:t>По доминирующей деятельности – </a:t>
            </a:r>
            <a:r>
              <a:rPr lang="ru-RU" b="1" i="1" dirty="0" smtClean="0">
                <a:solidFill>
                  <a:srgbClr val="002060"/>
                </a:solidFill>
              </a:rPr>
              <a:t>творческий.</a:t>
            </a:r>
            <a:endParaRPr lang="ru-RU" dirty="0" smtClean="0">
              <a:solidFill>
                <a:srgbClr val="002060"/>
              </a:solidFill>
            </a:endParaRPr>
          </a:p>
          <a:p>
            <a:pPr lvl="0" algn="l"/>
            <a:r>
              <a:rPr lang="ru-RU" dirty="0" smtClean="0">
                <a:solidFill>
                  <a:srgbClr val="002060"/>
                </a:solidFill>
              </a:rPr>
              <a:t>По предметно-содержательной деятельности – </a:t>
            </a:r>
            <a:r>
              <a:rPr lang="ru-RU" b="1" i="1" dirty="0" err="1" smtClean="0">
                <a:solidFill>
                  <a:srgbClr val="002060"/>
                </a:solidFill>
              </a:rPr>
              <a:t>межпредметный</a:t>
            </a:r>
            <a:r>
              <a:rPr lang="ru-RU" i="1" dirty="0" smtClean="0">
                <a:solidFill>
                  <a:srgbClr val="002060"/>
                </a:solidFill>
              </a:rPr>
              <a:t> (</a:t>
            </a:r>
            <a:r>
              <a:rPr lang="ru-RU" i="1" dirty="0" err="1" smtClean="0">
                <a:solidFill>
                  <a:srgbClr val="002060"/>
                </a:solidFill>
              </a:rPr>
              <a:t>литература,история</a:t>
            </a:r>
            <a:r>
              <a:rPr lang="ru-RU" i="1" dirty="0" smtClean="0">
                <a:solidFill>
                  <a:srgbClr val="002060"/>
                </a:solidFill>
              </a:rPr>
              <a:t>, музыка, информатика, изобразительное искусство).</a:t>
            </a:r>
            <a:endParaRPr lang="ru-RU" dirty="0" smtClean="0">
              <a:solidFill>
                <a:srgbClr val="002060"/>
              </a:solidFill>
            </a:endParaRPr>
          </a:p>
          <a:p>
            <a:pPr lvl="0" algn="l"/>
            <a:r>
              <a:rPr lang="ru-RU" dirty="0" smtClean="0">
                <a:solidFill>
                  <a:srgbClr val="002060"/>
                </a:solidFill>
              </a:rPr>
              <a:t>По характеру контактов – </a:t>
            </a:r>
            <a:r>
              <a:rPr lang="ru-RU" b="1" i="1" dirty="0" err="1" smtClean="0">
                <a:solidFill>
                  <a:srgbClr val="002060"/>
                </a:solidFill>
              </a:rPr>
              <a:t>внутришкольный</a:t>
            </a:r>
            <a:r>
              <a:rPr lang="ru-RU" b="1" i="1" dirty="0" smtClean="0">
                <a:solidFill>
                  <a:srgbClr val="002060"/>
                </a:solidFill>
              </a:rPr>
              <a:t>.</a:t>
            </a:r>
            <a:endParaRPr lang="ru-RU" dirty="0" smtClean="0">
              <a:solidFill>
                <a:srgbClr val="002060"/>
              </a:solidFill>
            </a:endParaRP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Актуальность проекта: </a:t>
            </a:r>
            <a:r>
              <a:rPr lang="ru-RU" b="1" i="1" dirty="0" smtClean="0">
                <a:solidFill>
                  <a:srgbClr val="002060"/>
                </a:solidFill>
              </a:rPr>
              <a:t>воспитание духовно богатой и нравственной личности, гражданина и патриота России, знающего её культуру и историю.</a:t>
            </a:r>
            <a:endParaRPr lang="ru-RU" dirty="0" smtClean="0">
              <a:solidFill>
                <a:srgbClr val="002060"/>
              </a:solidFill>
            </a:endParaRP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Цель проекта: </a:t>
            </a:r>
          </a:p>
          <a:p>
            <a:pPr lvl="0" algn="l"/>
            <a:r>
              <a:rPr lang="ru-RU" dirty="0" smtClean="0">
                <a:solidFill>
                  <a:srgbClr val="002060"/>
                </a:solidFill>
              </a:rPr>
              <a:t>Практическая: </a:t>
            </a:r>
            <a:r>
              <a:rPr lang="ru-RU" b="1" i="1" dirty="0" smtClean="0">
                <a:solidFill>
                  <a:srgbClr val="002060"/>
                </a:solidFill>
              </a:rPr>
              <a:t>использование на уроках и внеклассных мероприятиях.</a:t>
            </a:r>
            <a:endParaRPr lang="ru-RU" dirty="0" smtClean="0">
              <a:solidFill>
                <a:srgbClr val="002060"/>
              </a:solidFill>
            </a:endParaRPr>
          </a:p>
          <a:p>
            <a:pPr lvl="0" algn="l"/>
            <a:r>
              <a:rPr lang="ru-RU" dirty="0" smtClean="0">
                <a:solidFill>
                  <a:srgbClr val="002060"/>
                </a:solidFill>
              </a:rPr>
              <a:t>Педагогическая: </a:t>
            </a:r>
            <a:r>
              <a:rPr lang="ru-RU" b="1" i="1" dirty="0" smtClean="0">
                <a:solidFill>
                  <a:srgbClr val="002060"/>
                </a:solidFill>
              </a:rPr>
              <a:t>воспитание гражданина и патриота России.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07154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ГРУППОВОЙ ПРОЕКТ 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«ПРАЗДНИК ПАТРИОТИЧЕСКОЙ ПЕСНИ»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1214422"/>
            <a:ext cx="7854696" cy="564357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2900" dirty="0" smtClean="0">
                <a:solidFill>
                  <a:srgbClr val="002060"/>
                </a:solidFill>
              </a:rPr>
              <a:t>Вопросы проекта: </a:t>
            </a:r>
          </a:p>
          <a:p>
            <a:pPr lvl="0" algn="l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900" b="1" i="1" dirty="0" smtClean="0">
                <a:solidFill>
                  <a:srgbClr val="002060"/>
                </a:solidFill>
              </a:rPr>
              <a:t>Значение поэзии в годы Великой Отечественной войны и её вклад в дело Победы советского народа над гитлеровской Германией.</a:t>
            </a:r>
          </a:p>
          <a:p>
            <a:pPr lvl="0" algn="l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900" b="1" i="1" dirty="0" smtClean="0">
                <a:solidFill>
                  <a:srgbClr val="002060"/>
                </a:solidFill>
              </a:rPr>
              <a:t>Связь времён через поэтические художественные произведения, музыку и изобразительное искусство.</a:t>
            </a:r>
          </a:p>
          <a:p>
            <a:pPr lvl="0" algn="l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900" b="1" i="1" dirty="0" smtClean="0">
                <a:solidFill>
                  <a:srgbClr val="002060"/>
                </a:solidFill>
              </a:rPr>
              <a:t>Сохранение семейных традиций и памяти о погибших на войне родственниках обучающихся.</a:t>
            </a:r>
            <a:endParaRPr lang="ru-RU" sz="2900" dirty="0" smtClean="0">
              <a:solidFill>
                <a:srgbClr val="002060"/>
              </a:solidFill>
            </a:endParaRPr>
          </a:p>
          <a:p>
            <a:pPr algn="l"/>
            <a:r>
              <a:rPr lang="ru-RU" sz="2900" dirty="0" smtClean="0">
                <a:solidFill>
                  <a:srgbClr val="002060"/>
                </a:solidFill>
              </a:rPr>
              <a:t>Предполагаемый продукт: </a:t>
            </a:r>
            <a:r>
              <a:rPr lang="ru-RU" sz="2900" b="1" i="1" dirty="0" smtClean="0">
                <a:solidFill>
                  <a:srgbClr val="002060"/>
                </a:solidFill>
                <a:hlinkClick r:id="rId2" action="ppaction://hlinkpres?slideindex=1&amp;slidetitle="/>
              </a:rPr>
              <a:t>Внеклассное мероприятие</a:t>
            </a:r>
            <a:r>
              <a:rPr lang="ru-RU" sz="2900" b="1" i="1" dirty="0" smtClean="0">
                <a:solidFill>
                  <a:srgbClr val="002060"/>
                </a:solidFill>
              </a:rPr>
              <a:t> к Дню Победы советского народа в Великой Отечественной войне для учащихся 5-11 классов на основе интеграции литературы, истории, информатики, музыки и изобразительного искусства.</a:t>
            </a:r>
            <a:endParaRPr lang="ru-RU" sz="29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285728"/>
            <a:ext cx="7854696" cy="6143668"/>
          </a:xfrm>
        </p:spPr>
        <p:txBody>
          <a:bodyPr>
            <a:normAutofit fontScale="92500" lnSpcReduction="10000"/>
          </a:bodyPr>
          <a:lstStyle/>
          <a:p>
            <a:r>
              <a:rPr lang="ru-RU" sz="3400" b="1" dirty="0" smtClean="0">
                <a:solidFill>
                  <a:srgbClr val="002060"/>
                </a:solidFill>
              </a:rPr>
              <a:t>Проектная деятельность дает возможность:</a:t>
            </a:r>
          </a:p>
          <a:p>
            <a:pPr algn="l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ru-RU" sz="3400" b="1" dirty="0" smtClean="0">
                <a:solidFill>
                  <a:srgbClr val="002060"/>
                </a:solidFill>
              </a:rPr>
              <a:t> </a:t>
            </a:r>
            <a:r>
              <a:rPr lang="ru-RU" sz="2900" dirty="0" smtClean="0">
                <a:solidFill>
                  <a:srgbClr val="002060"/>
                </a:solidFill>
              </a:rPr>
              <a:t>расширить сферу действий в области искусства;</a:t>
            </a:r>
          </a:p>
          <a:p>
            <a:pPr algn="l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ru-RU" sz="2900" dirty="0" smtClean="0">
                <a:solidFill>
                  <a:srgbClr val="002060"/>
                </a:solidFill>
              </a:rPr>
              <a:t> помогает разнообразить образовательный процесс, поддержать непосредственный интерес к изучаемому материалу для младших школьников или становиться формой организации учебной деятельность старшеклассников; </a:t>
            </a:r>
          </a:p>
          <a:p>
            <a:pPr algn="l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ru-RU" sz="2900" dirty="0" smtClean="0">
                <a:solidFill>
                  <a:srgbClr val="002060"/>
                </a:solidFill>
              </a:rPr>
              <a:t>предполагает совместную работу учителя и учащихся, способствует развитию  творческих способностей детей, поисковой и исследовательской деятельности, самостоятельности учащихся.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8182004" cy="442915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100" dirty="0" smtClean="0">
                <a:solidFill>
                  <a:srgbClr val="C00000"/>
                </a:solidFill>
              </a:rPr>
              <a:t>«Воспитание точно отражает жизнь, и оно должно быть полным жизни и от полноты жизни идущим, тогда оно имеет силу». </a:t>
            </a:r>
            <a:br>
              <a:rPr lang="ru-RU" sz="3100" dirty="0" smtClean="0">
                <a:solidFill>
                  <a:srgbClr val="C00000"/>
                </a:solidFill>
              </a:rPr>
            </a:br>
            <a:r>
              <a:rPr lang="ru-RU" sz="3100" dirty="0" smtClean="0">
                <a:solidFill>
                  <a:srgbClr val="C00000"/>
                </a:solidFill>
              </a:rPr>
              <a:t>«Верьте в талант и творческие силы каждого воспитанника!». </a:t>
            </a:r>
            <a:br>
              <a:rPr lang="ru-RU" sz="3100" dirty="0" smtClean="0">
                <a:solidFill>
                  <a:srgbClr val="C00000"/>
                </a:solidFill>
              </a:rPr>
            </a:br>
            <a:r>
              <a:rPr lang="ru-RU" sz="3100" dirty="0" smtClean="0">
                <a:solidFill>
                  <a:srgbClr val="C00000"/>
                </a:solidFill>
              </a:rPr>
              <a:t/>
            </a:r>
            <a:br>
              <a:rPr lang="ru-RU" sz="3100" dirty="0" smtClean="0">
                <a:solidFill>
                  <a:srgbClr val="C00000"/>
                </a:solidFill>
              </a:rPr>
            </a:br>
            <a:r>
              <a:rPr lang="ru-RU" sz="3100" dirty="0" smtClean="0">
                <a:solidFill>
                  <a:srgbClr val="C00000"/>
                </a:solidFill>
              </a:rPr>
              <a:t>В. А.СУХОМЛИНСКИЙ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42910" y="3214686"/>
            <a:ext cx="7854696" cy="3057984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</p:txBody>
      </p:sp>
      <p:pic>
        <p:nvPicPr>
          <p:cNvPr id="1026" name="Picture 2" descr="D:\фото 2012-2013\апрель 2012\P4210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4000504"/>
            <a:ext cx="2928958" cy="2196719"/>
          </a:xfrm>
          <a:prstGeom prst="rect">
            <a:avLst/>
          </a:prstGeom>
          <a:noFill/>
        </p:spPr>
      </p:pic>
      <p:pic>
        <p:nvPicPr>
          <p:cNvPr id="1027" name="Picture 3" descr="D:\фото 2012-2013\8 марта\муз ск 8 мврта\100OLYMP\P30600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643182"/>
            <a:ext cx="2714644" cy="2035983"/>
          </a:xfrm>
          <a:prstGeom prst="rect">
            <a:avLst/>
          </a:prstGeom>
          <a:noFill/>
        </p:spPr>
      </p:pic>
      <p:pic>
        <p:nvPicPr>
          <p:cNvPr id="1028" name="Picture 4" descr="D:\фото 2012-2013\8 марта\муз ск 8 мврта\100OLYMP\P30600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4071942"/>
            <a:ext cx="2857521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785794"/>
            <a:ext cx="7854696" cy="528641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«ПОЭТ, ХУДОЖНИК, МУЗЫКАНТ - ТАКИМИ СРАЗУ НЕ РОДЯТСЯ.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В ЛЮБОМ  ИЗ НИХ ЗАРЫТ  ТАЛАНТ - ЛИШЬ СТОИТ ТОЛЬКО ПОКОПАТЬСЯ».</a:t>
            </a:r>
            <a:endParaRPr lang="ru-RU" sz="3200" b="1" dirty="0" smtClean="0">
              <a:solidFill>
                <a:srgbClr val="002060"/>
              </a:solidFill>
            </a:endParaRPr>
          </a:p>
        </p:txBody>
      </p:sp>
      <p:pic>
        <p:nvPicPr>
          <p:cNvPr id="1026" name="Picture 2" descr="D:\фото 2012-2013\8 марта\муз ск 8 мврта\100OLYMP\P3060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786190"/>
            <a:ext cx="3714776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851648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Условия возникновения и становления опыта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573259" y="1735897"/>
            <a:ext cx="7854696" cy="62153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800" b="1" i="1" dirty="0" smtClean="0">
                <a:solidFill>
                  <a:srgbClr val="002060"/>
                </a:solidFill>
                <a:latin typeface="Constantia" pitchFamily="18" charset="0"/>
              </a:rPr>
              <a:t>Несоответствие современных образовательных задач традиционным методам обучения</a:t>
            </a:r>
          </a:p>
          <a:p>
            <a:pPr algn="ctr">
              <a:buNone/>
            </a:pPr>
            <a:endParaRPr lang="ru-RU" sz="1800" b="1" i="1" dirty="0" smtClean="0">
              <a:latin typeface="Constantia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357430"/>
            <a:ext cx="3643338" cy="3000396"/>
          </a:xfrm>
          <a:prstGeom prst="rect">
            <a:avLst/>
          </a:prstGeom>
          <a:solidFill>
            <a:srgbClr val="E6B9B8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fla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</a:t>
            </a:r>
            <a:r>
              <a:rPr lang="ru-RU" dirty="0" smtClean="0">
                <a:solidFill>
                  <a:srgbClr val="002060"/>
                </a:solidFill>
              </a:rPr>
              <a:t>Рост объема  информации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</a:rPr>
              <a:t>   Готовность учащихся к самостоятельному  осмыслению информации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</a:rPr>
              <a:t>   Умение принимать  и исполнять собственные решения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</a:rPr>
              <a:t>   Учитель – организатор  самообразовательной деятельности учащихся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5572140"/>
            <a:ext cx="7786742" cy="1000132"/>
          </a:xfrm>
          <a:prstGeom prst="rect">
            <a:avLst/>
          </a:prstGeom>
          <a:solidFill>
            <a:schemeClr val="tx2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Constantia" pitchFamily="18" charset="0"/>
              </a:rPr>
              <a:t>Необходимость развития творческого мышления и самообразовательных навыков учащихся на основе проектно-исследовательской деятельности</a:t>
            </a:r>
            <a:endParaRPr lang="ru-RU" b="1" i="1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00562" y="2357430"/>
            <a:ext cx="3643338" cy="3000396"/>
          </a:xfrm>
          <a:prstGeom prst="rect">
            <a:avLst/>
          </a:prstGeom>
          <a:solidFill>
            <a:srgbClr val="E6B9B8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fla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Недостатки традиционной системы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</a:rPr>
              <a:t>Доминирующая роль педагога в процессе присвоения знаний и опыта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</a:rPr>
              <a:t>Невозможность использования опыта приобретенного  вне школы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</a:rPr>
              <a:t>Неспособность применять в жизни школьные знания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9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214422"/>
          </a:xfrm>
        </p:spPr>
        <p:txBody>
          <a:bodyPr/>
          <a:lstStyle/>
          <a:p>
            <a:pPr algn="ctr"/>
            <a:r>
              <a:rPr lang="ru-RU" sz="4800" b="1" cap="all" dirty="0" smtClean="0">
                <a:solidFill>
                  <a:srgbClr val="C00000"/>
                </a:solidFill>
              </a:rPr>
              <a:t>Основная идея опыта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533400" y="1214422"/>
            <a:ext cx="7854696" cy="8572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Constantia" pitchFamily="18" charset="0"/>
              </a:rPr>
              <a:t>ЦЕЛЬ – развитие творческого мышления  и самообразовательных навыков учащихся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71802" y="3500438"/>
            <a:ext cx="3357586" cy="15716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Проектно-исследовательская деятельность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86050" y="2000240"/>
            <a:ext cx="3786214" cy="121444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</a:rPr>
              <a:t>Умение самостоятельно организовать познавательный процесс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86050" y="5357826"/>
            <a:ext cx="3786214" cy="121444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</a:rPr>
              <a:t>Способность к социально-значимой деятельности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15140" y="3714752"/>
            <a:ext cx="2214578" cy="10001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</a:rPr>
              <a:t>Развитие творческого мышления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282" y="3500438"/>
            <a:ext cx="2428892" cy="11430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</a:rPr>
              <a:t>Умение использовать знания в новой ситуации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 rot="16200000">
            <a:off x="4429124" y="3286124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6429388" y="4000504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 rot="10800000">
            <a:off x="2643174" y="4000504"/>
            <a:ext cx="42862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5400000">
            <a:off x="4429124" y="5143512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0"/>
                            </p:stCondLst>
                            <p:childTnLst>
                              <p:par>
                                <p:cTn id="4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6000"/>
                            </p:stCondLst>
                            <p:childTnLst>
                              <p:par>
                                <p:cTn id="5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8000"/>
                            </p:stCondLst>
                            <p:childTnLst>
                              <p:par>
                                <p:cTn id="5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100013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ТЕОРЕТИЧЕСКОЕ ОБОСНОВАНИЕ ОПЫТА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643050"/>
            <a:ext cx="8786874" cy="428628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002060"/>
                </a:solidFill>
              </a:rPr>
              <a:t>Теория </a:t>
            </a:r>
            <a:r>
              <a:rPr lang="ru-RU" sz="2400" b="1" dirty="0" err="1" smtClean="0">
                <a:solidFill>
                  <a:srgbClr val="002060"/>
                </a:solidFill>
              </a:rPr>
              <a:t>проектно-ориентиорованного</a:t>
            </a:r>
            <a:r>
              <a:rPr lang="ru-RU" sz="2400" b="1" dirty="0" smtClean="0">
                <a:solidFill>
                  <a:srgbClr val="002060"/>
                </a:solidFill>
              </a:rPr>
              <a:t> обучения</a:t>
            </a:r>
          </a:p>
          <a:p>
            <a:pPr lvl="0" algn="l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</a:rPr>
              <a:t>Дж. </a:t>
            </a:r>
            <a:r>
              <a:rPr lang="ru-RU" sz="2400" dirty="0" err="1" smtClean="0">
                <a:solidFill>
                  <a:srgbClr val="002060"/>
                </a:solidFill>
              </a:rPr>
              <a:t>Дьюи</a:t>
            </a:r>
            <a:r>
              <a:rPr lang="ru-RU" sz="2400" dirty="0" smtClean="0">
                <a:solidFill>
                  <a:srgbClr val="002060"/>
                </a:solidFill>
              </a:rPr>
              <a:t>, Е.С. </a:t>
            </a:r>
            <a:r>
              <a:rPr lang="ru-RU" sz="2400" dirty="0" err="1" smtClean="0">
                <a:solidFill>
                  <a:srgbClr val="002060"/>
                </a:solidFill>
              </a:rPr>
              <a:t>Полат</a:t>
            </a:r>
            <a:r>
              <a:rPr lang="ru-RU" sz="2400" dirty="0" smtClean="0">
                <a:solidFill>
                  <a:srgbClr val="002060"/>
                </a:solidFill>
              </a:rPr>
              <a:t>, М.Ю. </a:t>
            </a:r>
            <a:r>
              <a:rPr lang="ru-RU" sz="2400" dirty="0" err="1" smtClean="0">
                <a:solidFill>
                  <a:srgbClr val="002060"/>
                </a:solidFill>
              </a:rPr>
              <a:t>Бухаркиной</a:t>
            </a:r>
            <a:endParaRPr lang="ru-RU" sz="2400" dirty="0" smtClean="0">
              <a:solidFill>
                <a:srgbClr val="002060"/>
              </a:solidFill>
            </a:endParaRPr>
          </a:p>
          <a:p>
            <a:pPr lvl="0" algn="l">
              <a:buClr>
                <a:srgbClr val="C00000"/>
              </a:buClr>
            </a:pPr>
            <a:r>
              <a:rPr lang="ru-RU" sz="2400" b="1" dirty="0" smtClean="0">
                <a:solidFill>
                  <a:srgbClr val="002060"/>
                </a:solidFill>
              </a:rPr>
              <a:t>Работы отечественных психологов и педагогов по вопросам организации творческой деятельности учащихся:</a:t>
            </a:r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</a:rPr>
              <a:t>М.И. </a:t>
            </a:r>
            <a:r>
              <a:rPr lang="ru-RU" sz="2400" dirty="0" err="1" smtClean="0">
                <a:solidFill>
                  <a:srgbClr val="002060"/>
                </a:solidFill>
              </a:rPr>
              <a:t>Махмутова</a:t>
            </a:r>
            <a:r>
              <a:rPr lang="ru-RU" sz="2400" dirty="0" smtClean="0">
                <a:solidFill>
                  <a:srgbClr val="002060"/>
                </a:solidFill>
              </a:rPr>
              <a:t>, Т.И. </a:t>
            </a:r>
            <a:r>
              <a:rPr lang="ru-RU" sz="2400" dirty="0" err="1" smtClean="0">
                <a:solidFill>
                  <a:srgbClr val="002060"/>
                </a:solidFill>
              </a:rPr>
              <a:t>Шамовой</a:t>
            </a:r>
            <a:r>
              <a:rPr lang="ru-RU" sz="2400" dirty="0" smtClean="0">
                <a:solidFill>
                  <a:srgbClr val="002060"/>
                </a:solidFill>
              </a:rPr>
              <a:t>, Г.А. Балла</a:t>
            </a:r>
          </a:p>
          <a:p>
            <a:pPr lvl="0" algn="l">
              <a:buClr>
                <a:srgbClr val="C00000"/>
              </a:buClr>
            </a:pPr>
            <a:r>
              <a:rPr lang="ru-RU" sz="2400" b="1" dirty="0" smtClean="0">
                <a:solidFill>
                  <a:srgbClr val="002060"/>
                </a:solidFill>
              </a:rPr>
              <a:t>Психологические исследования по вопросам формирования особенностей </a:t>
            </a:r>
            <a:r>
              <a:rPr lang="ru-RU" sz="2400" b="1" dirty="0" err="1" smtClean="0">
                <a:solidFill>
                  <a:srgbClr val="002060"/>
                </a:solidFill>
              </a:rPr>
              <a:t>креативных</a:t>
            </a:r>
            <a:r>
              <a:rPr lang="ru-RU" sz="2400" b="1" dirty="0" smtClean="0">
                <a:solidFill>
                  <a:srgbClr val="002060"/>
                </a:solidFill>
              </a:rPr>
              <a:t> способностей учащихся в учебной и </a:t>
            </a:r>
            <a:r>
              <a:rPr lang="ru-RU" sz="2400" b="1" dirty="0" err="1" smtClean="0">
                <a:solidFill>
                  <a:srgbClr val="002060"/>
                </a:solidFill>
              </a:rPr>
              <a:t>внеучебной</a:t>
            </a:r>
            <a:r>
              <a:rPr lang="ru-RU" sz="2400" b="1" dirty="0" smtClean="0">
                <a:solidFill>
                  <a:srgbClr val="002060"/>
                </a:solidFill>
              </a:rPr>
              <a:t> деятельности</a:t>
            </a:r>
          </a:p>
          <a:p>
            <a:pPr lvl="0" algn="l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</a:rPr>
              <a:t>Р.М. Грановской, В.Н. Дружинина, А.А. Леонтьева</a:t>
            </a:r>
          </a:p>
          <a:p>
            <a:pPr algn="l"/>
            <a:endParaRPr lang="ru-RU" sz="2800" dirty="0" smtClean="0"/>
          </a:p>
          <a:p>
            <a:pPr lvl="0" algn="l"/>
            <a:endParaRPr lang="ru-RU" sz="2800" dirty="0" smtClean="0"/>
          </a:p>
          <a:p>
            <a:pPr algn="l"/>
            <a:endParaRPr lang="ru-RU" sz="2800" dirty="0" smtClean="0"/>
          </a:p>
          <a:p>
            <a:pPr lvl="0" algn="l"/>
            <a:endParaRPr lang="ru-RU" sz="2800" dirty="0" smtClean="0"/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1000132"/>
          </a:xfrm>
        </p:spPr>
        <p:txBody>
          <a:bodyPr>
            <a:normAutofit/>
          </a:bodyPr>
          <a:lstStyle/>
          <a:p>
            <a:pPr algn="ctr"/>
            <a:r>
              <a:rPr lang="ru-RU" sz="3600" cap="all" dirty="0" smtClean="0">
                <a:solidFill>
                  <a:srgbClr val="C00000"/>
                </a:solidFill>
              </a:rPr>
              <a:t>Определение ключевых понятий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1571612"/>
            <a:ext cx="7854696" cy="3409524"/>
          </a:xfrm>
        </p:spPr>
        <p:txBody>
          <a:bodyPr>
            <a:normAutofit fontScale="70000" lnSpcReduction="20000"/>
          </a:bodyPr>
          <a:lstStyle/>
          <a:p>
            <a:pPr indent="-341313" algn="l"/>
            <a:r>
              <a:rPr lang="ru-RU" sz="3200" b="1" u="sng" dirty="0" smtClean="0">
                <a:solidFill>
                  <a:srgbClr val="002060"/>
                </a:solidFill>
                <a:latin typeface="Constantia" pitchFamily="18" charset="0"/>
              </a:rPr>
              <a:t>Учебный проект </a:t>
            </a:r>
            <a:r>
              <a:rPr lang="ru-RU" sz="2800" b="1" i="1" dirty="0" smtClean="0">
                <a:solidFill>
                  <a:srgbClr val="002060"/>
                </a:solidFill>
                <a:latin typeface="Constantia" pitchFamily="18" charset="0"/>
              </a:rPr>
              <a:t>– совместная деятельность учащихся-партнеров имеющих общую  цель, согласованные методы, способы деятельности, направленные на достижение общего результата по решению какой-либо проблемы, значимой для участников проекта (</a:t>
            </a:r>
            <a:r>
              <a:rPr lang="ru-RU" sz="2800" b="1" i="1" dirty="0" err="1" smtClean="0">
                <a:solidFill>
                  <a:srgbClr val="002060"/>
                </a:solidFill>
                <a:latin typeface="Constantia" pitchFamily="18" charset="0"/>
              </a:rPr>
              <a:t>Бухаркина</a:t>
            </a:r>
            <a:r>
              <a:rPr lang="ru-RU" sz="2800" b="1" i="1" dirty="0" smtClean="0">
                <a:solidFill>
                  <a:srgbClr val="002060"/>
                </a:solidFill>
                <a:latin typeface="Constantia" pitchFamily="18" charset="0"/>
              </a:rPr>
              <a:t> М.Ю.). </a:t>
            </a:r>
          </a:p>
          <a:p>
            <a:pPr indent="-341313" algn="l"/>
            <a:r>
              <a:rPr lang="ru-RU" sz="3200" b="1" u="sng" dirty="0" smtClean="0">
                <a:solidFill>
                  <a:srgbClr val="002060"/>
                </a:solidFill>
                <a:latin typeface="Constantia" pitchFamily="18" charset="0"/>
              </a:rPr>
              <a:t>Современный  проект</a:t>
            </a:r>
            <a:r>
              <a:rPr lang="ru-RU" sz="3200" b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Constantia" pitchFamily="18" charset="0"/>
              </a:rPr>
              <a:t>– </a:t>
            </a:r>
            <a:r>
              <a:rPr lang="ru-RU" sz="2800" b="1" i="1" dirty="0" smtClean="0">
                <a:solidFill>
                  <a:srgbClr val="002060"/>
                </a:solidFill>
                <a:latin typeface="Constantia" pitchFamily="18" charset="0"/>
              </a:rPr>
              <a:t>дидактическое средство активизации познавательной деятельности учащегося, развитие </a:t>
            </a:r>
            <a:r>
              <a:rPr lang="ru-RU" sz="2800" b="1" i="1" dirty="0" err="1" smtClean="0">
                <a:solidFill>
                  <a:srgbClr val="002060"/>
                </a:solidFill>
                <a:latin typeface="Constantia" pitchFamily="18" charset="0"/>
              </a:rPr>
              <a:t>креативности</a:t>
            </a:r>
            <a:r>
              <a:rPr lang="ru-RU" sz="2800" b="1" i="1" dirty="0" smtClean="0">
                <a:solidFill>
                  <a:srgbClr val="002060"/>
                </a:solidFill>
                <a:latin typeface="Constantia" pitchFamily="18" charset="0"/>
              </a:rPr>
              <a:t> и формирования определенных личностных качеств.</a:t>
            </a:r>
          </a:p>
          <a:p>
            <a:pPr indent="-341313" algn="l"/>
            <a:r>
              <a:rPr lang="ru-RU" sz="3200" b="1" u="sng" dirty="0" smtClean="0">
                <a:solidFill>
                  <a:srgbClr val="002060"/>
                </a:solidFill>
                <a:latin typeface="Constantia" pitchFamily="18" charset="0"/>
              </a:rPr>
              <a:t>Метод проектов</a:t>
            </a:r>
            <a:r>
              <a:rPr lang="ru-RU" sz="3200" b="1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Constantia" pitchFamily="18" charset="0"/>
              </a:rPr>
              <a:t>- педагогическая </a:t>
            </a:r>
            <a:r>
              <a:rPr lang="ru-RU" sz="2800" b="1" i="1" dirty="0" err="1" smtClean="0">
                <a:solidFill>
                  <a:srgbClr val="002060"/>
                </a:solidFill>
                <a:latin typeface="Constantia" pitchFamily="18" charset="0"/>
              </a:rPr>
              <a:t>технология,ориентированная</a:t>
            </a:r>
            <a:r>
              <a:rPr lang="ru-RU" sz="2800" b="1" i="1" dirty="0" smtClean="0">
                <a:solidFill>
                  <a:srgbClr val="002060"/>
                </a:solidFill>
                <a:latin typeface="Constantia" pitchFamily="18" charset="0"/>
              </a:rPr>
              <a:t> на приобретение и применение новых знаний (Савенков А.И.).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4857760"/>
            <a:ext cx="3143272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341313"/>
            <a:r>
              <a:rPr lang="ru-RU" b="1" u="sng" dirty="0" smtClean="0">
                <a:solidFill>
                  <a:srgbClr val="FF0000"/>
                </a:solidFill>
                <a:latin typeface="Constantia" pitchFamily="18" charset="0"/>
              </a:rPr>
              <a:t>Для  ученика </a:t>
            </a:r>
            <a:r>
              <a:rPr lang="ru-RU" dirty="0" smtClean="0">
                <a:solidFill>
                  <a:srgbClr val="FF0000"/>
                </a:solidFill>
                <a:latin typeface="Constantia" pitchFamily="18" charset="0"/>
              </a:rPr>
              <a:t>– </a:t>
            </a:r>
            <a:r>
              <a:rPr lang="ru-RU" dirty="0" smtClean="0">
                <a:solidFill>
                  <a:srgbClr val="002060"/>
                </a:solidFill>
                <a:latin typeface="Constantia" pitchFamily="18" charset="0"/>
              </a:rPr>
              <a:t>возможность максимального раскрытия творческого потенциала</a:t>
            </a:r>
            <a:endParaRPr lang="ru-RU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4857760"/>
            <a:ext cx="3143272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341313"/>
            <a:r>
              <a:rPr lang="ru-RU" b="1" u="sng" dirty="0" smtClean="0">
                <a:solidFill>
                  <a:srgbClr val="FF0000"/>
                </a:solidFill>
                <a:latin typeface="Constantia" pitchFamily="18" charset="0"/>
              </a:rPr>
              <a:t>Для  учителя </a:t>
            </a:r>
            <a:r>
              <a:rPr lang="ru-RU" dirty="0" smtClean="0">
                <a:solidFill>
                  <a:srgbClr val="FF0000"/>
                </a:solidFill>
                <a:latin typeface="Constantia" pitchFamily="18" charset="0"/>
              </a:rPr>
              <a:t>– </a:t>
            </a:r>
            <a:r>
              <a:rPr lang="ru-RU" dirty="0" smtClean="0">
                <a:solidFill>
                  <a:srgbClr val="002060"/>
                </a:solidFill>
                <a:latin typeface="Constantia" pitchFamily="18" charset="0"/>
              </a:rPr>
              <a:t>интегративное дидактическое средство развития, обучения, воспитания</a:t>
            </a:r>
            <a:endParaRPr lang="ru-RU" dirty="0">
              <a:solidFill>
                <a:srgbClr val="00206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1857388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solidFill>
                  <a:srgbClr val="C00000"/>
                </a:solidFill>
              </a:rPr>
              <a:t>Главные цели введения метода проектов</a:t>
            </a:r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i="1" dirty="0" smtClean="0">
                <a:solidFill>
                  <a:srgbClr val="C00000"/>
                </a:solidFill>
              </a:rPr>
              <a:t>в практику преподавания музыки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1571612"/>
            <a:ext cx="7854696" cy="5143536"/>
          </a:xfrm>
        </p:spPr>
        <p:txBody>
          <a:bodyPr>
            <a:normAutofit fontScale="70000" lnSpcReduction="20000"/>
          </a:bodyPr>
          <a:lstStyle/>
          <a:p>
            <a:pPr algn="l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900" dirty="0" smtClean="0">
                <a:solidFill>
                  <a:srgbClr val="002060"/>
                </a:solidFill>
              </a:rPr>
              <a:t>      показать умения отдельного ученика или группы учеников использовать приобретенный в школе исследовательский опыт;</a:t>
            </a:r>
          </a:p>
          <a:p>
            <a:pPr algn="l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900" dirty="0" smtClean="0">
                <a:solidFill>
                  <a:srgbClr val="002060"/>
                </a:solidFill>
              </a:rPr>
              <a:t>   реализовать свой интерес к предмету исследования, приумножить знания о нем;</a:t>
            </a:r>
          </a:p>
          <a:p>
            <a:pPr algn="l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900" dirty="0" smtClean="0">
                <a:solidFill>
                  <a:srgbClr val="002060"/>
                </a:solidFill>
              </a:rPr>
              <a:t>   продемонстрировать уровень </a:t>
            </a:r>
            <a:r>
              <a:rPr lang="ru-RU" sz="2900" dirty="0" err="1" smtClean="0">
                <a:solidFill>
                  <a:srgbClr val="002060"/>
                </a:solidFill>
              </a:rPr>
              <a:t>обученности</a:t>
            </a:r>
            <a:r>
              <a:rPr lang="ru-RU" sz="2900" dirty="0" smtClean="0">
                <a:solidFill>
                  <a:srgbClr val="002060"/>
                </a:solidFill>
              </a:rPr>
              <a:t> и знаний в области музыки;</a:t>
            </a:r>
          </a:p>
          <a:p>
            <a:pPr algn="l">
              <a:buClr>
                <a:srgbClr val="C00000"/>
              </a:buClr>
              <a:buFont typeface="Arial" pitchFamily="34" charset="0"/>
              <a:buChar char="•"/>
            </a:pPr>
            <a:r>
              <a:rPr lang="ru-RU" sz="2900" dirty="0" smtClean="0">
                <a:solidFill>
                  <a:srgbClr val="002060"/>
                </a:solidFill>
              </a:rPr>
              <a:t>     подняться на более высокую ступень, образованности, развития, социальной зрелости.</a:t>
            </a:r>
          </a:p>
          <a:p>
            <a:pPr algn="ctr"/>
            <a:r>
              <a:rPr lang="ru-RU" sz="2900" b="1" dirty="0" smtClean="0">
                <a:solidFill>
                  <a:srgbClr val="002060"/>
                </a:solidFill>
              </a:rPr>
              <a:t>Отличительная черта проектной методики </a:t>
            </a:r>
            <a:r>
              <a:rPr lang="ru-RU" sz="2900" dirty="0" smtClean="0">
                <a:solidFill>
                  <a:srgbClr val="002060"/>
                </a:solidFill>
              </a:rPr>
              <a:t>- особая форма организации. Организуя работу над проектом важно соблюсти несколько условий: </a:t>
            </a:r>
          </a:p>
          <a:p>
            <a:pPr algn="l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900" dirty="0" smtClean="0">
                <a:solidFill>
                  <a:srgbClr val="002060"/>
                </a:solidFill>
              </a:rPr>
              <a:t>   тематика музыкального проекта должна быть актуальной;</a:t>
            </a:r>
          </a:p>
          <a:p>
            <a:pPr algn="l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900" dirty="0" smtClean="0">
                <a:solidFill>
                  <a:srgbClr val="002060"/>
                </a:solidFill>
              </a:rPr>
              <a:t>   проблема, предлагаемая ученикам, формулируется так, чтобы ориентировать учеников на привлечение фактов из смежных областей знаний и разнообразных источников информации;</a:t>
            </a:r>
          </a:p>
          <a:p>
            <a:pPr algn="l">
              <a:buClr>
                <a:srgbClr val="C00000"/>
              </a:buClr>
              <a:buFont typeface="Wingdings" pitchFamily="2" charset="2"/>
              <a:buChar char="Ø"/>
            </a:pPr>
            <a:r>
              <a:rPr lang="ru-RU" sz="2900" dirty="0" smtClean="0">
                <a:solidFill>
                  <a:srgbClr val="002060"/>
                </a:solidFill>
              </a:rPr>
              <a:t>необходимо вовлечь в работу всех обучающихся класса, предложив каждому задания с учетом уровня его музыкальных компетенций.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648" cy="1285884"/>
          </a:xfrm>
        </p:spPr>
        <p:txBody>
          <a:bodyPr>
            <a:normAutofit fontScale="90000"/>
          </a:bodyPr>
          <a:lstStyle/>
          <a:p>
            <a:r>
              <a:rPr lang="ru-RU" sz="4000" cap="all" dirty="0" smtClean="0">
                <a:solidFill>
                  <a:srgbClr val="C00000"/>
                </a:solidFill>
              </a:rPr>
              <a:t>Исходные   Теоретические  позиции проектного  обучения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1643050"/>
            <a:ext cx="7854696" cy="4714908"/>
          </a:xfrm>
        </p:spPr>
        <p:txBody>
          <a:bodyPr>
            <a:normAutofit fontScale="92500" lnSpcReduction="10000"/>
          </a:bodyPr>
          <a:lstStyle/>
          <a:p>
            <a:pPr lvl="0" algn="l">
              <a:buClr>
                <a:srgbClr val="C00000"/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    в центре – ученик, содействие развитию его творческих способностей;</a:t>
            </a:r>
          </a:p>
          <a:p>
            <a:pPr lvl="0" algn="l">
              <a:buClr>
                <a:srgbClr val="C00000"/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    образовательный процесс строится в логике деятельности имеющей личностный смысл для ученика;</a:t>
            </a:r>
          </a:p>
          <a:p>
            <a:pPr lvl="0" algn="l">
              <a:buClr>
                <a:srgbClr val="C00000"/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    индивидуальный темп работы над проектом – выход каждого ученика на свой уровень развития;</a:t>
            </a:r>
          </a:p>
          <a:p>
            <a:pPr lvl="0" algn="l">
              <a:buClr>
                <a:srgbClr val="C00000"/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    комплексный подход к разработке учебных проектов – сбалансированное развитие основных </a:t>
            </a:r>
            <a:r>
              <a:rPr lang="ru-RU" dirty="0" err="1" smtClean="0">
                <a:solidFill>
                  <a:srgbClr val="002060"/>
                </a:solidFill>
              </a:rPr>
              <a:t>психо-физиологических</a:t>
            </a:r>
            <a:r>
              <a:rPr lang="ru-RU" dirty="0" smtClean="0">
                <a:solidFill>
                  <a:srgbClr val="002060"/>
                </a:solidFill>
              </a:rPr>
              <a:t> функций ученика; </a:t>
            </a:r>
          </a:p>
          <a:p>
            <a:pPr algn="l">
              <a:buClr>
                <a:srgbClr val="C00000"/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    осознанное усвоение базовых знаний достигается  за счет универсального использования их в разных ситуациях.</a:t>
            </a:r>
          </a:p>
          <a:p>
            <a:pPr lvl="0" algn="l">
              <a:buClr>
                <a:srgbClr val="C00000"/>
              </a:buClr>
              <a:buFont typeface="Arial" pitchFamily="34" charset="0"/>
              <a:buChar char="•"/>
            </a:pPr>
            <a:endParaRPr lang="ru-RU" sz="2800" dirty="0" smtClean="0"/>
          </a:p>
          <a:p>
            <a:pPr algn="l">
              <a:buClr>
                <a:srgbClr val="C00000"/>
              </a:buCl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1214446"/>
          </a:xfrm>
        </p:spPr>
        <p:txBody>
          <a:bodyPr>
            <a:normAutofit/>
          </a:bodyPr>
          <a:lstStyle/>
          <a:p>
            <a:r>
              <a:rPr lang="ru-RU" sz="4800" cap="all" dirty="0" smtClean="0">
                <a:solidFill>
                  <a:srgbClr val="C00000"/>
                </a:solidFill>
              </a:rPr>
              <a:t>ТИПЫ </a:t>
            </a:r>
            <a:r>
              <a:rPr lang="ru-RU" sz="4800" cap="all" dirty="0" err="1" smtClean="0">
                <a:solidFill>
                  <a:srgbClr val="C00000"/>
                </a:solidFill>
              </a:rPr>
              <a:t>ПРОЕКТОв</a:t>
            </a:r>
            <a:endParaRPr lang="ru-RU" sz="4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1428736"/>
            <a:ext cx="7854696" cy="542926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1.  </a:t>
            </a:r>
            <a:r>
              <a:rPr lang="ru-RU" b="1" dirty="0" smtClean="0">
                <a:solidFill>
                  <a:srgbClr val="002060"/>
                </a:solidFill>
              </a:rPr>
              <a:t>Ролевые проекты </a:t>
            </a:r>
            <a:r>
              <a:rPr lang="ru-RU" dirty="0" smtClean="0">
                <a:solidFill>
                  <a:srgbClr val="002060"/>
                </a:solidFill>
              </a:rPr>
              <a:t>- инсценировка детских песен, разыгрывание фрагментов биографии композиторов.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  <a:hlinkClick r:id="rId2" action="ppaction://hlinkpres?slideindex=1&amp;slidetitle="/>
              </a:rPr>
              <a:t>2. </a:t>
            </a:r>
            <a:r>
              <a:rPr lang="ru-RU" b="1" dirty="0" smtClean="0">
                <a:solidFill>
                  <a:srgbClr val="002060"/>
                </a:solidFill>
                <a:hlinkClick r:id="rId2" action="ppaction://hlinkpres?slideindex=1&amp;slidetitle="/>
              </a:rPr>
              <a:t>Информативно-исследовательские проекты - </a:t>
            </a:r>
            <a:r>
              <a:rPr lang="ru-RU" dirty="0" smtClean="0">
                <a:solidFill>
                  <a:srgbClr val="002060"/>
                </a:solidFill>
                <a:hlinkClick r:id="rId2" action="ppaction://hlinkpres?slideindex=1&amp;slidetitle="/>
              </a:rPr>
              <a:t> «Изучение биографии композитора», «Как создавалась опера», «Путешествие в мир музыкальных  инструментов».</a:t>
            </a:r>
            <a:endParaRPr lang="ru-RU" dirty="0" smtClean="0">
              <a:solidFill>
                <a:srgbClr val="002060"/>
              </a:solidFill>
            </a:endParaRP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3.</a:t>
            </a:r>
            <a:r>
              <a:rPr lang="ru-RU" b="1" dirty="0" smtClean="0">
                <a:solidFill>
                  <a:srgbClr val="002060"/>
                </a:solidFill>
              </a:rPr>
              <a:t>Сценарные проекты </a:t>
            </a:r>
            <a:r>
              <a:rPr lang="ru-RU" dirty="0" smtClean="0">
                <a:solidFill>
                  <a:srgbClr val="002060"/>
                </a:solidFill>
              </a:rPr>
              <a:t> - сценарий внеклассного музыкального мероприятия для школы или отдельного класса.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4. </a:t>
            </a:r>
            <a:r>
              <a:rPr lang="ru-RU" b="1" dirty="0" smtClean="0">
                <a:solidFill>
                  <a:srgbClr val="002060"/>
                </a:solidFill>
              </a:rPr>
              <a:t>Творческие проекты</a:t>
            </a:r>
            <a:r>
              <a:rPr lang="ru-RU" dirty="0" smtClean="0">
                <a:solidFill>
                  <a:srgbClr val="002060"/>
                </a:solidFill>
              </a:rPr>
              <a:t> – музыкальные спектакли, театрализованные концерты, фестивали.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5. </a:t>
            </a:r>
            <a:r>
              <a:rPr lang="ru-RU" b="1" dirty="0" smtClean="0">
                <a:solidFill>
                  <a:srgbClr val="002060"/>
                </a:solidFill>
              </a:rPr>
              <a:t>Информационные проекты</a:t>
            </a:r>
            <a:r>
              <a:rPr lang="ru-RU" dirty="0" smtClean="0">
                <a:solidFill>
                  <a:srgbClr val="002060"/>
                </a:solidFill>
              </a:rPr>
              <a:t> – музыкальные стенгазеты, материалы для стендов, публичное выступление с сообщением по какой-либо теме.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6</a:t>
            </a:r>
            <a:r>
              <a:rPr lang="ru-RU" b="1" dirty="0" smtClean="0">
                <a:solidFill>
                  <a:srgbClr val="002060"/>
                </a:solidFill>
              </a:rPr>
              <a:t>. Практико-ориентированные проекты - </a:t>
            </a:r>
            <a:r>
              <a:rPr lang="ru-RU" dirty="0" smtClean="0">
                <a:solidFill>
                  <a:srgbClr val="002060"/>
                </a:solidFill>
              </a:rPr>
              <a:t> дидактический материал по какой-либо теме, создание музыкальной игры и её описание.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877</Words>
  <PresentationFormat>Экран (4:3)</PresentationFormat>
  <Paragraphs>143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ОРГАНИЗАЦИЯ ПРЕКТНОЙ ДЕЯТЕЛЬНОСТИ НА УРОКАХ МУЗЫКИ</vt:lpstr>
      <vt:lpstr>  «Воспитание точно отражает жизнь, и оно должно быть полным жизни и от полноты жизни идущим, тогда оно имеет силу».  «Верьте в талант и творческие силы каждого воспитанника!».   В. А.СУХОМЛИНСКИЙ </vt:lpstr>
      <vt:lpstr>Условия возникновения и становления опыта</vt:lpstr>
      <vt:lpstr>Основная идея опыта</vt:lpstr>
      <vt:lpstr>ТЕОРЕТИЧЕСКОЕ ОБОСНОВАНИЕ ОПЫТА</vt:lpstr>
      <vt:lpstr>Определение ключевых понятий</vt:lpstr>
      <vt:lpstr>Главные цели введения метода проектов в практику преподавания музыки </vt:lpstr>
      <vt:lpstr>Исходные   Теоретические  позиции проектного  обучения</vt:lpstr>
      <vt:lpstr>ТИПЫ ПРОЕКТОв</vt:lpstr>
      <vt:lpstr>ТИПЫ ПРОЕКТОв</vt:lpstr>
      <vt:lpstr>ЭТАПЫ РАЗРАБОТКИ ПРОЕКТА</vt:lpstr>
      <vt:lpstr>ЭТАПЫ РАЗРАБОТКИ ПРОЕКТА</vt:lpstr>
      <vt:lpstr>ЭТАПЫ РАЗРАБОТКИ ПРОЕКТА</vt:lpstr>
      <vt:lpstr>ЭТАПЫ РАЗРАБОТКИ ПРОЕКТА</vt:lpstr>
      <vt:lpstr>ЭТАПЫ РАЗРАБОТКИ ПРОЕКТА</vt:lpstr>
      <vt:lpstr>ЭТАПЫ РАЗРАБОТКИ ПРОЕКТА</vt:lpstr>
      <vt:lpstr> ГРУППОВОЙ ПРОЕКТ  «ПРАЗДНИК ПАТРИОТИЧЕСКОЙ ПЕСНИ»</vt:lpstr>
      <vt:lpstr>ГРУППОВОЙ ПРОЕКТ  «ПРАЗДНИК ПАТРИОТИЧЕСКОЙ ПЕСНИ»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56</cp:revision>
  <dcterms:modified xsi:type="dcterms:W3CDTF">2014-02-27T05:40:34Z</dcterms:modified>
</cp:coreProperties>
</file>