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90" r:id="rId11"/>
    <p:sldId id="264" r:id="rId12"/>
    <p:sldId id="265" r:id="rId13"/>
    <p:sldId id="266" r:id="rId14"/>
    <p:sldId id="267" r:id="rId15"/>
    <p:sldId id="291" r:id="rId16"/>
    <p:sldId id="268" r:id="rId17"/>
    <p:sldId id="292" r:id="rId18"/>
    <p:sldId id="269" r:id="rId19"/>
    <p:sldId id="270" r:id="rId20"/>
    <p:sldId id="293" r:id="rId21"/>
    <p:sldId id="294" r:id="rId22"/>
    <p:sldId id="271" r:id="rId23"/>
    <p:sldId id="272" r:id="rId24"/>
    <p:sldId id="274" r:id="rId25"/>
    <p:sldId id="273" r:id="rId26"/>
    <p:sldId id="280" r:id="rId27"/>
    <p:sldId id="276" r:id="rId28"/>
    <p:sldId id="277" r:id="rId29"/>
    <p:sldId id="287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0EDBD-ADC9-4764-A91E-3205F2689C8E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1B2C-65F4-412A-8328-4FBD7A568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072206"/>
            <a:ext cx="91440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Немецкий композитор</a:t>
            </a:r>
            <a:br>
              <a:rPr lang="ru-RU" b="1" dirty="0" smtClean="0"/>
            </a:br>
            <a:r>
              <a:rPr lang="ru-RU" b="1" dirty="0" smtClean="0"/>
              <a:t>Иоганн Себастьян Бах</a:t>
            </a:r>
            <a:endParaRPr lang="ru-RU" b="1" dirty="0"/>
          </a:p>
        </p:txBody>
      </p:sp>
      <p:pic>
        <p:nvPicPr>
          <p:cNvPr id="17410" name="Picture 2" descr="http://www.onlinekunst.de/maerz/bach/bach_junger-Mann.jpg"/>
          <p:cNvPicPr>
            <a:picLocks noChangeAspect="1" noChangeArrowheads="1"/>
          </p:cNvPicPr>
          <p:nvPr/>
        </p:nvPicPr>
        <p:blipFill>
          <a:blip r:embed="rId2"/>
          <a:srcRect t="2748" b="22142"/>
          <a:stretch>
            <a:fillRect/>
          </a:stretch>
        </p:blipFill>
        <p:spPr bwMode="auto">
          <a:xfrm>
            <a:off x="1500166" y="0"/>
            <a:ext cx="6143668" cy="5857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64371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Так юный Бах получил первые знания о </a:t>
            </a:r>
            <a:r>
              <a:rPr lang="ru-RU" sz="5400" b="1" dirty="0" smtClean="0">
                <a:solidFill>
                  <a:srgbClr val="C00000"/>
                </a:solidFill>
              </a:rPr>
              <a:t>многоголосии 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( </a:t>
            </a:r>
            <a:r>
              <a:rPr lang="ru-RU" sz="5400" b="1" i="1" dirty="0" err="1" smtClean="0">
                <a:solidFill>
                  <a:srgbClr val="C00000"/>
                </a:solidFill>
              </a:rPr>
              <a:t>=полифонии</a:t>
            </a:r>
            <a:r>
              <a:rPr lang="ru-RU" sz="5400" b="1" i="1" dirty="0" smtClean="0">
                <a:solidFill>
                  <a:srgbClr val="C00000"/>
                </a:solidFill>
              </a:rPr>
              <a:t>) 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dirty="0" smtClean="0"/>
              <a:t>Отец Баха был придворным и городским музыкантом.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ravelnetplanet.com/users/82083/reviews/6159/Bachkirche-Arnsta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929618" cy="62865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143644"/>
            <a:ext cx="9144000" cy="71435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Город </a:t>
            </a:r>
            <a:r>
              <a:rPr lang="ru-RU" sz="3600" b="1" dirty="0" err="1" smtClean="0"/>
              <a:t>Арнштадт</a:t>
            </a:r>
            <a:r>
              <a:rPr lang="ru-RU" sz="3600" b="1" dirty="0" smtClean="0"/>
              <a:t>. Первое место работы Баха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ultural-heart-of-germany.com/imageresize/274a__preview_arnstadt_bach_churc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858180" cy="592935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 в церкви, на котором играл Бах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city-de.info/uploads/posts/2012-06/1340039916_vejmar.jpg"/>
          <p:cNvPicPr>
            <a:picLocks noChangeAspect="1" noChangeArrowheads="1"/>
          </p:cNvPicPr>
          <p:nvPr/>
        </p:nvPicPr>
        <p:blipFill>
          <a:blip r:embed="rId2"/>
          <a:srcRect t="9195"/>
          <a:stretch>
            <a:fillRect/>
          </a:stretch>
        </p:blipFill>
        <p:spPr bwMode="auto">
          <a:xfrm>
            <a:off x="571472" y="214291"/>
            <a:ext cx="8143932" cy="57864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92933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Старинный немецкий городок Веймар.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pwr.ru/quotauthor/428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585788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/>
          <a:lstStyle/>
          <a:p>
            <a:r>
              <a:rPr lang="ru-RU" b="1" dirty="0" smtClean="0"/>
              <a:t>Дом в Веймаре, в котором жил Бах.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36907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В Веймаре было создано большинство знаменитых произведений.</a:t>
            </a:r>
            <a:br>
              <a:rPr lang="ru-RU" sz="6000" b="1" dirty="0" smtClean="0"/>
            </a:br>
            <a:r>
              <a:rPr lang="ru-RU" sz="6000" b="1" dirty="0" smtClean="0"/>
              <a:t>Расцвет таланта Баха.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6/92/780/92780664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86818" cy="571501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92933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Старинный немецкий город Дрезден.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36907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В Дрездене должно было состояться состязание Баха с французским органистом и </a:t>
            </a:r>
            <a:r>
              <a:rPr lang="ru-RU" sz="5400" b="1" dirty="0" err="1" smtClean="0"/>
              <a:t>клавесинистом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Луи </a:t>
            </a:r>
            <a:r>
              <a:rPr lang="ru-RU" sz="5400" b="1" dirty="0" err="1" smtClean="0"/>
              <a:t>Маршаном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araisol.ru/netcat_files/Image/eipz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6404"/>
            <a:ext cx="8501122" cy="587580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929330"/>
            <a:ext cx="9144000" cy="928670"/>
          </a:xfrm>
        </p:spPr>
        <p:txBody>
          <a:bodyPr/>
          <a:lstStyle/>
          <a:p>
            <a:r>
              <a:rPr lang="ru-RU" b="1" dirty="0" smtClean="0"/>
              <a:t>Город Лейпциг.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40.radikal.ru/i087/1005/69/72f3cb6e78dc.jpg"/>
          <p:cNvPicPr>
            <a:picLocks noChangeAspect="1" noChangeArrowheads="1"/>
          </p:cNvPicPr>
          <p:nvPr/>
        </p:nvPicPr>
        <p:blipFill>
          <a:blip r:embed="rId2"/>
          <a:srcRect t="4545" b="9091"/>
          <a:stretch>
            <a:fillRect/>
          </a:stretch>
        </p:blipFill>
        <p:spPr bwMode="auto">
          <a:xfrm>
            <a:off x="357158" y="214290"/>
            <a:ext cx="8429684" cy="60007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Церковь Святого Фомы в Лейпциге, где работал И.С.Бах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b/b5/B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"/>
            <a:ext cx="56436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r>
              <a:rPr lang="ru-RU" b="1" dirty="0" smtClean="0"/>
              <a:t>В Лейпциге Бах был </a:t>
            </a:r>
            <a:r>
              <a:rPr lang="ru-RU" sz="6600" b="1" dirty="0" smtClean="0">
                <a:solidFill>
                  <a:srgbClr val="C00000"/>
                </a:solidFill>
              </a:rPr>
              <a:t>кантором</a:t>
            </a:r>
            <a:r>
              <a:rPr lang="ru-RU" sz="66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=</a:t>
            </a:r>
            <a:r>
              <a:rPr lang="ru-RU" b="1" i="1" dirty="0" err="1" smtClean="0">
                <a:solidFill>
                  <a:srgbClr val="C00000"/>
                </a:solidFill>
              </a:rPr>
              <a:t>учителем</a:t>
            </a:r>
            <a:r>
              <a:rPr lang="ru-RU" b="1" i="1" dirty="0" smtClean="0">
                <a:solidFill>
                  <a:srgbClr val="C00000"/>
                </a:solidFill>
              </a:rPr>
              <a:t> музыки,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дирижёром хора, органистом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 церковным композитором 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школе при церкви Святого Фомы.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Он занимался хором певчих и сочинял много вокальной музыки.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36907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Четверо сыновей Баха стали талантливыми композиторами, вошедшими в историю.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43644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 Баху в </a:t>
            </a:r>
            <a:r>
              <a:rPr lang="ru-RU" b="1" dirty="0" err="1" smtClean="0"/>
              <a:t>Арнштадте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9698" name="Picture 2" descr="http://www.megabook.ru/MObjects2/data/pict2007/07ni200.jpg"/>
          <p:cNvPicPr>
            <a:picLocks noChangeAspect="1" noChangeArrowheads="1"/>
          </p:cNvPicPr>
          <p:nvPr/>
        </p:nvPicPr>
        <p:blipFill>
          <a:blip r:embed="rId2"/>
          <a:srcRect t="7424" b="25020"/>
          <a:stretch>
            <a:fillRect/>
          </a:stretch>
        </p:blipFill>
        <p:spPr bwMode="auto">
          <a:xfrm>
            <a:off x="642910" y="214290"/>
            <a:ext cx="778674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 И.С.Баху</a:t>
            </a:r>
            <a:endParaRPr lang="ru-RU" b="1" dirty="0"/>
          </a:p>
        </p:txBody>
      </p:sp>
      <p:pic>
        <p:nvPicPr>
          <p:cNvPr id="28674" name="Picture 2" descr="http://userserve-ak.last.fm/serve/_/30892161/Johann+Sebastian+Ba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72164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rikky.ru/files/2011/11/pamyatnik-299x450.jpg"/>
          <p:cNvPicPr>
            <a:picLocks noChangeAspect="1" noChangeArrowheads="1"/>
          </p:cNvPicPr>
          <p:nvPr/>
        </p:nvPicPr>
        <p:blipFill>
          <a:blip r:embed="rId2"/>
          <a:srcRect t="11441"/>
          <a:stretch>
            <a:fillRect/>
          </a:stretch>
        </p:blipFill>
        <p:spPr bwMode="auto">
          <a:xfrm>
            <a:off x="1571604" y="0"/>
            <a:ext cx="5572164" cy="62150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215082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 Баху в Лейпциге.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29330"/>
            <a:ext cx="9144000" cy="7143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Могила И.С.Баха в церкви Святого Фомы в городе Лейпциге</a:t>
            </a:r>
            <a:endParaRPr lang="ru-RU" sz="3200" b="1" dirty="0"/>
          </a:p>
        </p:txBody>
      </p:sp>
      <p:pic>
        <p:nvPicPr>
          <p:cNvPr id="31746" name="Picture 2" descr="http://www.olgasleeps.ru/100velikih/compositors/images/02_87.jpg"/>
          <p:cNvPicPr>
            <a:picLocks noChangeAspect="1" noChangeArrowheads="1"/>
          </p:cNvPicPr>
          <p:nvPr/>
        </p:nvPicPr>
        <p:blipFill>
          <a:blip r:embed="rId2"/>
          <a:srcRect t="3636" b="11515"/>
          <a:stretch>
            <a:fillRect/>
          </a:stretch>
        </p:blipFill>
        <p:spPr bwMode="auto">
          <a:xfrm>
            <a:off x="1571604" y="214290"/>
            <a:ext cx="592935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/>
              <a:t>Склад (стиль) музыки</a:t>
            </a:r>
            <a:endParaRPr lang="ru-RU" sz="5400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00628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</a:t>
            </a:r>
            <a:r>
              <a:rPr lang="ru-RU" sz="4000" b="1" u="sng" dirty="0" smtClean="0">
                <a:solidFill>
                  <a:srgbClr val="00B050"/>
                </a:solidFill>
              </a:rPr>
              <a:t>гомофония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</a:t>
            </a:r>
            <a:r>
              <a:rPr lang="ru-RU" sz="3600" b="1" dirty="0" smtClean="0">
                <a:solidFill>
                  <a:srgbClr val="00B050"/>
                </a:solidFill>
              </a:rPr>
              <a:t>(гомо - один)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   </a:t>
            </a:r>
            <a:r>
              <a:rPr lang="ru-RU" sz="3600" b="1" dirty="0" smtClean="0"/>
              <a:t>(</a:t>
            </a:r>
            <a:r>
              <a:rPr lang="ru-RU" sz="3600" b="1" dirty="0" err="1" smtClean="0"/>
              <a:t>фонос</a:t>
            </a:r>
            <a:r>
              <a:rPr lang="ru-RU" sz="3600" b="1" dirty="0" smtClean="0"/>
              <a:t> – звучащий)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Один голос (мелодия)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главный, другие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аккомпанируют,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помогают ему.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4572032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</a:t>
            </a:r>
            <a:r>
              <a:rPr lang="ru-RU" sz="4000" b="1" u="sng" dirty="0" smtClean="0">
                <a:solidFill>
                  <a:srgbClr val="7030A0"/>
                </a:solidFill>
              </a:rPr>
              <a:t>полифония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(поли - много)</a:t>
            </a:r>
          </a:p>
          <a:p>
            <a:pPr>
              <a:buNone/>
            </a:pPr>
            <a:r>
              <a:rPr lang="ru-RU" sz="3600" b="1" dirty="0" smtClean="0"/>
              <a:t>(</a:t>
            </a:r>
            <a:r>
              <a:rPr lang="ru-RU" sz="3600" b="1" dirty="0" err="1" smtClean="0"/>
              <a:t>фонос</a:t>
            </a:r>
            <a:r>
              <a:rPr lang="ru-RU" sz="3600" b="1" dirty="0" smtClean="0"/>
              <a:t> – звучащий)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Все голоса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важны и равны.</a:t>
            </a:r>
          </a:p>
          <a:p>
            <a:pPr>
              <a:buNone/>
            </a:pP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928794" y="13572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72264" y="13572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Форма полифонической музыки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solidFill>
                  <a:srgbClr val="C00000"/>
                </a:solidFill>
              </a:rPr>
              <a:t>ФУГА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(от лат. – «бег», «погоня»,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«быстрое течение»)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latin typeface="+mn-lt"/>
              </a:rPr>
              <a:t>наивысшее достижением полифонической музыки.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В фуге присутствует несколько голосов(мелодий), каждый из которых в соответствии со строгими правилами повторяет (в основном или изменённом виде) тему — короткую мелодию, проходящую через всю фугу.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«Каждый голос в сочинении – это личность, а многоголосное сочинение – беседа между этими личностями, и надо ставить за правило, чтобы каждая из личностей говорила хорошо и вовремя, а если не имеет, что сказать, то лучше бы молчала и ждала, пока не дойдёт до неё очередь»      </a:t>
            </a:r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И.С.Бах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28588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Шестиголосная</a:t>
            </a:r>
            <a:r>
              <a:rPr lang="ru-RU" b="1" dirty="0" smtClean="0"/>
              <a:t>  фуга.</a:t>
            </a:r>
            <a:br>
              <a:rPr lang="ru-RU" b="1" dirty="0" smtClean="0"/>
            </a:br>
            <a:r>
              <a:rPr lang="ru-RU" b="1" dirty="0" smtClean="0"/>
              <a:t>Автограф  И.С.Баха. </a:t>
            </a:r>
            <a:endParaRPr lang="ru-RU" b="1" dirty="0"/>
          </a:p>
        </p:txBody>
      </p:sp>
      <p:pic>
        <p:nvPicPr>
          <p:cNvPr id="43014" name="Picture 6" descr="http://www.visindavefur.is/myndir/Fuga_mars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5854"/>
            <a:ext cx="8572560" cy="516194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ewzz.in.ua/uploads/posts/2012-01/1326389889_image004.jpg_1350158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0090"/>
            <a:ext cx="6215106" cy="65336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57950" y="2071678"/>
            <a:ext cx="2786050" cy="342902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Орган –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клавишно</a:t>
            </a:r>
            <a:r>
              <a:rPr lang="ru-RU" b="1" dirty="0" smtClean="0"/>
              <a:t>-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духовой </a:t>
            </a:r>
            <a:br>
              <a:rPr lang="ru-RU" b="1" dirty="0" smtClean="0"/>
            </a:br>
            <a:r>
              <a:rPr lang="ru-RU" b="1" dirty="0" smtClean="0"/>
              <a:t>инструмент 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3/76/675/76675084_974ba34f4c92f64f6564cff977b49d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643734" cy="6500858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4606/103826784.11/0_5c4b9_a3672fe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78489" cy="6357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pics.vesti.ru/p/b_408948.jpg"/>
          <p:cNvPicPr>
            <a:picLocks noChangeAspect="1" noChangeArrowheads="1"/>
          </p:cNvPicPr>
          <p:nvPr/>
        </p:nvPicPr>
        <p:blipFill>
          <a:blip r:embed="rId2"/>
          <a:srcRect b="14444"/>
          <a:stretch>
            <a:fillRect/>
          </a:stretch>
        </p:blipFill>
        <p:spPr bwMode="auto">
          <a:xfrm>
            <a:off x="285720" y="142834"/>
            <a:ext cx="8572560" cy="650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racolby.com/images/img/media/1280-wallpaper-usna.jpg"/>
          <p:cNvPicPr>
            <a:picLocks noChangeAspect="1" noChangeArrowheads="1"/>
          </p:cNvPicPr>
          <p:nvPr/>
        </p:nvPicPr>
        <p:blipFill>
          <a:blip r:embed="rId2"/>
          <a:srcRect b="11803"/>
          <a:stretch>
            <a:fillRect/>
          </a:stretch>
        </p:blipFill>
        <p:spPr bwMode="auto">
          <a:xfrm>
            <a:off x="285720" y="111060"/>
            <a:ext cx="8501122" cy="653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ontanka.ru/2005/03/24/125067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4966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eople.su/images/aboutbio/item_1108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286808" cy="56436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072206"/>
            <a:ext cx="9144000" cy="78579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Город </a:t>
            </a:r>
            <a:r>
              <a:rPr lang="ru-RU" sz="3600" b="1" dirty="0" err="1" smtClean="0"/>
              <a:t>Эйзенах</a:t>
            </a:r>
            <a:r>
              <a:rPr lang="ru-RU" sz="3600" b="1" dirty="0" smtClean="0"/>
              <a:t>. В этом доме родился И.С.Бах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369072"/>
          </a:xfrm>
        </p:spPr>
        <p:txBody>
          <a:bodyPr>
            <a:noAutofit/>
          </a:bodyPr>
          <a:lstStyle/>
          <a:p>
            <a:r>
              <a:rPr lang="ru-RU" sz="4600" b="1" dirty="0" smtClean="0"/>
              <a:t>Родоначальник семьи – </a:t>
            </a:r>
            <a:r>
              <a:rPr lang="ru-RU" sz="4600" b="1" dirty="0" err="1" smtClean="0">
                <a:solidFill>
                  <a:srgbClr val="C00000"/>
                </a:solidFill>
              </a:rPr>
              <a:t>Фейт</a:t>
            </a:r>
            <a:r>
              <a:rPr lang="ru-RU" sz="4600" b="1" dirty="0" smtClean="0">
                <a:solidFill>
                  <a:srgbClr val="C00000"/>
                </a:solidFill>
              </a:rPr>
              <a:t> Бах</a:t>
            </a:r>
            <a:br>
              <a:rPr lang="ru-RU" sz="4600" b="1" dirty="0" smtClean="0">
                <a:solidFill>
                  <a:srgbClr val="C00000"/>
                </a:solidFill>
              </a:rPr>
            </a:br>
            <a:r>
              <a:rPr lang="ru-RU" sz="4600" b="1" dirty="0" smtClean="0"/>
              <a:t>(пекарь по профессии)</a:t>
            </a:r>
            <a:br>
              <a:rPr lang="ru-RU" sz="4600" b="1" dirty="0" smtClean="0"/>
            </a:br>
            <a:r>
              <a:rPr lang="ru-RU" sz="4600" b="1" dirty="0" smtClean="0"/>
              <a:t>Любимая семейная музыкальная игра – </a:t>
            </a:r>
            <a:r>
              <a:rPr lang="ru-RU" sz="4600" b="1" dirty="0" smtClean="0">
                <a:solidFill>
                  <a:srgbClr val="C00000"/>
                </a:solidFill>
              </a:rPr>
              <a:t>импровизация                           </a:t>
            </a:r>
            <a:br>
              <a:rPr lang="ru-RU" sz="4600" b="1" dirty="0" smtClean="0">
                <a:solidFill>
                  <a:srgbClr val="C00000"/>
                </a:solidFill>
              </a:rPr>
            </a:br>
            <a:r>
              <a:rPr lang="ru-RU" sz="4600" b="1" dirty="0" smtClean="0">
                <a:solidFill>
                  <a:srgbClr val="C00000"/>
                </a:solidFill>
              </a:rPr>
              <a:t>  </a:t>
            </a:r>
            <a:r>
              <a:rPr lang="ru-RU" sz="4600" b="1" i="1" dirty="0" smtClean="0">
                <a:solidFill>
                  <a:srgbClr val="C00000"/>
                </a:solidFill>
              </a:rPr>
              <a:t>( = мгновенное придумывание)</a:t>
            </a:r>
            <a:r>
              <a:rPr lang="ru-RU" sz="4600" b="1" i="1" dirty="0" smtClean="0">
                <a:solidFill>
                  <a:srgbClr val="002060"/>
                </a:solidFill>
              </a:rPr>
              <a:t/>
            </a:r>
            <a:br>
              <a:rPr lang="ru-RU" sz="4600" b="1" i="1" dirty="0" smtClean="0">
                <a:solidFill>
                  <a:srgbClr val="002060"/>
                </a:solidFill>
              </a:rPr>
            </a:br>
            <a:r>
              <a:rPr lang="ru-RU" sz="4600" b="1" dirty="0" smtClean="0"/>
              <a:t> «Кто во что горазд».</a:t>
            </a:r>
            <a:br>
              <a:rPr lang="ru-RU" sz="4600" b="1" dirty="0" smtClean="0"/>
            </a:br>
            <a:endParaRPr lang="ru-RU" sz="4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242</Words>
  <Application>Microsoft Office PowerPoint</Application>
  <PresentationFormat>Экран (4:3)</PresentationFormat>
  <Paragraphs>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Немецкий композитор Иоганн Себастьян Бах</vt:lpstr>
      <vt:lpstr>Слайд 2</vt:lpstr>
      <vt:lpstr>     Орган –  клавишно-      духовой  инструмент  </vt:lpstr>
      <vt:lpstr>Слайд 4</vt:lpstr>
      <vt:lpstr>Слайд 5</vt:lpstr>
      <vt:lpstr>Слайд 6</vt:lpstr>
      <vt:lpstr>Слайд 7</vt:lpstr>
      <vt:lpstr>Город Эйзенах. В этом доме родился И.С.Бах</vt:lpstr>
      <vt:lpstr>Родоначальник семьи – Фейт Бах (пекарь по профессии) Любимая семейная музыкальная игра – импровизация                              ( = мгновенное придумывание)  «Кто во что горазд». </vt:lpstr>
      <vt:lpstr>Так юный Бах получил первые знания о многоголосии   ( =полифонии)   Отец Баха был придворным и городским музыкантом.</vt:lpstr>
      <vt:lpstr>Город Арнштадт. Первое место работы Баха</vt:lpstr>
      <vt:lpstr>Орган в церкви, на котором играл Бах</vt:lpstr>
      <vt:lpstr>Старинный немецкий городок Веймар.</vt:lpstr>
      <vt:lpstr>Дом в Веймаре, в котором жил Бах. </vt:lpstr>
      <vt:lpstr>В Веймаре было создано большинство знаменитых произведений. Расцвет таланта Баха.</vt:lpstr>
      <vt:lpstr>Старинный немецкий город Дрезден.</vt:lpstr>
      <vt:lpstr>В Дрездене должно было состояться состязание Баха с французским органистом и клавесинистом  Луи Маршаном</vt:lpstr>
      <vt:lpstr>Город Лейпциг.</vt:lpstr>
      <vt:lpstr>Церковь Святого Фомы в Лейпциге, где работал И.С.Бах</vt:lpstr>
      <vt:lpstr>В Лейпциге Бах был кантором   (=учителем музыки,  дирижёром хора, органистом  и церковным композитором ) в школе при церкви Святого Фомы.  Он занимался хором певчих и сочинял много вокальной музыки. </vt:lpstr>
      <vt:lpstr>Четверо сыновей Баха стали талантливыми композиторами, вошедшими в историю.</vt:lpstr>
      <vt:lpstr>Памятник Баху в Арнштадте.</vt:lpstr>
      <vt:lpstr>Памятник И.С.Баху</vt:lpstr>
      <vt:lpstr>Памятник Баху в Лейпциге.</vt:lpstr>
      <vt:lpstr>Могила И.С.Баха в церкви Святого Фомы в городе Лейпциге</vt:lpstr>
      <vt:lpstr>Склад (стиль) музыки</vt:lpstr>
      <vt:lpstr>Форма полифонической музыки ФУГА (от лат. – «бег», «погоня»,  «быстрое течение») наивысшее достижением полифонической музыки.  В фуге присутствует несколько голосов(мелодий), каждый из которых в соответствии со строгими правилами повторяет (в основном или изменённом виде) тему — короткую мелодию, проходящую через всю фугу.</vt:lpstr>
      <vt:lpstr>«Каждый голос в сочинении – это личность, а многоголосное сочинение – беседа между этими личностями, и надо ставить за правило, чтобы каждая из личностей говорила хорошо и вовремя, а если не имеет, что сказать, то лучше бы молчала и ждала, пока не дойдёт до неё очередь»       И.С.Бах</vt:lpstr>
      <vt:lpstr>Шестиголосная  фуга. Автограф  И.С.Баха. 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Немецкий композитор Иоганн Себастьян Бах</dc:title>
  <dc:creator>Admin</dc:creator>
  <cp:lastModifiedBy>Admin</cp:lastModifiedBy>
  <cp:revision>27</cp:revision>
  <dcterms:created xsi:type="dcterms:W3CDTF">2012-10-29T18:36:59Z</dcterms:created>
  <dcterms:modified xsi:type="dcterms:W3CDTF">2014-09-01T17:41:43Z</dcterms:modified>
</cp:coreProperties>
</file>