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428759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Педсовет на тему: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500306"/>
            <a:ext cx="7143800" cy="3571900"/>
          </a:xfrm>
        </p:spPr>
        <p:txBody>
          <a:bodyPr>
            <a:normAutofit fontScale="92500"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«Диагноз: неуспеваемость. </a:t>
            </a:r>
          </a:p>
          <a:p>
            <a:r>
              <a:rPr lang="ru-RU" sz="4800" b="1" dirty="0" smtClean="0">
                <a:solidFill>
                  <a:srgbClr val="FF0000"/>
                </a:solidFill>
              </a:rPr>
              <a:t>Причины неуспеваемости</a:t>
            </a:r>
          </a:p>
          <a:p>
            <a:r>
              <a:rPr lang="ru-RU" sz="4800" b="1" dirty="0" smtClean="0">
                <a:solidFill>
                  <a:srgbClr val="FF0000"/>
                </a:solidFill>
              </a:rPr>
              <a:t> и пути преодоления»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Причины неуспеваемости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(внешние)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u="sng" dirty="0" smtClean="0"/>
              <a:t>Недостатки влияния внешкольной среды</a:t>
            </a:r>
          </a:p>
          <a:p>
            <a:r>
              <a:rPr lang="ru-RU" sz="3600" dirty="0" smtClean="0"/>
              <a:t>Недостатки влияния семьи</a:t>
            </a:r>
          </a:p>
          <a:p>
            <a:r>
              <a:rPr lang="ru-RU" sz="3600" dirty="0" smtClean="0"/>
              <a:t>Недостатки влияния сверстников</a:t>
            </a:r>
          </a:p>
          <a:p>
            <a:r>
              <a:rPr lang="ru-RU" sz="3600" dirty="0" smtClean="0"/>
              <a:t>Недостатки влияния культурно-производственного обучения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Группа «Терапия»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Профилактика неуспеваемости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u="sng" dirty="0" smtClean="0"/>
              <a:t>В процессе контроля за подготовленностью учащихся</a:t>
            </a:r>
          </a:p>
          <a:p>
            <a:r>
              <a:rPr lang="ru-RU" dirty="0" smtClean="0"/>
              <a:t>Контролировать усвоение материала у «слабых» и пропустивших урок учащихся</a:t>
            </a:r>
          </a:p>
          <a:p>
            <a:r>
              <a:rPr lang="ru-RU" dirty="0" smtClean="0"/>
              <a:t>Анализировать ошибки</a:t>
            </a:r>
          </a:p>
          <a:p>
            <a:r>
              <a:rPr lang="ru-RU" dirty="0" smtClean="0"/>
              <a:t>Обобщать итоги усвоения</a:t>
            </a:r>
          </a:p>
          <a:p>
            <a:r>
              <a:rPr lang="ru-RU" dirty="0" smtClean="0"/>
              <a:t>Выявлять причины отставания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Профилактика неуспеваемости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u="sng" dirty="0" smtClean="0"/>
              <a:t>При изложении нового материала</a:t>
            </a:r>
          </a:p>
          <a:p>
            <a:r>
              <a:rPr lang="ru-RU" dirty="0" smtClean="0"/>
              <a:t>Проверять в ходе урока степень понимания</a:t>
            </a:r>
          </a:p>
          <a:p>
            <a:r>
              <a:rPr lang="ru-RU" dirty="0" smtClean="0"/>
              <a:t>Стимулировать вопросы учащихся при затруднениях</a:t>
            </a:r>
          </a:p>
          <a:p>
            <a:r>
              <a:rPr lang="ru-RU" dirty="0" smtClean="0"/>
              <a:t>Применять средства поддержания интереса к усвоению знаний</a:t>
            </a:r>
          </a:p>
          <a:p>
            <a:r>
              <a:rPr lang="ru-RU" dirty="0" smtClean="0"/>
              <a:t>Обеспечивать разнообразие методов обучения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Профилактика неуспеваемости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/>
              <a:t>В ходе самостоятельной работы учащихся на уроке</a:t>
            </a:r>
          </a:p>
          <a:p>
            <a:r>
              <a:rPr lang="ru-RU" dirty="0" smtClean="0"/>
              <a:t>Подбирать задания по наиболее существенным разделам</a:t>
            </a:r>
          </a:p>
          <a:p>
            <a:r>
              <a:rPr lang="ru-RU" dirty="0" smtClean="0"/>
              <a:t>Инструктировать о порядке проведения работы</a:t>
            </a:r>
          </a:p>
          <a:p>
            <a:r>
              <a:rPr lang="ru-RU" dirty="0" smtClean="0"/>
              <a:t>Стимулировать постановку вопросов при затруднениях</a:t>
            </a:r>
          </a:p>
          <a:p>
            <a:r>
              <a:rPr lang="ru-RU" dirty="0" smtClean="0"/>
              <a:t>Умело оказывать помощь в работе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Профилактика неуспеваемости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u="sng" dirty="0" smtClean="0"/>
              <a:t>При организации самостоятельной работы вне класса</a:t>
            </a:r>
          </a:p>
          <a:p>
            <a:r>
              <a:rPr lang="ru-RU" dirty="0" smtClean="0"/>
              <a:t>Концентрировать внимание на наиболее существенных элементах программы</a:t>
            </a:r>
          </a:p>
          <a:p>
            <a:r>
              <a:rPr lang="ru-RU" dirty="0" smtClean="0"/>
              <a:t>Систематически давать задания по работе над типичными ошибками</a:t>
            </a:r>
          </a:p>
          <a:p>
            <a:r>
              <a:rPr lang="ru-RU" dirty="0" smtClean="0"/>
              <a:t>Согласовывать объём домашних заданий с другими учителями, исключая перегрузку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Группа «Профилактика»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Пути устранения неуспеваемости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643998" cy="53578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Современная дидактика в качестве основных путей преодоления неуспеваемости предлагает следующие:</a:t>
            </a:r>
          </a:p>
          <a:p>
            <a:r>
              <a:rPr lang="ru-RU" dirty="0" smtClean="0"/>
              <a:t>1.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b="1" dirty="0" smtClean="0">
                <a:solidFill>
                  <a:srgbClr val="FF0000"/>
                </a:solidFill>
              </a:rPr>
              <a:t>Педагогическая профилактика</a:t>
            </a:r>
            <a:r>
              <a:rPr lang="ru-RU" dirty="0" smtClean="0"/>
              <a:t> - поиски оптимальных педагогических систем, в том числе применение активных методов и форм обучения, новых педагогических технологий, проблемного и программированного обучения, информатизация педагогической деятельности. </a:t>
            </a:r>
            <a:r>
              <a:rPr lang="ru-RU" dirty="0" err="1" smtClean="0"/>
              <a:t>Ю.Бабанским</a:t>
            </a:r>
            <a:r>
              <a:rPr lang="ru-RU" dirty="0" smtClean="0"/>
              <a:t> для такой профилактики была предложена концепция оптимизации </a:t>
            </a:r>
            <a:r>
              <a:rPr lang="ru-RU" dirty="0" err="1" smtClean="0"/>
              <a:t>учебно</a:t>
            </a:r>
            <a:r>
              <a:rPr lang="ru-RU" dirty="0" smtClean="0"/>
              <a:t> - воспитательного процесса. В США идут по пути автоматизации, индивидуализации, </a:t>
            </a:r>
            <a:r>
              <a:rPr lang="ru-RU" dirty="0" err="1" smtClean="0"/>
              <a:t>психологизации</a:t>
            </a:r>
            <a:r>
              <a:rPr lang="ru-RU" dirty="0" smtClean="0"/>
              <a:t> обучения.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58204" cy="5626121"/>
          </a:xfrm>
        </p:spPr>
        <p:txBody>
          <a:bodyPr>
            <a:normAutofit/>
          </a:bodyPr>
          <a:lstStyle/>
          <a:p>
            <a:r>
              <a:rPr lang="ru-RU" dirty="0" smtClean="0"/>
              <a:t>2. </a:t>
            </a:r>
            <a:r>
              <a:rPr lang="ru-RU" b="1" dirty="0" smtClean="0">
                <a:solidFill>
                  <a:srgbClr val="FF0000"/>
                </a:solidFill>
              </a:rPr>
              <a:t>Педагогическая диагностика</a:t>
            </a:r>
            <a:r>
              <a:rPr lang="ru-RU" dirty="0" smtClean="0"/>
              <a:t> - систематический контроль и оценка результатов обучения, своевременное выявление пробелов. Для этого применяются беседы учителя с учениками, родителями, наблюдение за трудным учеником с фиксацией данных в дневнике учителя, проведение тестов, анализ результатов, обобщение их в виде таблиц по видам допущенных ошибок. </a:t>
            </a:r>
            <a:r>
              <a:rPr lang="ru-RU" dirty="0" err="1" smtClean="0"/>
              <a:t>Ю.Бабанским</a:t>
            </a:r>
            <a:r>
              <a:rPr lang="ru-RU" dirty="0" smtClean="0"/>
              <a:t> предложен педагогический консилиум - совет учителей по анализу и решению дидактических проблем отстающих учеников.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/>
          </a:bodyPr>
          <a:lstStyle/>
          <a:p>
            <a:r>
              <a:rPr lang="ru-RU" dirty="0" smtClean="0"/>
              <a:t>3. </a:t>
            </a:r>
            <a:r>
              <a:rPr lang="ru-RU" b="1" dirty="0" smtClean="0">
                <a:solidFill>
                  <a:srgbClr val="FF0000"/>
                </a:solidFill>
              </a:rPr>
              <a:t>Педагогическая терапия</a:t>
            </a:r>
            <a:r>
              <a:rPr lang="ru-RU" dirty="0" smtClean="0"/>
              <a:t> - меры по устранению отставаний в учебе. В отечественной школе это дополнительные занятия. На Западе - группы выравнивания. Преимущества последних в том, что занятия в них проводятся по результатам серьезной диагностики, с подбором групповых и индивидуальных средств обучения. Их ведут специальные учителя, посещение занятий обязательно.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Цель педсовета: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Выявить основные причины неуспеваемости школьников и определить меры профилактики, пути и способы решения этой проблемы.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483245"/>
          </a:xfrm>
        </p:spPr>
        <p:txBody>
          <a:bodyPr/>
          <a:lstStyle/>
          <a:p>
            <a:r>
              <a:rPr lang="ru-RU" dirty="0" smtClean="0"/>
              <a:t>4. </a:t>
            </a:r>
            <a:r>
              <a:rPr lang="ru-RU" b="1" dirty="0" smtClean="0">
                <a:solidFill>
                  <a:srgbClr val="FF0000"/>
                </a:solidFill>
              </a:rPr>
              <a:t>Воспитательное воздействие</a:t>
            </a:r>
            <a:r>
              <a:rPr lang="ru-RU" dirty="0" smtClean="0"/>
              <a:t>. Поскольку неудачи в учебе связаны чаще всего с плохим воспитанием, то с неуспевающими учениками должна вестись индивидуальная планируемая воспитательная работа, которая включает и работу с семьей школьника.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Группа «Оптимисты»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Методы стимулирования учащихся в целях предупреждения отставания и неуспеваемости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u="sng" dirty="0" smtClean="0"/>
              <a:t>Посредством содержания</a:t>
            </a:r>
          </a:p>
          <a:p>
            <a:r>
              <a:rPr lang="ru-RU" dirty="0" smtClean="0"/>
              <a:t>1. особый подход к освещению учебного материала, характер его преподнесения</a:t>
            </a:r>
          </a:p>
          <a:p>
            <a:r>
              <a:rPr lang="ru-RU" dirty="0" smtClean="0"/>
              <a:t>2. использование, показ, подчёркивание элементов, привлекательных сторон содержания</a:t>
            </a:r>
          </a:p>
          <a:p>
            <a:r>
              <a:rPr lang="ru-RU" dirty="0" smtClean="0"/>
              <a:t>3. задания с интересным содержанием, занимательными вопросами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Методы стимулирования учащихся в целях предупреждения отставания и неуспеваемости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0" y="1714488"/>
            <a:ext cx="8401080" cy="485778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u="sng" dirty="0" smtClean="0"/>
              <a:t>Посредством организации деятельности</a:t>
            </a:r>
          </a:p>
          <a:p>
            <a:r>
              <a:rPr lang="ru-RU" dirty="0" smtClean="0"/>
              <a:t>Целевая установка на работу, постановка задач совместно с детьми</a:t>
            </a:r>
          </a:p>
          <a:p>
            <a:r>
              <a:rPr lang="ru-RU" dirty="0" smtClean="0"/>
              <a:t>Предъявление требований к учащимся</a:t>
            </a:r>
          </a:p>
          <a:p>
            <a:r>
              <a:rPr lang="ru-RU" dirty="0" smtClean="0"/>
              <a:t>Характер деятельности (творческий)</a:t>
            </a:r>
          </a:p>
          <a:p>
            <a:r>
              <a:rPr lang="ru-RU" dirty="0" smtClean="0"/>
              <a:t>Создание ситуаций (поиск, игра)</a:t>
            </a:r>
          </a:p>
          <a:p>
            <a:r>
              <a:rPr lang="ru-RU" dirty="0" smtClean="0"/>
              <a:t>Анализ ошибок и оказание помощи</a:t>
            </a:r>
          </a:p>
          <a:p>
            <a:r>
              <a:rPr lang="ru-RU" dirty="0" smtClean="0"/>
              <a:t>Использование наглядности, ИКТ</a:t>
            </a:r>
          </a:p>
          <a:p>
            <a:r>
              <a:rPr lang="ru-RU" dirty="0" smtClean="0"/>
              <a:t>Создание ситуации успеха на уроке</a:t>
            </a:r>
          </a:p>
          <a:p>
            <a:r>
              <a:rPr lang="ru-RU" dirty="0" smtClean="0"/>
              <a:t>Учёт возрастных особенностей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Методы стимулирования учащихся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857364"/>
            <a:ext cx="8643998" cy="47149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/>
              <a:t>Посредством воспитательных воздействий в плане общения, отношения, внимания</a:t>
            </a:r>
            <a:r>
              <a:rPr lang="ru-RU" u="sng" dirty="0" smtClean="0"/>
              <a:t>.</a:t>
            </a:r>
          </a:p>
          <a:p>
            <a:r>
              <a:rPr lang="ru-RU" dirty="0" smtClean="0"/>
              <a:t>1. Создание ситуации успеха</a:t>
            </a:r>
          </a:p>
          <a:p>
            <a:r>
              <a:rPr lang="ru-RU" dirty="0" smtClean="0"/>
              <a:t>2. Высказывание своего мнения</a:t>
            </a:r>
          </a:p>
          <a:p>
            <a:r>
              <a:rPr lang="ru-RU" dirty="0" smtClean="0"/>
              <a:t>3. Проявление учителем собственных качеств личности</a:t>
            </a:r>
          </a:p>
          <a:p>
            <a:r>
              <a:rPr lang="ru-RU" dirty="0" smtClean="0"/>
              <a:t>4. Организация дружеских взаимоотношений</a:t>
            </a:r>
          </a:p>
          <a:p>
            <a:r>
              <a:rPr lang="ru-RU" dirty="0" smtClean="0"/>
              <a:t>5. Эмоциональная речь учителя</a:t>
            </a:r>
          </a:p>
          <a:p>
            <a:r>
              <a:rPr lang="ru-RU" dirty="0" smtClean="0"/>
              <a:t>6. Применение поощрения и порицания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Оказание помощи неуспевающему ученику на уроке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/>
              <a:t>В процессе контроля за подготовленностью уч-ся</a:t>
            </a:r>
          </a:p>
          <a:p>
            <a:r>
              <a:rPr lang="ru-RU" dirty="0" smtClean="0"/>
              <a:t>Создание атмосферы доброжелательности с использованием интерактивных методов</a:t>
            </a:r>
          </a:p>
          <a:p>
            <a:r>
              <a:rPr lang="ru-RU" dirty="0" smtClean="0"/>
              <a:t>Использование наглядных пособий, помогающих излагать суть явления</a:t>
            </a:r>
          </a:p>
          <a:p>
            <a:r>
              <a:rPr lang="ru-RU" dirty="0" smtClean="0"/>
              <a:t>Стимулирование подбадриванием, похвалой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Оказание помощи неуспевающему ученику на уроке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u="sng" dirty="0" smtClean="0"/>
              <a:t>При изложении нового материала</a:t>
            </a:r>
          </a:p>
          <a:p>
            <a:r>
              <a:rPr lang="ru-RU" dirty="0" smtClean="0"/>
              <a:t>Поддержание интереса к усвоению темы</a:t>
            </a:r>
          </a:p>
          <a:p>
            <a:r>
              <a:rPr lang="ru-RU" dirty="0" smtClean="0"/>
              <a:t>Более частое обращение к «слабым» уч-ся</a:t>
            </a:r>
          </a:p>
          <a:p>
            <a:r>
              <a:rPr lang="ru-RU" dirty="0" smtClean="0"/>
              <a:t>Привлечение их в качестве помощников</a:t>
            </a:r>
          </a:p>
          <a:p>
            <a:r>
              <a:rPr lang="ru-RU" dirty="0" smtClean="0"/>
              <a:t>Привлечение их к высказыванию выводов и обобщений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Оказание помощи неуспевающему ученику на уроке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u="sng" dirty="0" smtClean="0"/>
              <a:t>В ходе самостоятельной работы на уроке</a:t>
            </a:r>
          </a:p>
          <a:p>
            <a:r>
              <a:rPr lang="ru-RU" dirty="0" smtClean="0"/>
              <a:t>Разбивка заданий на дозы, этапы</a:t>
            </a:r>
          </a:p>
          <a:p>
            <a:r>
              <a:rPr lang="ru-RU" dirty="0" smtClean="0"/>
              <a:t>Напоминание приёма и способа выполнения задания</a:t>
            </a:r>
          </a:p>
          <a:p>
            <a:r>
              <a:rPr lang="ru-RU" dirty="0" smtClean="0"/>
              <a:t>Ссылка на необходимые правила</a:t>
            </a:r>
          </a:p>
          <a:p>
            <a:r>
              <a:rPr lang="ru-RU" dirty="0" smtClean="0"/>
              <a:t>Инструктирование о рациональных путях выполнения заданий</a:t>
            </a:r>
          </a:p>
          <a:p>
            <a:r>
              <a:rPr lang="ru-RU" dirty="0" smtClean="0"/>
              <a:t>Стимулирование самостоятельных действий</a:t>
            </a:r>
          </a:p>
          <a:p>
            <a:r>
              <a:rPr lang="ru-RU" dirty="0" smtClean="0"/>
              <a:t>Оказание помощи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Оказание помощи неуспевающему ученику на уроке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u="sng" dirty="0" smtClean="0"/>
              <a:t>При организации самостоятельной работы</a:t>
            </a:r>
          </a:p>
          <a:p>
            <a:r>
              <a:rPr lang="ru-RU" dirty="0" smtClean="0"/>
              <a:t>Выбор для «слабых» групп наиболее рациональной системы упражнений, а не увеличение их числа</a:t>
            </a:r>
          </a:p>
          <a:p>
            <a:r>
              <a:rPr lang="ru-RU" dirty="0" smtClean="0"/>
              <a:t>Более подробное объяснение задания</a:t>
            </a:r>
          </a:p>
          <a:p>
            <a:r>
              <a:rPr lang="ru-RU" dirty="0" smtClean="0"/>
              <a:t>Предупреждение о возможных затруднениях, использование карточек-консультаций.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572613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«Ребёнок – не сосуд, который надо наполнить, а факел, который нужно зажечь»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Ф. Рабле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6858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«Любому профессиональному педагогу понятно, что выставление неудовлетворительной оценки должно сопровождаться целой системой мер по её дальнейшему предотвращению»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err="1" smtClean="0">
                <a:solidFill>
                  <a:srgbClr val="FF0000"/>
                </a:solidFill>
              </a:rPr>
              <a:t>В.М.Лизинский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Группа «Диагностика»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50019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Причины неуспеваемости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(внутренние)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71472" y="2071678"/>
            <a:ext cx="8072494" cy="4214842"/>
          </a:xfrm>
        </p:spPr>
        <p:txBody>
          <a:bodyPr>
            <a:normAutofit/>
          </a:bodyPr>
          <a:lstStyle/>
          <a:p>
            <a:r>
              <a:rPr lang="ru-RU" sz="3600" u="sng" dirty="0" smtClean="0">
                <a:solidFill>
                  <a:schemeClr val="tx1"/>
                </a:solidFill>
              </a:rPr>
              <a:t>Недостатки биологического развития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 Дефекты органов чувств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Соматическая </a:t>
            </a:r>
            <a:r>
              <a:rPr lang="ru-RU" sz="3600" dirty="0" err="1" smtClean="0">
                <a:solidFill>
                  <a:schemeClr val="tx1"/>
                </a:solidFill>
              </a:rPr>
              <a:t>ослабленность</a:t>
            </a:r>
            <a:endParaRPr lang="ru-RU" sz="3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Особенности высшей нервной деятельности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Психопатологические отклонения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64307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Причины неуспеваемости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(внутренние)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214554"/>
            <a:ext cx="8215370" cy="4143404"/>
          </a:xfrm>
        </p:spPr>
        <p:txBody>
          <a:bodyPr/>
          <a:lstStyle/>
          <a:p>
            <a:r>
              <a:rPr lang="ru-RU" u="sng" dirty="0" smtClean="0">
                <a:solidFill>
                  <a:schemeClr val="tx1"/>
                </a:solidFill>
              </a:rPr>
              <a:t>Недостатки психического развития личности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Слабое развитие эмоциональной сферы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Слабое развитие воли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Отсутствие положительных познавательных интересов, мотивов, потребностей </a:t>
            </a:r>
          </a:p>
          <a:p>
            <a:pPr algn="l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Причины неуспеваемости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(внутренние)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u="sng" dirty="0" smtClean="0"/>
              <a:t>Недостатки воспитанности личности</a:t>
            </a:r>
          </a:p>
          <a:p>
            <a:r>
              <a:rPr lang="ru-RU" sz="3600" dirty="0" smtClean="0"/>
              <a:t>Недостатки в развитии моральных качеств</a:t>
            </a:r>
          </a:p>
          <a:p>
            <a:r>
              <a:rPr lang="ru-RU" sz="3600" dirty="0" smtClean="0"/>
              <a:t>Недостатки в отношениях личности к учителям, коллективу, семье</a:t>
            </a:r>
          </a:p>
          <a:p>
            <a:r>
              <a:rPr lang="ru-RU" sz="3600" dirty="0" smtClean="0"/>
              <a:t>Недостатки в трудовой воспитанности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Причины неуспеваемости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(внешние)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u="sng" dirty="0" smtClean="0"/>
              <a:t>Недостатки образования личности</a:t>
            </a:r>
          </a:p>
          <a:p>
            <a:r>
              <a:rPr lang="ru-RU" sz="3600" dirty="0" smtClean="0"/>
              <a:t>Пробелы в знаниях и специальных умениях</a:t>
            </a:r>
          </a:p>
          <a:p>
            <a:r>
              <a:rPr lang="ru-RU" sz="3600" dirty="0" smtClean="0"/>
              <a:t>Пробелы в навыках учебного труда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Причины неуспеваемости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(внешние)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u="sng" dirty="0" smtClean="0"/>
              <a:t>Недостатки опыта влияния школы</a:t>
            </a:r>
          </a:p>
          <a:p>
            <a:r>
              <a:rPr lang="ru-RU" sz="3600" dirty="0" smtClean="0"/>
              <a:t>Недостатки процесса обучения, учебных пособий</a:t>
            </a:r>
          </a:p>
          <a:p>
            <a:r>
              <a:rPr lang="ru-RU" sz="3600" dirty="0" smtClean="0"/>
              <a:t>Недостатки воспитательного влияния школы, учителей, класса.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180</TotalTime>
  <Words>635</Words>
  <PresentationFormat>Экран (4:3)</PresentationFormat>
  <Paragraphs>117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Апекс</vt:lpstr>
      <vt:lpstr>Педсовет на тему:</vt:lpstr>
      <vt:lpstr>Цель педсовета:</vt:lpstr>
      <vt:lpstr>«Любому профессиональному педагогу понятно, что выставление неудовлетворительной оценки должно сопровождаться целой системой мер по её дальнейшему предотвращению»   В.М.Лизинский</vt:lpstr>
      <vt:lpstr>Группа «Диагностика»</vt:lpstr>
      <vt:lpstr>Причины неуспеваемости (внутренние)</vt:lpstr>
      <vt:lpstr>Причины неуспеваемости (внутренние)</vt:lpstr>
      <vt:lpstr>Причины неуспеваемости (внутренние)</vt:lpstr>
      <vt:lpstr>Причины неуспеваемости (внешние)</vt:lpstr>
      <vt:lpstr>Причины неуспеваемости (внешние)</vt:lpstr>
      <vt:lpstr>Причины неуспеваемости (внешние)</vt:lpstr>
      <vt:lpstr>Группа «Терапия»</vt:lpstr>
      <vt:lpstr>Профилактика неуспеваемости</vt:lpstr>
      <vt:lpstr>Профилактика неуспеваемости</vt:lpstr>
      <vt:lpstr>Профилактика неуспеваемости</vt:lpstr>
      <vt:lpstr>Профилактика неуспеваемости</vt:lpstr>
      <vt:lpstr>Группа «Профилактика»</vt:lpstr>
      <vt:lpstr>Пути устранения неуспеваемости</vt:lpstr>
      <vt:lpstr>Слайд 18</vt:lpstr>
      <vt:lpstr>Слайд 19</vt:lpstr>
      <vt:lpstr>Слайд 20</vt:lpstr>
      <vt:lpstr>Группа «Оптимисты»</vt:lpstr>
      <vt:lpstr>Методы стимулирования учащихся в целях предупреждения отставания и неуспеваемости</vt:lpstr>
      <vt:lpstr>Методы стимулирования учащихся в целях предупреждения отставания и неуспеваемости</vt:lpstr>
      <vt:lpstr>Методы стимулирования учащихся</vt:lpstr>
      <vt:lpstr>Оказание помощи неуспевающему ученику на уроке</vt:lpstr>
      <vt:lpstr>Оказание помощи неуспевающему ученику на уроке</vt:lpstr>
      <vt:lpstr>Оказание помощи неуспевающему ученику на уроке</vt:lpstr>
      <vt:lpstr>Оказание помощи неуспевающему ученику на уроке</vt:lpstr>
      <vt:lpstr>«Ребёнок – не сосуд, который надо наполнить, а факел, который нужно зажечь»  Ф. Рабле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Педсовет на тему:</dc:title>
  <cp:lastModifiedBy>Самуйленко Андрей Михайлович</cp:lastModifiedBy>
  <cp:revision>23</cp:revision>
  <dcterms:modified xsi:type="dcterms:W3CDTF">2014-01-09T10:55:12Z</dcterms:modified>
</cp:coreProperties>
</file>