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253"/>
    <a:srgbClr val="FE7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E9C3-53D8-4340-81DC-877080D1833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D2C5-2647-4544-A9DD-D6221BC79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E9C3-53D8-4340-81DC-877080D1833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D2C5-2647-4544-A9DD-D6221BC79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E9C3-53D8-4340-81DC-877080D1833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D2C5-2647-4544-A9DD-D6221BC79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E9C3-53D8-4340-81DC-877080D1833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D2C5-2647-4544-A9DD-D6221BC79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E9C3-53D8-4340-81DC-877080D1833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D2C5-2647-4544-A9DD-D6221BC79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E9C3-53D8-4340-81DC-877080D1833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D2C5-2647-4544-A9DD-D6221BC79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E9C3-53D8-4340-81DC-877080D1833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D2C5-2647-4544-A9DD-D6221BC79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E9C3-53D8-4340-81DC-877080D1833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D2C5-2647-4544-A9DD-D6221BC79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E9C3-53D8-4340-81DC-877080D1833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D2C5-2647-4544-A9DD-D6221BC79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E9C3-53D8-4340-81DC-877080D1833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D2C5-2647-4544-A9DD-D6221BC79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E9C3-53D8-4340-81DC-877080D1833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D2C5-2647-4544-A9DD-D6221BC79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AE9C3-53D8-4340-81DC-877080D1833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3D2C5-2647-4544-A9DD-D6221BC79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252536" y="-531440"/>
            <a:ext cx="9577064" cy="7103712"/>
          </a:xfrm>
        </p:spPr>
        <p:txBody>
          <a:bodyPr>
            <a:normAutofit fontScale="90000"/>
          </a:bodyPr>
          <a:lstStyle/>
          <a:p>
            <a:r>
              <a:rPr lang="ru-RU" sz="6000" b="1" u="sng" dirty="0" smtClean="0">
                <a:solidFill>
                  <a:srgbClr val="FF0000"/>
                </a:solidFill>
              </a:rPr>
              <a:t/>
            </a:r>
            <a:br>
              <a:rPr lang="ru-RU" sz="6000" b="1" u="sng" dirty="0" smtClean="0">
                <a:solidFill>
                  <a:srgbClr val="FF0000"/>
                </a:solidFill>
              </a:rPr>
            </a:br>
            <a:r>
              <a:rPr lang="ru-RU" sz="8000" b="1" u="sng" dirty="0" smtClean="0">
                <a:solidFill>
                  <a:srgbClr val="C00000"/>
                </a:solidFill>
              </a:rPr>
              <a:t>Построение(формы) музыки.</a:t>
            </a:r>
            <a:br>
              <a:rPr lang="ru-RU" sz="8000" b="1" u="sng" dirty="0" smtClean="0">
                <a:solidFill>
                  <a:srgbClr val="C00000"/>
                </a:solidFill>
              </a:rPr>
            </a:br>
            <a:r>
              <a:rPr lang="ru-RU" sz="6700" b="1" dirty="0" smtClean="0"/>
              <a:t>Композиторы </a:t>
            </a:r>
            <a:r>
              <a:rPr lang="ru-RU" sz="6700" b="1" dirty="0" smtClean="0"/>
              <a:t>все звуки </a:t>
            </a:r>
            <a:r>
              <a:rPr lang="ru-RU" sz="6700" b="1" dirty="0" smtClean="0"/>
              <a:t>      и </a:t>
            </a:r>
            <a:r>
              <a:rPr lang="ru-RU" sz="6700" b="1" dirty="0" smtClean="0"/>
              <a:t>мелодии «укладывают»</a:t>
            </a:r>
            <a:br>
              <a:rPr lang="ru-RU" sz="6700" b="1" dirty="0" smtClean="0"/>
            </a:br>
            <a:r>
              <a:rPr lang="ru-RU" sz="6700" b="1" dirty="0" smtClean="0"/>
              <a:t>в разные формы</a:t>
            </a:r>
            <a:r>
              <a:rPr lang="ru-RU" sz="6700" b="1" dirty="0" smtClean="0"/>
              <a:t>.</a:t>
            </a:r>
            <a:br>
              <a:rPr lang="ru-RU" sz="6700" b="1" dirty="0" smtClean="0"/>
            </a:br>
            <a:r>
              <a:rPr lang="ru-RU" sz="6700" b="1" dirty="0" smtClean="0"/>
              <a:t>(«</a:t>
            </a:r>
            <a:r>
              <a:rPr lang="ru-RU" sz="6700" b="1" dirty="0" smtClean="0"/>
              <a:t>композитор» – составитель)</a:t>
            </a:r>
            <a:endParaRPr lang="ru-RU" sz="6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9825766" cy="6669360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600" b="1" dirty="0" smtClean="0"/>
              <a:t>Композиторы делят свои произведения на части.</a:t>
            </a:r>
            <a:br>
              <a:rPr lang="ru-RU" sz="6600" b="1" dirty="0" smtClean="0"/>
            </a:br>
            <a:r>
              <a:rPr lang="ru-RU" sz="6600" b="1" dirty="0" smtClean="0"/>
              <a:t>Чтобы слушателю было </a:t>
            </a:r>
            <a:br>
              <a:rPr lang="ru-RU" sz="6600" b="1" dirty="0" smtClean="0"/>
            </a:br>
            <a:r>
              <a:rPr lang="ru-RU" sz="6600" b="1" dirty="0" smtClean="0"/>
              <a:t>удобно и просто</a:t>
            </a:r>
            <a:br>
              <a:rPr lang="ru-RU" sz="6600" b="1" dirty="0" smtClean="0"/>
            </a:br>
            <a:r>
              <a:rPr lang="ru-RU" sz="6600" b="1" dirty="0" smtClean="0"/>
              <a:t>разобраться</a:t>
            </a:r>
            <a:br>
              <a:rPr lang="ru-RU" sz="6600" b="1" dirty="0" smtClean="0"/>
            </a:br>
            <a:r>
              <a:rPr lang="ru-RU" sz="6600" b="1" dirty="0" smtClean="0"/>
              <a:t> в мелодиях.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endParaRPr lang="ru-RU" sz="6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97634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Как понять, </a:t>
            </a:r>
            <a:r>
              <a:rPr lang="ru-RU" sz="7200" b="1" dirty="0" smtClean="0"/>
              <a:t> </a:t>
            </a:r>
            <a:br>
              <a:rPr lang="ru-RU" sz="7200" b="1" dirty="0" smtClean="0"/>
            </a:br>
            <a:r>
              <a:rPr lang="ru-RU" sz="7200" b="1" dirty="0" smtClean="0"/>
              <a:t>что </a:t>
            </a:r>
            <a:r>
              <a:rPr lang="ru-RU" sz="7200" b="1" dirty="0" smtClean="0"/>
              <a:t>часть закончилась?</a:t>
            </a:r>
            <a:br>
              <a:rPr lang="ru-RU" sz="7200" b="1" dirty="0" smtClean="0"/>
            </a:br>
            <a:r>
              <a:rPr lang="ru-RU" sz="7200" b="1" dirty="0" smtClean="0"/>
              <a:t>Должно поменяться </a:t>
            </a:r>
            <a:r>
              <a:rPr lang="ru-RU" sz="7200" b="1" u="sng" dirty="0" smtClean="0">
                <a:solidFill>
                  <a:srgbClr val="FF0000"/>
                </a:solidFill>
              </a:rPr>
              <a:t>НАСТРОЕНИЕ</a:t>
            </a:r>
            <a:r>
              <a:rPr lang="ru-RU" sz="7200" b="1" dirty="0" smtClean="0">
                <a:solidFill>
                  <a:srgbClr val="FF0000"/>
                </a:solidFill>
              </a:rPr>
              <a:t>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          Одночастная форма     </a:t>
            </a:r>
          </a:p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</a:t>
            </a:r>
            <a:r>
              <a:rPr lang="ru-RU" sz="6600" b="1" dirty="0" smtClean="0">
                <a:solidFill>
                  <a:srgbClr val="FF0000"/>
                </a:solidFill>
              </a:rPr>
              <a:t>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714488"/>
            <a:ext cx="8858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         </a:t>
            </a:r>
            <a:r>
              <a:rPr lang="ru-RU" sz="5400" b="1" dirty="0" err="1" smtClean="0">
                <a:solidFill>
                  <a:schemeClr val="accent2">
                    <a:lumMod val="75000"/>
                  </a:schemeClr>
                </a:solidFill>
              </a:rPr>
              <a:t>Двухчастная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 форма 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</a:p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</a:t>
            </a:r>
            <a:r>
              <a:rPr lang="ru-RU" sz="6600" b="1" dirty="0" smtClean="0">
                <a:solidFill>
                  <a:srgbClr val="FF0000"/>
                </a:solidFill>
              </a:rPr>
              <a:t>А+В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357562"/>
            <a:ext cx="89297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        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Трёхчастная форма</a:t>
            </a:r>
          </a:p>
          <a:p>
            <a:endParaRPr lang="ru-RU" sz="5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endParaRPr lang="ru-RU" sz="6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2780010">
            <a:off x="2562913" y="3936684"/>
            <a:ext cx="253679" cy="14667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584193">
            <a:off x="6275652" y="4030780"/>
            <a:ext cx="252094" cy="1327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928662" y="5000636"/>
            <a:ext cx="3071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А+В+С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8" y="5000636"/>
            <a:ext cx="2928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А+В+А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 animBg="1"/>
      <p:bldP spid="13" grpId="0" animBg="1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5857916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5300" b="1" dirty="0" smtClean="0">
                <a:solidFill>
                  <a:schemeClr val="accent2">
                    <a:lumMod val="75000"/>
                  </a:schemeClr>
                </a:solidFill>
              </a:rPr>
              <a:t>Вариации – </a:t>
            </a:r>
            <a:br>
              <a:rPr lang="ru-RU" sz="53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5300" b="1" dirty="0" smtClean="0">
                <a:solidFill>
                  <a:schemeClr val="accent2">
                    <a:lumMod val="75000"/>
                  </a:schemeClr>
                </a:solidFill>
              </a:rPr>
              <a:t>несколько вариантов одной  мелодии.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  <a:t>Могут меняться :   </a:t>
            </a:r>
            <a:b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  <a:t>- темп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(скорость)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  <a:t>ритм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(долгие и короткие длительности)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  <a:t>лад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(настроение)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  <a:t>стиль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(марш, танец, песня)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6072206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lang="ru-RU" sz="4800" b="1" dirty="0" smtClean="0">
                <a:solidFill>
                  <a:srgbClr val="FF0000"/>
                </a:solidFill>
              </a:rPr>
              <a:t>А + А </a:t>
            </a:r>
            <a:r>
              <a:rPr lang="ru-RU" sz="2800" b="1" dirty="0" smtClean="0">
                <a:solidFill>
                  <a:srgbClr val="FF0000"/>
                </a:solidFill>
              </a:rPr>
              <a:t>1</a:t>
            </a:r>
            <a:r>
              <a:rPr lang="ru-RU" sz="4800" b="1" dirty="0" smtClean="0">
                <a:solidFill>
                  <a:srgbClr val="FF0000"/>
                </a:solidFill>
              </a:rPr>
              <a:t> + А </a:t>
            </a:r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r>
              <a:rPr lang="ru-RU" sz="4800" b="1" dirty="0" smtClean="0">
                <a:solidFill>
                  <a:srgbClr val="FF0000"/>
                </a:solidFill>
              </a:rPr>
              <a:t> + А </a:t>
            </a:r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r>
              <a:rPr lang="ru-RU" sz="4800" b="1" dirty="0" smtClean="0">
                <a:solidFill>
                  <a:srgbClr val="FF0000"/>
                </a:solidFill>
              </a:rPr>
              <a:t> + А </a:t>
            </a:r>
            <a:r>
              <a:rPr lang="ru-RU" sz="2800" b="1" dirty="0" smtClean="0">
                <a:solidFill>
                  <a:srgbClr val="FF0000"/>
                </a:solidFill>
              </a:rPr>
              <a:t>4</a:t>
            </a:r>
            <a:r>
              <a:rPr lang="ru-RU" sz="4800" b="1" dirty="0" smtClean="0">
                <a:solidFill>
                  <a:srgbClr val="FF0000"/>
                </a:solidFill>
              </a:rPr>
              <a:t> + … 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57214"/>
            <a:ext cx="9144000" cy="35719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Рондо(«круг») –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главная тема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НИКОГДА НЕ МЕНЯЕТСЯ,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а эпизоды КАЖДЫЙ РАЗ НОВЫЕ.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28860" y="3071810"/>
            <a:ext cx="3857652" cy="3643338"/>
          </a:xfrm>
          <a:prstGeom prst="ellipse">
            <a:avLst/>
          </a:prstGeom>
          <a:noFill/>
          <a:ln w="152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ердце 5"/>
          <p:cNvSpPr/>
          <p:nvPr/>
        </p:nvSpPr>
        <p:spPr>
          <a:xfrm>
            <a:off x="3857620" y="2857496"/>
            <a:ext cx="914400" cy="914400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214942" y="300037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ердце 7"/>
          <p:cNvSpPr/>
          <p:nvPr/>
        </p:nvSpPr>
        <p:spPr>
          <a:xfrm>
            <a:off x="5786446" y="4429132"/>
            <a:ext cx="914400" cy="914400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500694" y="5572140"/>
            <a:ext cx="914400" cy="914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ердце 9"/>
          <p:cNvSpPr/>
          <p:nvPr/>
        </p:nvSpPr>
        <p:spPr>
          <a:xfrm>
            <a:off x="3929058" y="5943600"/>
            <a:ext cx="914400" cy="91440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428860" y="5715016"/>
            <a:ext cx="914400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ердце 11"/>
          <p:cNvSpPr/>
          <p:nvPr/>
        </p:nvSpPr>
        <p:spPr>
          <a:xfrm>
            <a:off x="2071670" y="4500570"/>
            <a:ext cx="914400" cy="91440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сопоставление 12"/>
          <p:cNvSpPr/>
          <p:nvPr/>
        </p:nvSpPr>
        <p:spPr>
          <a:xfrm rot="16200000">
            <a:off x="2400284" y="3243262"/>
            <a:ext cx="971552" cy="914400"/>
          </a:xfrm>
          <a:prstGeom prst="flowChartCollate">
            <a:avLst/>
          </a:prstGeom>
          <a:solidFill>
            <a:srgbClr val="F99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868" y="3214686"/>
            <a:ext cx="1571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Главная тема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8" y="321468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Эпизод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57950" y="457200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Гл. тема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00760" y="585789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Эпизод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14744" y="607220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Гл. тема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857356" y="592933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Эпизод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214414" y="4643446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Гл. тема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571604" y="342900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Эпизод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8686800" cy="157163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ГЛАВНАЯ ТЕМА - 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ердце 2"/>
          <p:cNvSpPr/>
          <p:nvPr/>
        </p:nvSpPr>
        <p:spPr>
          <a:xfrm>
            <a:off x="7143768" y="1214422"/>
            <a:ext cx="914400" cy="914400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214686"/>
            <a:ext cx="8786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ЭПИЗОДЫ:       ,     ,     ,      .  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071934" y="3214686"/>
            <a:ext cx="928694" cy="771524"/>
          </a:xfrm>
          <a:prstGeom prst="triangle">
            <a:avLst>
              <a:gd name="adj" fmla="val 5397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429256" y="3214686"/>
            <a:ext cx="857256" cy="84296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3214686"/>
            <a:ext cx="785818" cy="7715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сопоставление 7"/>
          <p:cNvSpPr/>
          <p:nvPr/>
        </p:nvSpPr>
        <p:spPr>
          <a:xfrm rot="16200000">
            <a:off x="7693843" y="3236115"/>
            <a:ext cx="757238" cy="857256"/>
          </a:xfrm>
          <a:prstGeom prst="flowChartCollate">
            <a:avLst/>
          </a:prstGeom>
          <a:solidFill>
            <a:srgbClr val="F99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65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Построение(формы) музыки. Композиторы все звуки       и мелодии «укладывают» в разные формы. («композитор» – составитель)</vt:lpstr>
      <vt:lpstr> Композиторы делят свои произведения на части. Чтобы слушателю было  удобно и просто разобраться  в мелодиях. </vt:lpstr>
      <vt:lpstr>Как понять,   что часть закончилась? Должно поменяться НАСТРОЕНИЕ!</vt:lpstr>
      <vt:lpstr>Презентация PowerPoint</vt:lpstr>
      <vt:lpstr> Вариации –  несколько вариантов одной  мелодии. Могут меняться :    - темп(скорость)  - ритм(долгие и короткие длительности)  - лад(настроение)  - стиль(марш, танец, песня) </vt:lpstr>
      <vt:lpstr>Рондо(«круг») –  главная тема  НИКОГДА НЕ МЕНЯЕТСЯ, а эпизоды КАЖДЫЙ РАЗ НОВЫЕ.</vt:lpstr>
      <vt:lpstr>ГЛАВНАЯ ТЕМА -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Построение(формы) музыки. Композиторы все звуки и мелодии «укладывают» в разные формы. (композитор – составитель)</dc:title>
  <dc:creator>user</dc:creator>
  <cp:lastModifiedBy>Учитель</cp:lastModifiedBy>
  <cp:revision>34</cp:revision>
  <dcterms:created xsi:type="dcterms:W3CDTF">2013-03-29T06:50:36Z</dcterms:created>
  <dcterms:modified xsi:type="dcterms:W3CDTF">2014-05-12T07:06:48Z</dcterms:modified>
</cp:coreProperties>
</file>