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8" r:id="rId3"/>
    <p:sldId id="259" r:id="rId4"/>
    <p:sldId id="264" r:id="rId5"/>
    <p:sldId id="260" r:id="rId6"/>
    <p:sldId id="261" r:id="rId7"/>
    <p:sldId id="263" r:id="rId8"/>
    <p:sldId id="266" r:id="rId9"/>
    <p:sldId id="268" r:id="rId10"/>
    <p:sldId id="269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Лекция</c:v>
                </c:pt>
                <c:pt idx="1">
                  <c:v>Самостоятельная работа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8997763697061145"/>
          <c:y val="0.27437218287186094"/>
          <c:w val="0.34522530876391605"/>
          <c:h val="0.5401439010050673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8692EF-4B34-44D6-8F29-C5CD8C7AE056}" type="doc">
      <dgm:prSet loTypeId="urn:microsoft.com/office/officeart/2005/8/layout/hierarchy6" loCatId="hierarchy" qsTypeId="urn:microsoft.com/office/officeart/2005/8/quickstyle/3d3" qsCatId="3D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000A9F0C-CC90-4C07-A92B-71475CCC5E3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2">
                  <a:lumMod val="75000"/>
                </a:schemeClr>
              </a:solidFill>
              <a:effectLst/>
            </a:rPr>
            <a:t>Несчастный случай </a:t>
          </a:r>
          <a:r>
            <a:rPr lang="ru-RU" sz="1600" dirty="0" smtClean="0"/>
            <a:t>- это происшествие, приведшее к травме в течении непродолжительного времени (часто мгновенно) без умышленного действия (или бездействия) пострадавшего или других людей.</a:t>
          </a:r>
          <a:endParaRPr lang="ru-RU" sz="1600" dirty="0"/>
        </a:p>
      </dgm:t>
    </dgm:pt>
    <dgm:pt modelId="{9B4C51F9-7A0C-4B94-8BC5-F6BB2D101F7B}" type="parTrans" cxnId="{6CF713B4-C843-40C7-ADA1-EC9AE0246430}">
      <dgm:prSet/>
      <dgm:spPr/>
      <dgm:t>
        <a:bodyPr/>
        <a:lstStyle/>
        <a:p>
          <a:endParaRPr lang="ru-RU"/>
        </a:p>
      </dgm:t>
    </dgm:pt>
    <dgm:pt modelId="{26ECB0F8-7AC1-4FD9-AC84-E92778584D1D}" type="sibTrans" cxnId="{6CF713B4-C843-40C7-ADA1-EC9AE0246430}">
      <dgm:prSet/>
      <dgm:spPr/>
      <dgm:t>
        <a:bodyPr/>
        <a:lstStyle/>
        <a:p>
          <a:endParaRPr lang="ru-RU"/>
        </a:p>
      </dgm:t>
    </dgm:pt>
    <dgm:pt modelId="{A1DC5BA6-6CB6-4AE6-84A0-B4D23AC63C63}">
      <dgm:prSet phldrT="[Текст]"/>
      <dgm:spPr/>
      <dgm:t>
        <a:bodyPr/>
        <a:lstStyle/>
        <a:p>
          <a:r>
            <a:rPr lang="ru-RU" b="1" u="sng" dirty="0" smtClean="0">
              <a:solidFill>
                <a:schemeClr val="accent2">
                  <a:lumMod val="75000"/>
                </a:schemeClr>
              </a:solidFill>
            </a:rPr>
            <a:t>Несчастные случаи на производстве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17C11DA6-29AD-42E8-ACCC-60C37DF0821D}" type="parTrans" cxnId="{89DCC20F-F8BC-4B1C-9DE6-78C4D03497B0}">
      <dgm:prSet/>
      <dgm:spPr/>
      <dgm:t>
        <a:bodyPr/>
        <a:lstStyle/>
        <a:p>
          <a:endParaRPr lang="ru-RU"/>
        </a:p>
      </dgm:t>
    </dgm:pt>
    <dgm:pt modelId="{8011EA0F-F4CF-4A26-88D0-DCED828ADC9F}" type="sibTrans" cxnId="{89DCC20F-F8BC-4B1C-9DE6-78C4D03497B0}">
      <dgm:prSet/>
      <dgm:spPr/>
      <dgm:t>
        <a:bodyPr/>
        <a:lstStyle/>
        <a:p>
          <a:endParaRPr lang="ru-RU"/>
        </a:p>
      </dgm:t>
    </dgm:pt>
    <dgm:pt modelId="{7F6682B8-3476-4F15-B469-8E2102DEC315}">
      <dgm:prSet phldrT="[Текст]"/>
      <dgm:spPr/>
      <dgm:t>
        <a:bodyPr/>
        <a:lstStyle/>
        <a:p>
          <a:r>
            <a:rPr lang="ru-RU" b="1" u="sng" dirty="0" smtClean="0">
              <a:solidFill>
                <a:schemeClr val="accent3">
                  <a:lumMod val="50000"/>
                </a:schemeClr>
              </a:solidFill>
            </a:rPr>
            <a:t>Несчастные случаи, связанные с работой</a:t>
          </a:r>
          <a:r>
            <a:rPr lang="ru-RU" b="1" dirty="0" smtClean="0">
              <a:solidFill>
                <a:schemeClr val="accent3">
                  <a:lumMod val="50000"/>
                </a:schemeClr>
              </a:solidFill>
            </a:rPr>
            <a:t> </a:t>
          </a:r>
          <a:endParaRPr lang="ru-RU" b="1" dirty="0">
            <a:solidFill>
              <a:schemeClr val="accent3">
                <a:lumMod val="50000"/>
              </a:schemeClr>
            </a:solidFill>
          </a:endParaRPr>
        </a:p>
      </dgm:t>
    </dgm:pt>
    <dgm:pt modelId="{3C0B11FC-2A6E-48B1-BDE4-8EF56E9BEE8E}" type="parTrans" cxnId="{8F8319C8-97F1-4BC1-A3F3-E3F2DD994264}">
      <dgm:prSet/>
      <dgm:spPr/>
      <dgm:t>
        <a:bodyPr/>
        <a:lstStyle/>
        <a:p>
          <a:endParaRPr lang="ru-RU"/>
        </a:p>
      </dgm:t>
    </dgm:pt>
    <dgm:pt modelId="{BBA7C3EE-9EE3-4FBA-8540-294C3ADC44FE}" type="sibTrans" cxnId="{8F8319C8-97F1-4BC1-A3F3-E3F2DD994264}">
      <dgm:prSet/>
      <dgm:spPr/>
      <dgm:t>
        <a:bodyPr/>
        <a:lstStyle/>
        <a:p>
          <a:endParaRPr lang="ru-RU"/>
        </a:p>
      </dgm:t>
    </dgm:pt>
    <dgm:pt modelId="{7D259C8F-3940-46DF-A257-B891D4078241}">
      <dgm:prSet phldrT="[Текст]"/>
      <dgm:spPr/>
      <dgm:t>
        <a:bodyPr/>
        <a:lstStyle/>
        <a:p>
          <a:r>
            <a:rPr lang="ru-RU" b="1" u="sng" dirty="0" smtClean="0">
              <a:solidFill>
                <a:schemeClr val="accent4">
                  <a:lumMod val="50000"/>
                </a:schemeClr>
              </a:solidFill>
            </a:rPr>
            <a:t>Бытовые несчастные случаи</a:t>
          </a:r>
          <a:endParaRPr lang="ru-RU" b="1" u="sng" dirty="0">
            <a:solidFill>
              <a:schemeClr val="accent4">
                <a:lumMod val="50000"/>
              </a:schemeClr>
            </a:solidFill>
          </a:endParaRPr>
        </a:p>
      </dgm:t>
    </dgm:pt>
    <dgm:pt modelId="{BDB60E08-DAA9-40E4-9577-2C57B8A49687}" type="parTrans" cxnId="{EF680248-4B1F-4C76-B9F1-68ED7B0A3E17}">
      <dgm:prSet/>
      <dgm:spPr/>
      <dgm:t>
        <a:bodyPr/>
        <a:lstStyle/>
        <a:p>
          <a:endParaRPr lang="ru-RU"/>
        </a:p>
      </dgm:t>
    </dgm:pt>
    <dgm:pt modelId="{F6BF2722-B8AC-4D64-A018-8787AD90DF35}" type="sibTrans" cxnId="{EF680248-4B1F-4C76-B9F1-68ED7B0A3E17}">
      <dgm:prSet/>
      <dgm:spPr/>
      <dgm:t>
        <a:bodyPr/>
        <a:lstStyle/>
        <a:p>
          <a:endParaRPr lang="ru-RU"/>
        </a:p>
      </dgm:t>
    </dgm:pt>
    <dgm:pt modelId="{92A4AB54-ACD8-4B07-85D7-831D1936C972}" type="pres">
      <dgm:prSet presAssocID="{AB8692EF-4B34-44D6-8F29-C5CD8C7AE05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17BCB1-36B2-4275-9A58-FAF35B045562}" type="pres">
      <dgm:prSet presAssocID="{AB8692EF-4B34-44D6-8F29-C5CD8C7AE056}" presName="hierFlow" presStyleCnt="0"/>
      <dgm:spPr/>
    </dgm:pt>
    <dgm:pt modelId="{58978CE0-8305-4477-BC5E-820275C4BD21}" type="pres">
      <dgm:prSet presAssocID="{AB8692EF-4B34-44D6-8F29-C5CD8C7AE05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A473AE0-3B55-4E59-842A-93D30E29FAD4}" type="pres">
      <dgm:prSet presAssocID="{000A9F0C-CC90-4C07-A92B-71475CCC5E3B}" presName="Name14" presStyleCnt="0"/>
      <dgm:spPr/>
    </dgm:pt>
    <dgm:pt modelId="{F1AF9118-52F5-4580-832C-FBAC6D41B317}" type="pres">
      <dgm:prSet presAssocID="{000A9F0C-CC90-4C07-A92B-71475CCC5E3B}" presName="level1Shape" presStyleLbl="node0" presStyleIdx="0" presStyleCnt="1" custScaleX="184827" custScaleY="118180" custLinFactNeighborX="0" custLinFactNeighborY="-299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E7579E-107F-481D-ADE0-70975343A17F}" type="pres">
      <dgm:prSet presAssocID="{000A9F0C-CC90-4C07-A92B-71475CCC5E3B}" presName="hierChild2" presStyleCnt="0"/>
      <dgm:spPr/>
    </dgm:pt>
    <dgm:pt modelId="{8EAEC941-1BA4-40D1-B064-78FB4E9C39E5}" type="pres">
      <dgm:prSet presAssocID="{17C11DA6-29AD-42E8-ACCC-60C37DF0821D}" presName="Name19" presStyleLbl="parChTrans1D2" presStyleIdx="0" presStyleCnt="3"/>
      <dgm:spPr/>
      <dgm:t>
        <a:bodyPr/>
        <a:lstStyle/>
        <a:p>
          <a:endParaRPr lang="ru-RU"/>
        </a:p>
      </dgm:t>
    </dgm:pt>
    <dgm:pt modelId="{EC703DFC-4E4F-4BCA-AB86-E88F7A1F01C1}" type="pres">
      <dgm:prSet presAssocID="{A1DC5BA6-6CB6-4AE6-84A0-B4D23AC63C63}" presName="Name21" presStyleCnt="0"/>
      <dgm:spPr/>
    </dgm:pt>
    <dgm:pt modelId="{317BB011-E0E6-4BF0-89AB-320F397B31CE}" type="pres">
      <dgm:prSet presAssocID="{A1DC5BA6-6CB6-4AE6-84A0-B4D23AC63C63}" presName="level2Shape" presStyleLbl="node2" presStyleIdx="0" presStyleCnt="3"/>
      <dgm:spPr/>
      <dgm:t>
        <a:bodyPr/>
        <a:lstStyle/>
        <a:p>
          <a:endParaRPr lang="ru-RU"/>
        </a:p>
      </dgm:t>
    </dgm:pt>
    <dgm:pt modelId="{42DAD942-629E-417E-9CF0-DCE47F988B85}" type="pres">
      <dgm:prSet presAssocID="{A1DC5BA6-6CB6-4AE6-84A0-B4D23AC63C63}" presName="hierChild3" presStyleCnt="0"/>
      <dgm:spPr/>
    </dgm:pt>
    <dgm:pt modelId="{2E206A7C-6B01-4CEE-A7AD-5FB4C00C11FD}" type="pres">
      <dgm:prSet presAssocID="{3C0B11FC-2A6E-48B1-BDE4-8EF56E9BEE8E}" presName="Name19" presStyleLbl="parChTrans1D2" presStyleIdx="1" presStyleCnt="3"/>
      <dgm:spPr/>
      <dgm:t>
        <a:bodyPr/>
        <a:lstStyle/>
        <a:p>
          <a:endParaRPr lang="ru-RU"/>
        </a:p>
      </dgm:t>
    </dgm:pt>
    <dgm:pt modelId="{DA853F13-FF2C-4622-BA15-79693A7B4E61}" type="pres">
      <dgm:prSet presAssocID="{7F6682B8-3476-4F15-B469-8E2102DEC315}" presName="Name21" presStyleCnt="0"/>
      <dgm:spPr/>
    </dgm:pt>
    <dgm:pt modelId="{B9D38FF7-F1DD-40D2-BBD3-0807865EE191}" type="pres">
      <dgm:prSet presAssocID="{7F6682B8-3476-4F15-B469-8E2102DEC315}" presName="level2Shape" presStyleLbl="node2" presStyleIdx="1" presStyleCnt="3"/>
      <dgm:spPr/>
      <dgm:t>
        <a:bodyPr/>
        <a:lstStyle/>
        <a:p>
          <a:endParaRPr lang="ru-RU"/>
        </a:p>
      </dgm:t>
    </dgm:pt>
    <dgm:pt modelId="{8928F184-53BF-4451-BE55-4E834F70B6DB}" type="pres">
      <dgm:prSet presAssocID="{7F6682B8-3476-4F15-B469-8E2102DEC315}" presName="hierChild3" presStyleCnt="0"/>
      <dgm:spPr/>
    </dgm:pt>
    <dgm:pt modelId="{6D1845B8-5F3D-4C0A-AE0D-0ED62AB33850}" type="pres">
      <dgm:prSet presAssocID="{BDB60E08-DAA9-40E4-9577-2C57B8A49687}" presName="Name19" presStyleLbl="parChTrans1D2" presStyleIdx="2" presStyleCnt="3"/>
      <dgm:spPr/>
      <dgm:t>
        <a:bodyPr/>
        <a:lstStyle/>
        <a:p>
          <a:endParaRPr lang="ru-RU"/>
        </a:p>
      </dgm:t>
    </dgm:pt>
    <dgm:pt modelId="{C8DB5BD0-9057-45E4-AB66-50D3B9CA03DA}" type="pres">
      <dgm:prSet presAssocID="{7D259C8F-3940-46DF-A257-B891D4078241}" presName="Name21" presStyleCnt="0"/>
      <dgm:spPr/>
    </dgm:pt>
    <dgm:pt modelId="{F5F0DB72-BAAE-498E-BF0F-AE6AF19BFF72}" type="pres">
      <dgm:prSet presAssocID="{7D259C8F-3940-46DF-A257-B891D4078241}" presName="level2Shape" presStyleLbl="node2" presStyleIdx="2" presStyleCnt="3" custLinFactNeighborX="282" custLinFactNeighborY="3944"/>
      <dgm:spPr/>
      <dgm:t>
        <a:bodyPr/>
        <a:lstStyle/>
        <a:p>
          <a:endParaRPr lang="ru-RU"/>
        </a:p>
      </dgm:t>
    </dgm:pt>
    <dgm:pt modelId="{A7873982-41A4-4F6E-88ED-2CBCEF9FA0E5}" type="pres">
      <dgm:prSet presAssocID="{7D259C8F-3940-46DF-A257-B891D4078241}" presName="hierChild3" presStyleCnt="0"/>
      <dgm:spPr/>
    </dgm:pt>
    <dgm:pt modelId="{8882FD86-6960-4204-97D3-9A0C67564A49}" type="pres">
      <dgm:prSet presAssocID="{AB8692EF-4B34-44D6-8F29-C5CD8C7AE056}" presName="bgShapesFlow" presStyleCnt="0"/>
      <dgm:spPr/>
    </dgm:pt>
  </dgm:ptLst>
  <dgm:cxnLst>
    <dgm:cxn modelId="{FA662BD9-6C15-4283-BF1A-BD354F2D4743}" type="presOf" srcId="{000A9F0C-CC90-4C07-A92B-71475CCC5E3B}" destId="{F1AF9118-52F5-4580-832C-FBAC6D41B317}" srcOrd="0" destOrd="0" presId="urn:microsoft.com/office/officeart/2005/8/layout/hierarchy6"/>
    <dgm:cxn modelId="{3D034C8F-ED19-4406-992D-CECF964A46D0}" type="presOf" srcId="{AB8692EF-4B34-44D6-8F29-C5CD8C7AE056}" destId="{92A4AB54-ACD8-4B07-85D7-831D1936C972}" srcOrd="0" destOrd="0" presId="urn:microsoft.com/office/officeart/2005/8/layout/hierarchy6"/>
    <dgm:cxn modelId="{EF680248-4B1F-4C76-B9F1-68ED7B0A3E17}" srcId="{000A9F0C-CC90-4C07-A92B-71475CCC5E3B}" destId="{7D259C8F-3940-46DF-A257-B891D4078241}" srcOrd="2" destOrd="0" parTransId="{BDB60E08-DAA9-40E4-9577-2C57B8A49687}" sibTransId="{F6BF2722-B8AC-4D64-A018-8787AD90DF35}"/>
    <dgm:cxn modelId="{8F8319C8-97F1-4BC1-A3F3-E3F2DD994264}" srcId="{000A9F0C-CC90-4C07-A92B-71475CCC5E3B}" destId="{7F6682B8-3476-4F15-B469-8E2102DEC315}" srcOrd="1" destOrd="0" parTransId="{3C0B11FC-2A6E-48B1-BDE4-8EF56E9BEE8E}" sibTransId="{BBA7C3EE-9EE3-4FBA-8540-294C3ADC44FE}"/>
    <dgm:cxn modelId="{EFCC246F-5405-4B10-90C6-BFBFC9A85EF4}" type="presOf" srcId="{3C0B11FC-2A6E-48B1-BDE4-8EF56E9BEE8E}" destId="{2E206A7C-6B01-4CEE-A7AD-5FB4C00C11FD}" srcOrd="0" destOrd="0" presId="urn:microsoft.com/office/officeart/2005/8/layout/hierarchy6"/>
    <dgm:cxn modelId="{1F22C4E3-0E76-4D95-80CE-81ECD94D73F9}" type="presOf" srcId="{17C11DA6-29AD-42E8-ACCC-60C37DF0821D}" destId="{8EAEC941-1BA4-40D1-B064-78FB4E9C39E5}" srcOrd="0" destOrd="0" presId="urn:microsoft.com/office/officeart/2005/8/layout/hierarchy6"/>
    <dgm:cxn modelId="{3BB20792-C963-4D40-B111-4AE2196D5A3F}" type="presOf" srcId="{7F6682B8-3476-4F15-B469-8E2102DEC315}" destId="{B9D38FF7-F1DD-40D2-BBD3-0807865EE191}" srcOrd="0" destOrd="0" presId="urn:microsoft.com/office/officeart/2005/8/layout/hierarchy6"/>
    <dgm:cxn modelId="{25947FFF-2C46-4407-A954-E0E8715C95CF}" type="presOf" srcId="{7D259C8F-3940-46DF-A257-B891D4078241}" destId="{F5F0DB72-BAAE-498E-BF0F-AE6AF19BFF72}" srcOrd="0" destOrd="0" presId="urn:microsoft.com/office/officeart/2005/8/layout/hierarchy6"/>
    <dgm:cxn modelId="{6CF713B4-C843-40C7-ADA1-EC9AE0246430}" srcId="{AB8692EF-4B34-44D6-8F29-C5CD8C7AE056}" destId="{000A9F0C-CC90-4C07-A92B-71475CCC5E3B}" srcOrd="0" destOrd="0" parTransId="{9B4C51F9-7A0C-4B94-8BC5-F6BB2D101F7B}" sibTransId="{26ECB0F8-7AC1-4FD9-AC84-E92778584D1D}"/>
    <dgm:cxn modelId="{76A09A9E-497F-4083-9966-A5CC8AA5183D}" type="presOf" srcId="{BDB60E08-DAA9-40E4-9577-2C57B8A49687}" destId="{6D1845B8-5F3D-4C0A-AE0D-0ED62AB33850}" srcOrd="0" destOrd="0" presId="urn:microsoft.com/office/officeart/2005/8/layout/hierarchy6"/>
    <dgm:cxn modelId="{89DCC20F-F8BC-4B1C-9DE6-78C4D03497B0}" srcId="{000A9F0C-CC90-4C07-A92B-71475CCC5E3B}" destId="{A1DC5BA6-6CB6-4AE6-84A0-B4D23AC63C63}" srcOrd="0" destOrd="0" parTransId="{17C11DA6-29AD-42E8-ACCC-60C37DF0821D}" sibTransId="{8011EA0F-F4CF-4A26-88D0-DCED828ADC9F}"/>
    <dgm:cxn modelId="{69BA13EA-07A5-4A6F-838F-91EC372B92CB}" type="presOf" srcId="{A1DC5BA6-6CB6-4AE6-84A0-B4D23AC63C63}" destId="{317BB011-E0E6-4BF0-89AB-320F397B31CE}" srcOrd="0" destOrd="0" presId="urn:microsoft.com/office/officeart/2005/8/layout/hierarchy6"/>
    <dgm:cxn modelId="{3ED71052-27D8-4F3B-9238-874ED431AD0D}" type="presParOf" srcId="{92A4AB54-ACD8-4B07-85D7-831D1936C972}" destId="{1817BCB1-36B2-4275-9A58-FAF35B045562}" srcOrd="0" destOrd="0" presId="urn:microsoft.com/office/officeart/2005/8/layout/hierarchy6"/>
    <dgm:cxn modelId="{F28C77E3-A75A-426D-B67A-2FA2FDC3DC9F}" type="presParOf" srcId="{1817BCB1-36B2-4275-9A58-FAF35B045562}" destId="{58978CE0-8305-4477-BC5E-820275C4BD21}" srcOrd="0" destOrd="0" presId="urn:microsoft.com/office/officeart/2005/8/layout/hierarchy6"/>
    <dgm:cxn modelId="{F7B202F4-5E69-4235-9D27-26F8D70082FC}" type="presParOf" srcId="{58978CE0-8305-4477-BC5E-820275C4BD21}" destId="{4A473AE0-3B55-4E59-842A-93D30E29FAD4}" srcOrd="0" destOrd="0" presId="urn:microsoft.com/office/officeart/2005/8/layout/hierarchy6"/>
    <dgm:cxn modelId="{D06A1980-6C2D-4F80-B469-9FB0F0EAE889}" type="presParOf" srcId="{4A473AE0-3B55-4E59-842A-93D30E29FAD4}" destId="{F1AF9118-52F5-4580-832C-FBAC6D41B317}" srcOrd="0" destOrd="0" presId="urn:microsoft.com/office/officeart/2005/8/layout/hierarchy6"/>
    <dgm:cxn modelId="{6C3F65A5-771E-44AA-85DD-084F6181F76D}" type="presParOf" srcId="{4A473AE0-3B55-4E59-842A-93D30E29FAD4}" destId="{ECE7579E-107F-481D-ADE0-70975343A17F}" srcOrd="1" destOrd="0" presId="urn:microsoft.com/office/officeart/2005/8/layout/hierarchy6"/>
    <dgm:cxn modelId="{388F7D59-17F8-4BCB-B1AB-24DFD8546A16}" type="presParOf" srcId="{ECE7579E-107F-481D-ADE0-70975343A17F}" destId="{8EAEC941-1BA4-40D1-B064-78FB4E9C39E5}" srcOrd="0" destOrd="0" presId="urn:microsoft.com/office/officeart/2005/8/layout/hierarchy6"/>
    <dgm:cxn modelId="{2261EDAC-4877-4507-91EC-D3AA2A11D595}" type="presParOf" srcId="{ECE7579E-107F-481D-ADE0-70975343A17F}" destId="{EC703DFC-4E4F-4BCA-AB86-E88F7A1F01C1}" srcOrd="1" destOrd="0" presId="urn:microsoft.com/office/officeart/2005/8/layout/hierarchy6"/>
    <dgm:cxn modelId="{B23C22D7-6DC5-4970-A2B9-4EC1C1C83ABA}" type="presParOf" srcId="{EC703DFC-4E4F-4BCA-AB86-E88F7A1F01C1}" destId="{317BB011-E0E6-4BF0-89AB-320F397B31CE}" srcOrd="0" destOrd="0" presId="urn:microsoft.com/office/officeart/2005/8/layout/hierarchy6"/>
    <dgm:cxn modelId="{1B9DA6D2-EC05-4271-8F92-298D163C6AA3}" type="presParOf" srcId="{EC703DFC-4E4F-4BCA-AB86-E88F7A1F01C1}" destId="{42DAD942-629E-417E-9CF0-DCE47F988B85}" srcOrd="1" destOrd="0" presId="urn:microsoft.com/office/officeart/2005/8/layout/hierarchy6"/>
    <dgm:cxn modelId="{0A4BE8C0-E5B7-4943-B6C3-0D5FBC62FCB7}" type="presParOf" srcId="{ECE7579E-107F-481D-ADE0-70975343A17F}" destId="{2E206A7C-6B01-4CEE-A7AD-5FB4C00C11FD}" srcOrd="2" destOrd="0" presId="urn:microsoft.com/office/officeart/2005/8/layout/hierarchy6"/>
    <dgm:cxn modelId="{7771899C-D072-4C6A-B5A9-A4BC8B63EF1E}" type="presParOf" srcId="{ECE7579E-107F-481D-ADE0-70975343A17F}" destId="{DA853F13-FF2C-4622-BA15-79693A7B4E61}" srcOrd="3" destOrd="0" presId="urn:microsoft.com/office/officeart/2005/8/layout/hierarchy6"/>
    <dgm:cxn modelId="{E1907999-D1A6-4C26-99A1-2407220C1432}" type="presParOf" srcId="{DA853F13-FF2C-4622-BA15-79693A7B4E61}" destId="{B9D38FF7-F1DD-40D2-BBD3-0807865EE191}" srcOrd="0" destOrd="0" presId="urn:microsoft.com/office/officeart/2005/8/layout/hierarchy6"/>
    <dgm:cxn modelId="{FB8BEA81-A7D7-41B6-8C64-DCFCEDC986A6}" type="presParOf" srcId="{DA853F13-FF2C-4622-BA15-79693A7B4E61}" destId="{8928F184-53BF-4451-BE55-4E834F70B6DB}" srcOrd="1" destOrd="0" presId="urn:microsoft.com/office/officeart/2005/8/layout/hierarchy6"/>
    <dgm:cxn modelId="{563F8371-171E-4EA1-9E6B-12B758495A63}" type="presParOf" srcId="{ECE7579E-107F-481D-ADE0-70975343A17F}" destId="{6D1845B8-5F3D-4C0A-AE0D-0ED62AB33850}" srcOrd="4" destOrd="0" presId="urn:microsoft.com/office/officeart/2005/8/layout/hierarchy6"/>
    <dgm:cxn modelId="{B3D4D716-A564-4309-823C-C61B6D1BF748}" type="presParOf" srcId="{ECE7579E-107F-481D-ADE0-70975343A17F}" destId="{C8DB5BD0-9057-45E4-AB66-50D3B9CA03DA}" srcOrd="5" destOrd="0" presId="urn:microsoft.com/office/officeart/2005/8/layout/hierarchy6"/>
    <dgm:cxn modelId="{CD68C79C-1A71-4678-9807-AD83CB562AA4}" type="presParOf" srcId="{C8DB5BD0-9057-45E4-AB66-50D3B9CA03DA}" destId="{F5F0DB72-BAAE-498E-BF0F-AE6AF19BFF72}" srcOrd="0" destOrd="0" presId="urn:microsoft.com/office/officeart/2005/8/layout/hierarchy6"/>
    <dgm:cxn modelId="{297CAC99-ACE9-4DA7-BFBD-8A822F46CED8}" type="presParOf" srcId="{C8DB5BD0-9057-45E4-AB66-50D3B9CA03DA}" destId="{A7873982-41A4-4F6E-88ED-2CBCEF9FA0E5}" srcOrd="1" destOrd="0" presId="urn:microsoft.com/office/officeart/2005/8/layout/hierarchy6"/>
    <dgm:cxn modelId="{FBFF229F-87EF-4871-8AD1-26465B692476}" type="presParOf" srcId="{92A4AB54-ACD8-4B07-85D7-831D1936C972}" destId="{8882FD86-6960-4204-97D3-9A0C67564A49}" srcOrd="1" destOrd="0" presId="urn:microsoft.com/office/officeart/2005/8/layout/hierarchy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862895-2D69-4C31-82F7-8A38A2DB99F6}" type="doc">
      <dgm:prSet loTypeId="urn:microsoft.com/office/officeart/2005/8/layout/radial5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C2424D3-8386-4739-9BEA-52B960D3BE9A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</a:rPr>
            <a:t>Опасные и вредные производственные факторы</a:t>
          </a:r>
          <a:endParaRPr lang="ru-RU" sz="1050" b="1" dirty="0">
            <a:solidFill>
              <a:schemeClr val="tx1">
                <a:lumMod val="95000"/>
                <a:lumOff val="5000"/>
              </a:schemeClr>
            </a:solidFill>
            <a:effectLst/>
          </a:endParaRPr>
        </a:p>
      </dgm:t>
    </dgm:pt>
    <dgm:pt modelId="{F835B71D-293B-4556-82FA-3C32F78E3D5D}" type="parTrans" cxnId="{7A56A72D-4A0E-4407-93E9-D74C23F6D023}">
      <dgm:prSet/>
      <dgm:spPr/>
      <dgm:t>
        <a:bodyPr/>
        <a:lstStyle/>
        <a:p>
          <a:endParaRPr lang="ru-RU"/>
        </a:p>
      </dgm:t>
    </dgm:pt>
    <dgm:pt modelId="{311AB377-4A2E-4FC0-BA62-E5A4BDDEFFA4}" type="sibTrans" cxnId="{7A56A72D-4A0E-4407-93E9-D74C23F6D023}">
      <dgm:prSet/>
      <dgm:spPr/>
      <dgm:t>
        <a:bodyPr/>
        <a:lstStyle/>
        <a:p>
          <a:endParaRPr lang="ru-RU"/>
        </a:p>
      </dgm:t>
    </dgm:pt>
    <dgm:pt modelId="{EB93EFC6-2655-4C48-A08E-925DA62B8A33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</a:rPr>
            <a:t>Физические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EB6AF0A-B166-41B3-81A7-CAD682392568}" type="parTrans" cxnId="{DF6F773D-6765-46A3-A2CB-481F82DF2485}">
      <dgm:prSet/>
      <dgm:spPr/>
      <dgm:t>
        <a:bodyPr/>
        <a:lstStyle/>
        <a:p>
          <a:endParaRPr lang="ru-RU"/>
        </a:p>
      </dgm:t>
    </dgm:pt>
    <dgm:pt modelId="{ABCB23A8-B0D1-4CFF-AC14-0A59B5E2EF81}" type="sibTrans" cxnId="{DF6F773D-6765-46A3-A2CB-481F82DF2485}">
      <dgm:prSet/>
      <dgm:spPr/>
      <dgm:t>
        <a:bodyPr/>
        <a:lstStyle/>
        <a:p>
          <a:endParaRPr lang="ru-RU"/>
        </a:p>
      </dgm:t>
    </dgm:pt>
    <dgm:pt modelId="{BDEB6873-CFAD-4A1B-A2DA-84D6C0C07D76}">
      <dgm:prSet phldrT="[Текст]" custT="1"/>
      <dgm:spPr/>
      <dgm:t>
        <a:bodyPr/>
        <a:lstStyle/>
        <a:p>
          <a:r>
            <a:rPr lang="ru-RU" sz="1200" b="1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</a:rPr>
            <a:t>Биологичес-кие</a:t>
          </a:r>
          <a:endParaRPr lang="ru-RU" sz="1200" b="1" dirty="0">
            <a:solidFill>
              <a:schemeClr val="tx1">
                <a:lumMod val="95000"/>
                <a:lumOff val="5000"/>
              </a:schemeClr>
            </a:solidFill>
            <a:effectLst/>
          </a:endParaRPr>
        </a:p>
      </dgm:t>
    </dgm:pt>
    <dgm:pt modelId="{A18FD7BA-78D0-4E32-AC71-468F9495B427}" type="parTrans" cxnId="{D3B25785-DADA-44A0-80EA-4E9708C1C78A}">
      <dgm:prSet/>
      <dgm:spPr/>
      <dgm:t>
        <a:bodyPr/>
        <a:lstStyle/>
        <a:p>
          <a:endParaRPr lang="ru-RU"/>
        </a:p>
      </dgm:t>
    </dgm:pt>
    <dgm:pt modelId="{66AC949E-CE33-4137-9A5F-11B7672680ED}" type="sibTrans" cxnId="{D3B25785-DADA-44A0-80EA-4E9708C1C78A}">
      <dgm:prSet/>
      <dgm:spPr/>
      <dgm:t>
        <a:bodyPr/>
        <a:lstStyle/>
        <a:p>
          <a:endParaRPr lang="ru-RU"/>
        </a:p>
      </dgm:t>
    </dgm:pt>
    <dgm:pt modelId="{B432BF6F-9BE7-405A-9017-0A12220881FF}">
      <dgm:prSet custT="1"/>
      <dgm:spPr/>
      <dgm:t>
        <a:bodyPr/>
        <a:lstStyle/>
        <a:p>
          <a:r>
            <a:rPr lang="ru-RU" sz="12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</a:rPr>
            <a:t>Химические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</a:rPr>
            <a:t> 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effectLst/>
          </a:endParaRPr>
        </a:p>
      </dgm:t>
    </dgm:pt>
    <dgm:pt modelId="{B059C532-448D-4ABE-BC34-5B7678E2D4CC}" type="parTrans" cxnId="{0F81DEC2-2522-499E-B3CA-4649377B0603}">
      <dgm:prSet/>
      <dgm:spPr/>
      <dgm:t>
        <a:bodyPr/>
        <a:lstStyle/>
        <a:p>
          <a:endParaRPr lang="ru-RU"/>
        </a:p>
      </dgm:t>
    </dgm:pt>
    <dgm:pt modelId="{C19BD394-FB7B-42FE-974D-2E8EFDB91DF5}" type="sibTrans" cxnId="{0F81DEC2-2522-499E-B3CA-4649377B0603}">
      <dgm:prSet/>
      <dgm:spPr/>
      <dgm:t>
        <a:bodyPr/>
        <a:lstStyle/>
        <a:p>
          <a:endParaRPr lang="ru-RU"/>
        </a:p>
      </dgm:t>
    </dgm:pt>
    <dgm:pt modelId="{348B71EB-0452-4B67-8EC5-BDCD9E6CD72F}">
      <dgm:prSet custT="1"/>
      <dgm:spPr/>
      <dgm:t>
        <a:bodyPr/>
        <a:lstStyle/>
        <a:p>
          <a:r>
            <a:rPr lang="ru-RU" sz="1200" b="1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</a:rPr>
            <a:t>Психофизио-логические</a:t>
          </a:r>
          <a:endParaRPr lang="ru-RU" sz="1200" b="1" dirty="0">
            <a:solidFill>
              <a:schemeClr val="tx1">
                <a:lumMod val="95000"/>
                <a:lumOff val="5000"/>
              </a:schemeClr>
            </a:solidFill>
            <a:effectLst/>
          </a:endParaRPr>
        </a:p>
      </dgm:t>
    </dgm:pt>
    <dgm:pt modelId="{C3DC11B9-0A23-4C16-B9F7-ADD09651EF10}" type="parTrans" cxnId="{2AE51652-4C42-46C8-AAC6-E35460530437}">
      <dgm:prSet/>
      <dgm:spPr/>
      <dgm:t>
        <a:bodyPr/>
        <a:lstStyle/>
        <a:p>
          <a:endParaRPr lang="ru-RU"/>
        </a:p>
      </dgm:t>
    </dgm:pt>
    <dgm:pt modelId="{C4573D48-5AE2-48BD-8312-F68A0BCCA761}" type="sibTrans" cxnId="{2AE51652-4C42-46C8-AAC6-E35460530437}">
      <dgm:prSet/>
      <dgm:spPr/>
      <dgm:t>
        <a:bodyPr/>
        <a:lstStyle/>
        <a:p>
          <a:endParaRPr lang="ru-RU"/>
        </a:p>
      </dgm:t>
    </dgm:pt>
    <dgm:pt modelId="{A8CEE81C-9F53-485D-B5F5-86764E96E4FF}" type="pres">
      <dgm:prSet presAssocID="{85862895-2D69-4C31-82F7-8A38A2DB99F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3486F4-1F2B-4641-BC31-CAE3F3B5AC5A}" type="pres">
      <dgm:prSet presAssocID="{AC2424D3-8386-4739-9BEA-52B960D3BE9A}" presName="centerShape" presStyleLbl="node0" presStyleIdx="0" presStyleCnt="1" custScaleX="226662" custScaleY="138619" custLinFactNeighborX="0" custLinFactNeighborY="-441"/>
      <dgm:spPr/>
      <dgm:t>
        <a:bodyPr/>
        <a:lstStyle/>
        <a:p>
          <a:endParaRPr lang="ru-RU"/>
        </a:p>
      </dgm:t>
    </dgm:pt>
    <dgm:pt modelId="{E4311F5C-15D6-43F1-AF7F-EE55B2A19D1C}" type="pres">
      <dgm:prSet presAssocID="{DEB6AF0A-B166-41B3-81A7-CAD682392568}" presName="parTrans" presStyleLbl="sibTrans2D1" presStyleIdx="0" presStyleCnt="4"/>
      <dgm:spPr/>
      <dgm:t>
        <a:bodyPr/>
        <a:lstStyle/>
        <a:p>
          <a:endParaRPr lang="ru-RU"/>
        </a:p>
      </dgm:t>
    </dgm:pt>
    <dgm:pt modelId="{DAB62EAC-E797-492D-BCE3-D800B3175E36}" type="pres">
      <dgm:prSet presAssocID="{DEB6AF0A-B166-41B3-81A7-CAD682392568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3DF9AA13-9CA8-4A0B-8872-98493C603C98}" type="pres">
      <dgm:prSet presAssocID="{EB93EFC6-2655-4C48-A08E-925DA62B8A33}" presName="node" presStyleLbl="node1" presStyleIdx="0" presStyleCnt="4" custScaleX="133852" custRadScaleRad="104300" custRadScaleInc="-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10682D-3C3C-4CBA-BED6-BAFC1E066516}" type="pres">
      <dgm:prSet presAssocID="{B059C532-448D-4ABE-BC34-5B7678E2D4CC}" presName="parTrans" presStyleLbl="sibTrans2D1" presStyleIdx="1" presStyleCnt="4"/>
      <dgm:spPr/>
      <dgm:t>
        <a:bodyPr/>
        <a:lstStyle/>
        <a:p>
          <a:endParaRPr lang="ru-RU"/>
        </a:p>
      </dgm:t>
    </dgm:pt>
    <dgm:pt modelId="{FE6B8B9D-CD51-4167-9FD2-221ACAD07D44}" type="pres">
      <dgm:prSet presAssocID="{B059C532-448D-4ABE-BC34-5B7678E2D4CC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DD42A9B8-BA0A-43B3-806E-259283AB8040}" type="pres">
      <dgm:prSet presAssocID="{B432BF6F-9BE7-405A-9017-0A12220881FF}" presName="node" presStyleLbl="node1" presStyleIdx="1" presStyleCnt="4" custScaleX="127463" custRadScaleRad="144017" custRadScaleInc="-10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C50530-5273-4608-859E-8BA004A55BE8}" type="pres">
      <dgm:prSet presAssocID="{A18FD7BA-78D0-4E32-AC71-468F9495B427}" presName="parTrans" presStyleLbl="sibTrans2D1" presStyleIdx="2" presStyleCnt="4"/>
      <dgm:spPr/>
      <dgm:t>
        <a:bodyPr/>
        <a:lstStyle/>
        <a:p>
          <a:endParaRPr lang="ru-RU"/>
        </a:p>
      </dgm:t>
    </dgm:pt>
    <dgm:pt modelId="{F34525E7-A90B-4DBE-9923-0C14EFA2A8AF}" type="pres">
      <dgm:prSet presAssocID="{A18FD7BA-78D0-4E32-AC71-468F9495B427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F0F49F0E-1532-470D-B150-24B2008283AB}" type="pres">
      <dgm:prSet presAssocID="{BDEB6873-CFAD-4A1B-A2DA-84D6C0C07D76}" presName="node" presStyleLbl="node1" presStyleIdx="2" presStyleCnt="4" custScaleX="133852" custRadScaleRad="114234" custRadScaleInc="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73C83E-AFB8-4CA9-86CD-2211CAC9AE2A}" type="pres">
      <dgm:prSet presAssocID="{C3DC11B9-0A23-4C16-B9F7-ADD09651EF10}" presName="parTrans" presStyleLbl="sibTrans2D1" presStyleIdx="3" presStyleCnt="4"/>
      <dgm:spPr/>
      <dgm:t>
        <a:bodyPr/>
        <a:lstStyle/>
        <a:p>
          <a:endParaRPr lang="ru-RU"/>
        </a:p>
      </dgm:t>
    </dgm:pt>
    <dgm:pt modelId="{2EBD9819-2084-47EE-846C-3376768DE635}" type="pres">
      <dgm:prSet presAssocID="{C3DC11B9-0A23-4C16-B9F7-ADD09651EF10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A1A2963B-BF75-40FD-B134-15D77D7C79BB}" type="pres">
      <dgm:prSet presAssocID="{348B71EB-0452-4B67-8EC5-BDCD9E6CD72F}" presName="node" presStyleLbl="node1" presStyleIdx="3" presStyleCnt="4" custScaleX="132935" custRadScaleRad="143227" custRadScaleInc="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7F9D61-15F9-4605-8446-EABFB802DBEE}" type="presOf" srcId="{C3DC11B9-0A23-4C16-B9F7-ADD09651EF10}" destId="{2EBD9819-2084-47EE-846C-3376768DE635}" srcOrd="1" destOrd="0" presId="urn:microsoft.com/office/officeart/2005/8/layout/radial5"/>
    <dgm:cxn modelId="{20211A45-56B1-4E42-8C33-9853BE54EA4C}" type="presOf" srcId="{B432BF6F-9BE7-405A-9017-0A12220881FF}" destId="{DD42A9B8-BA0A-43B3-806E-259283AB8040}" srcOrd="0" destOrd="0" presId="urn:microsoft.com/office/officeart/2005/8/layout/radial5"/>
    <dgm:cxn modelId="{096FCF0F-1B5C-408C-956D-A26AC8227799}" type="presOf" srcId="{B059C532-448D-4ABE-BC34-5B7678E2D4CC}" destId="{2910682D-3C3C-4CBA-BED6-BAFC1E066516}" srcOrd="0" destOrd="0" presId="urn:microsoft.com/office/officeart/2005/8/layout/radial5"/>
    <dgm:cxn modelId="{A45E07FD-8655-4FF3-BE63-3FD25699E20E}" type="presOf" srcId="{A18FD7BA-78D0-4E32-AC71-468F9495B427}" destId="{DCC50530-5273-4608-859E-8BA004A55BE8}" srcOrd="0" destOrd="0" presId="urn:microsoft.com/office/officeart/2005/8/layout/radial5"/>
    <dgm:cxn modelId="{50EDF4B4-2F54-493B-B475-4B059F9191D4}" type="presOf" srcId="{348B71EB-0452-4B67-8EC5-BDCD9E6CD72F}" destId="{A1A2963B-BF75-40FD-B134-15D77D7C79BB}" srcOrd="0" destOrd="0" presId="urn:microsoft.com/office/officeart/2005/8/layout/radial5"/>
    <dgm:cxn modelId="{7A56A72D-4A0E-4407-93E9-D74C23F6D023}" srcId="{85862895-2D69-4C31-82F7-8A38A2DB99F6}" destId="{AC2424D3-8386-4739-9BEA-52B960D3BE9A}" srcOrd="0" destOrd="0" parTransId="{F835B71D-293B-4556-82FA-3C32F78E3D5D}" sibTransId="{311AB377-4A2E-4FC0-BA62-E5A4BDDEFFA4}"/>
    <dgm:cxn modelId="{B3BC18CD-BF32-42CC-8AA0-DDAF0D85CE3C}" type="presOf" srcId="{BDEB6873-CFAD-4A1B-A2DA-84D6C0C07D76}" destId="{F0F49F0E-1532-470D-B150-24B2008283AB}" srcOrd="0" destOrd="0" presId="urn:microsoft.com/office/officeart/2005/8/layout/radial5"/>
    <dgm:cxn modelId="{DF6F773D-6765-46A3-A2CB-481F82DF2485}" srcId="{AC2424D3-8386-4739-9BEA-52B960D3BE9A}" destId="{EB93EFC6-2655-4C48-A08E-925DA62B8A33}" srcOrd="0" destOrd="0" parTransId="{DEB6AF0A-B166-41B3-81A7-CAD682392568}" sibTransId="{ABCB23A8-B0D1-4CFF-AC14-0A59B5E2EF81}"/>
    <dgm:cxn modelId="{2AE51652-4C42-46C8-AAC6-E35460530437}" srcId="{AC2424D3-8386-4739-9BEA-52B960D3BE9A}" destId="{348B71EB-0452-4B67-8EC5-BDCD9E6CD72F}" srcOrd="3" destOrd="0" parTransId="{C3DC11B9-0A23-4C16-B9F7-ADD09651EF10}" sibTransId="{C4573D48-5AE2-48BD-8312-F68A0BCCA761}"/>
    <dgm:cxn modelId="{0F81DEC2-2522-499E-B3CA-4649377B0603}" srcId="{AC2424D3-8386-4739-9BEA-52B960D3BE9A}" destId="{B432BF6F-9BE7-405A-9017-0A12220881FF}" srcOrd="1" destOrd="0" parTransId="{B059C532-448D-4ABE-BC34-5B7678E2D4CC}" sibTransId="{C19BD394-FB7B-42FE-974D-2E8EFDB91DF5}"/>
    <dgm:cxn modelId="{A7AE3DCA-2B6A-4945-AF7E-88D6069AF989}" type="presOf" srcId="{DEB6AF0A-B166-41B3-81A7-CAD682392568}" destId="{DAB62EAC-E797-492D-BCE3-D800B3175E36}" srcOrd="1" destOrd="0" presId="urn:microsoft.com/office/officeart/2005/8/layout/radial5"/>
    <dgm:cxn modelId="{1BF0AB9B-9B3C-498A-9F0E-BBEE52939C56}" type="presOf" srcId="{85862895-2D69-4C31-82F7-8A38A2DB99F6}" destId="{A8CEE81C-9F53-485D-B5F5-86764E96E4FF}" srcOrd="0" destOrd="0" presId="urn:microsoft.com/office/officeart/2005/8/layout/radial5"/>
    <dgm:cxn modelId="{B0FC5B00-380D-4B32-83E2-12085B60CCE8}" type="presOf" srcId="{B059C532-448D-4ABE-BC34-5B7678E2D4CC}" destId="{FE6B8B9D-CD51-4167-9FD2-221ACAD07D44}" srcOrd="1" destOrd="0" presId="urn:microsoft.com/office/officeart/2005/8/layout/radial5"/>
    <dgm:cxn modelId="{6845B239-33F3-49B9-9847-C43F31575183}" type="presOf" srcId="{A18FD7BA-78D0-4E32-AC71-468F9495B427}" destId="{F34525E7-A90B-4DBE-9923-0C14EFA2A8AF}" srcOrd="1" destOrd="0" presId="urn:microsoft.com/office/officeart/2005/8/layout/radial5"/>
    <dgm:cxn modelId="{0ECD6D70-FF50-4EC3-8328-F3113798A17E}" type="presOf" srcId="{AC2424D3-8386-4739-9BEA-52B960D3BE9A}" destId="{103486F4-1F2B-4641-BC31-CAE3F3B5AC5A}" srcOrd="0" destOrd="0" presId="urn:microsoft.com/office/officeart/2005/8/layout/radial5"/>
    <dgm:cxn modelId="{DFBD68E2-2962-4FC6-A1F7-32D89960C483}" type="presOf" srcId="{DEB6AF0A-B166-41B3-81A7-CAD682392568}" destId="{E4311F5C-15D6-43F1-AF7F-EE55B2A19D1C}" srcOrd="0" destOrd="0" presId="urn:microsoft.com/office/officeart/2005/8/layout/radial5"/>
    <dgm:cxn modelId="{10A44241-80F5-4D11-88A0-87AB857DE128}" type="presOf" srcId="{EB93EFC6-2655-4C48-A08E-925DA62B8A33}" destId="{3DF9AA13-9CA8-4A0B-8872-98493C603C98}" srcOrd="0" destOrd="0" presId="urn:microsoft.com/office/officeart/2005/8/layout/radial5"/>
    <dgm:cxn modelId="{D3B25785-DADA-44A0-80EA-4E9708C1C78A}" srcId="{AC2424D3-8386-4739-9BEA-52B960D3BE9A}" destId="{BDEB6873-CFAD-4A1B-A2DA-84D6C0C07D76}" srcOrd="2" destOrd="0" parTransId="{A18FD7BA-78D0-4E32-AC71-468F9495B427}" sibTransId="{66AC949E-CE33-4137-9A5F-11B7672680ED}"/>
    <dgm:cxn modelId="{AEC429F7-3EC0-4EDE-AED7-5451B6C783BB}" type="presOf" srcId="{C3DC11B9-0A23-4C16-B9F7-ADD09651EF10}" destId="{A073C83E-AFB8-4CA9-86CD-2211CAC9AE2A}" srcOrd="0" destOrd="0" presId="urn:microsoft.com/office/officeart/2005/8/layout/radial5"/>
    <dgm:cxn modelId="{9523DBEE-0667-4588-8B26-27B39E26967D}" type="presParOf" srcId="{A8CEE81C-9F53-485D-B5F5-86764E96E4FF}" destId="{103486F4-1F2B-4641-BC31-CAE3F3B5AC5A}" srcOrd="0" destOrd="0" presId="urn:microsoft.com/office/officeart/2005/8/layout/radial5"/>
    <dgm:cxn modelId="{88851F9B-FF45-4CA1-970B-18605D457FA5}" type="presParOf" srcId="{A8CEE81C-9F53-485D-B5F5-86764E96E4FF}" destId="{E4311F5C-15D6-43F1-AF7F-EE55B2A19D1C}" srcOrd="1" destOrd="0" presId="urn:microsoft.com/office/officeart/2005/8/layout/radial5"/>
    <dgm:cxn modelId="{8B5AAA96-38FF-430D-BA58-65274A12AE39}" type="presParOf" srcId="{E4311F5C-15D6-43F1-AF7F-EE55B2A19D1C}" destId="{DAB62EAC-E797-492D-BCE3-D800B3175E36}" srcOrd="0" destOrd="0" presId="urn:microsoft.com/office/officeart/2005/8/layout/radial5"/>
    <dgm:cxn modelId="{B1A8439C-46E2-4DF7-ADAD-5854035F6F3A}" type="presParOf" srcId="{A8CEE81C-9F53-485D-B5F5-86764E96E4FF}" destId="{3DF9AA13-9CA8-4A0B-8872-98493C603C98}" srcOrd="2" destOrd="0" presId="urn:microsoft.com/office/officeart/2005/8/layout/radial5"/>
    <dgm:cxn modelId="{6C69EB8D-BF87-418C-969A-BC7686056DE6}" type="presParOf" srcId="{A8CEE81C-9F53-485D-B5F5-86764E96E4FF}" destId="{2910682D-3C3C-4CBA-BED6-BAFC1E066516}" srcOrd="3" destOrd="0" presId="urn:microsoft.com/office/officeart/2005/8/layout/radial5"/>
    <dgm:cxn modelId="{7EDEA332-FDCB-4F8D-9BB0-148EA390B7FF}" type="presParOf" srcId="{2910682D-3C3C-4CBA-BED6-BAFC1E066516}" destId="{FE6B8B9D-CD51-4167-9FD2-221ACAD07D44}" srcOrd="0" destOrd="0" presId="urn:microsoft.com/office/officeart/2005/8/layout/radial5"/>
    <dgm:cxn modelId="{807F0543-3832-43D9-836A-A725DF49252C}" type="presParOf" srcId="{A8CEE81C-9F53-485D-B5F5-86764E96E4FF}" destId="{DD42A9B8-BA0A-43B3-806E-259283AB8040}" srcOrd="4" destOrd="0" presId="urn:microsoft.com/office/officeart/2005/8/layout/radial5"/>
    <dgm:cxn modelId="{B07272F4-75CC-4BEE-8112-391537D69874}" type="presParOf" srcId="{A8CEE81C-9F53-485D-B5F5-86764E96E4FF}" destId="{DCC50530-5273-4608-859E-8BA004A55BE8}" srcOrd="5" destOrd="0" presId="urn:microsoft.com/office/officeart/2005/8/layout/radial5"/>
    <dgm:cxn modelId="{910C600B-A47E-479D-9FA2-E1E94863A429}" type="presParOf" srcId="{DCC50530-5273-4608-859E-8BA004A55BE8}" destId="{F34525E7-A90B-4DBE-9923-0C14EFA2A8AF}" srcOrd="0" destOrd="0" presId="urn:microsoft.com/office/officeart/2005/8/layout/radial5"/>
    <dgm:cxn modelId="{C0772D88-C376-4606-987D-AEB546030A53}" type="presParOf" srcId="{A8CEE81C-9F53-485D-B5F5-86764E96E4FF}" destId="{F0F49F0E-1532-470D-B150-24B2008283AB}" srcOrd="6" destOrd="0" presId="urn:microsoft.com/office/officeart/2005/8/layout/radial5"/>
    <dgm:cxn modelId="{B9BFD90D-8824-4F24-B86A-05DD456A6685}" type="presParOf" srcId="{A8CEE81C-9F53-485D-B5F5-86764E96E4FF}" destId="{A073C83E-AFB8-4CA9-86CD-2211CAC9AE2A}" srcOrd="7" destOrd="0" presId="urn:microsoft.com/office/officeart/2005/8/layout/radial5"/>
    <dgm:cxn modelId="{F9D25E73-DBAB-45BB-9A2C-7B2842F10DD7}" type="presParOf" srcId="{A073C83E-AFB8-4CA9-86CD-2211CAC9AE2A}" destId="{2EBD9819-2084-47EE-846C-3376768DE635}" srcOrd="0" destOrd="0" presId="urn:microsoft.com/office/officeart/2005/8/layout/radial5"/>
    <dgm:cxn modelId="{D91AA51E-3773-4B3C-BBF9-D1A6A7D12542}" type="presParOf" srcId="{A8CEE81C-9F53-485D-B5F5-86764E96E4FF}" destId="{A1A2963B-BF75-40FD-B134-15D77D7C79BB}" srcOrd="8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3536C-A87C-4E43-956F-ECF73D4FB1DA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BB04D-C69C-4A0D-B342-BE96EBF4C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BB04D-C69C-4A0D-B342-BE96EBF4C43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B6D9E2-B51E-465A-8CB7-C2B8ADA5281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4DB610-2DD1-40A2-B27A-14F779CE4D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6D9E2-B51E-465A-8CB7-C2B8ADA5281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DB610-2DD1-40A2-B27A-14F779CE4D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6D9E2-B51E-465A-8CB7-C2B8ADA5281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DB610-2DD1-40A2-B27A-14F779CE4D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6D9E2-B51E-465A-8CB7-C2B8ADA5281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DB610-2DD1-40A2-B27A-14F779CE4D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6D9E2-B51E-465A-8CB7-C2B8ADA5281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DB610-2DD1-40A2-B27A-14F779CE4D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6D9E2-B51E-465A-8CB7-C2B8ADA5281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DB610-2DD1-40A2-B27A-14F779CE4D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6D9E2-B51E-465A-8CB7-C2B8ADA5281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DB610-2DD1-40A2-B27A-14F779CE4D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6D9E2-B51E-465A-8CB7-C2B8ADA5281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DB610-2DD1-40A2-B27A-14F779CE4D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6D9E2-B51E-465A-8CB7-C2B8ADA5281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DB610-2DD1-40A2-B27A-14F779CE4D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9B6D9E2-B51E-465A-8CB7-C2B8ADA5281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DB610-2DD1-40A2-B27A-14F779CE4D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B6D9E2-B51E-465A-8CB7-C2B8ADA5281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4DB610-2DD1-40A2-B27A-14F779CE4D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9B6D9E2-B51E-465A-8CB7-C2B8ADA5281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4DB610-2DD1-40A2-B27A-14F779CE4D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829761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МЕТОДЫ СИСТЕМАТИЗАЦИИ УЧЕБНОГО МАТЕРИАЛА НА ЗАНЯТИЯХ «ОХРАНЫ ТРУДА»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572140"/>
            <a:ext cx="7772400" cy="1199704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Доклад на круглом столе «Организация самостоятельной работы в техникуме»</a:t>
            </a:r>
          </a:p>
          <a:p>
            <a:pPr algn="l"/>
            <a:r>
              <a:rPr lang="ru-RU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Подготовила преподаватель КПЭТ Морозова И.В.</a:t>
            </a:r>
            <a:endParaRPr lang="ru-RU" sz="2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1266" name="Picture 2" descr="http://cft3.igromania.ru/upload/articles/108/54048/Ap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714620"/>
            <a:ext cx="3000396" cy="22482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42844" y="214290"/>
            <a:ext cx="3366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Построение гистограмм…</a:t>
            </a:r>
            <a:endParaRPr lang="ru-RU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0298" y="4857760"/>
            <a:ext cx="41713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Статистика травматизма</a:t>
            </a:r>
            <a:endParaRPr lang="ru-RU" sz="2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5604" name="Picture 4" descr="http://www.promvest.info/hlam/travma_graf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142984"/>
            <a:ext cx="5763063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orks.doklad.ru/images/HLmOk1Tj_0c/2bb3f16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714356"/>
            <a:ext cx="6015046" cy="46903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14546" y="5500702"/>
            <a:ext cx="57502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Диаграмма распределения несчастных случаев 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по стажу работы  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214290"/>
            <a:ext cx="4357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Построение круговых диаграмм…</a:t>
            </a:r>
            <a:endParaRPr lang="ru-RU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214422"/>
            <a:ext cx="8401080" cy="1947672"/>
          </a:xfrm>
        </p:spPr>
        <p:txBody>
          <a:bodyPr>
            <a:normAutofit fontScale="70000" lnSpcReduction="20000"/>
          </a:bodyPr>
          <a:lstStyle/>
          <a:p>
            <a:pPr marL="365125" indent="442913" algn="just">
              <a:buNone/>
            </a:pPr>
            <a:r>
              <a:rPr lang="ru-RU" spc="300" dirty="0" smtClean="0"/>
              <a:t>Таким образом, самостоятельная работа играет важную роль в учебном процессе, активизируя познавательные интересы студентов, развивая их способность к самоопределению, самообучению, помогая им осознать себя активными субъектами учебной деятельности, готовя их к дальнейшей продуктивной профессиональной деятельности.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Вывод.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85852" y="3286124"/>
          <a:ext cx="7643866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4357694"/>
            <a:ext cx="8501122" cy="1785950"/>
          </a:xfrm>
        </p:spPr>
        <p:txBody>
          <a:bodyPr>
            <a:normAutofit/>
          </a:bodyPr>
          <a:lstStyle/>
          <a:p>
            <a:pPr marL="365125" indent="352425" algn="just">
              <a:buNone/>
            </a:pPr>
            <a:r>
              <a:rPr lang="ru-RU" dirty="0" smtClean="0"/>
              <a:t>Метод этот позволяет более продуктивно использовать память, упорядочивает знания обучающихся и вместе с тем служит источником новых знаний.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142852"/>
            <a:ext cx="4573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Систематизация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2428868"/>
            <a:ext cx="498245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Составление из частей,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соединение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214942" y="1142984"/>
            <a:ext cx="357190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42" name="Picture 2" descr="http://www.businesstraining.in.ua/wp-content/uploads/2013/05/3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214422"/>
            <a:ext cx="2571768" cy="25717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472518" cy="4525963"/>
          </a:xfrm>
        </p:spPr>
        <p:txBody>
          <a:bodyPr>
            <a:normAutofit fontScale="77500" lnSpcReduction="20000"/>
          </a:bodyPr>
          <a:lstStyle/>
          <a:p>
            <a:pPr marL="624078" indent="-514350"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ct val="70000"/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СОСТАВЛЕНИЕ СХЕМ И ТАБЛИЦ </a:t>
            </a:r>
            <a:r>
              <a:rPr lang="ru-RU" dirty="0" smtClean="0"/>
              <a:t>обобщающего характера дает возможность обучающимся более эффективно обобщать, систематизировать знания, понимать взаимосвязь между изученными фактами. При этом схемы и таблицы должны способствовать активизации мыслительной деятельности обучающихся.</a:t>
            </a:r>
          </a:p>
          <a:p>
            <a:pPr marL="624078" indent="-514350"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ct val="70000"/>
              <a:buFont typeface="Wingdings 3"/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СОСТАВЛЕНИЕ ДИАГРАММ</a:t>
            </a:r>
            <a:r>
              <a:rPr lang="ru-RU" dirty="0" smtClean="0"/>
              <a:t>. Данная методология доказала свою эффективность, позволяя получать четкое и легкое для восприятия изображение процессов. </a:t>
            </a:r>
          </a:p>
          <a:p>
            <a:pPr marL="624078" indent="-514350"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ct val="70000"/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МЕТОДЫ СИСТЕМАТИЗАЦИИ МАТЕРИАЛА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gorjunkova.professorjournal.ru/image/image_gallery?uuid=6132a46c-ff6e-4392-b8ce-ef81edaaa100&amp;groupId=993912&amp;t=13291456130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599622" cy="62918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42844" y="0"/>
            <a:ext cx="3651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Графические схемы…</a:t>
            </a:r>
            <a:endParaRPr lang="ru-RU" sz="2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00298" y="142852"/>
            <a:ext cx="407196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Рабочее время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1000108"/>
            <a:ext cx="2857520" cy="21431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u="sng" dirty="0">
                <a:solidFill>
                  <a:schemeClr val="accent1"/>
                </a:solidFill>
              </a:rPr>
              <a:t>Рабочий день</a:t>
            </a:r>
            <a:r>
              <a:rPr lang="ru-RU" sz="1200" dirty="0"/>
              <a:t> — это установленная законом продолжительность рабочего времени в течение суток. Согласно ст. 95 ТК рабочий день равен семи часам при шестидневной рабочей неделе (пяти часам накануне выходных и праздничных дней) и восьми часам при пятидневной рабочей неделе.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1000108"/>
            <a:ext cx="2857520" cy="21431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u="sng" dirty="0">
                <a:solidFill>
                  <a:schemeClr val="accent1"/>
                </a:solidFill>
              </a:rPr>
              <a:t>Рабочая смена</a:t>
            </a:r>
            <a:r>
              <a:rPr lang="ru-RU" sz="1200" dirty="0"/>
              <a:t> — это продолжительность рабочего времени, которое работник должен отработать согласно графику сменности в течение суток. По длительности рабочая смена может быть больше рабочего дня, но необходимо, чтобы в течение недели или месяца установленная законом норма рабочего соблюдалась. 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15074" y="1000108"/>
            <a:ext cx="2786082" cy="21431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b="1" u="sng" dirty="0">
                <a:solidFill>
                  <a:schemeClr val="accent1"/>
                </a:solidFill>
              </a:rPr>
              <a:t>Рабочая неделя</a:t>
            </a:r>
            <a:r>
              <a:rPr lang="ru-RU" sz="1400" dirty="0"/>
              <a:t> — это установленная законом продолжительность рабочего времени в часах в рамках календарной недели. Недельная норма не должна превышать 40 часов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28860" y="3286124"/>
            <a:ext cx="4000528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Сокращенное рабочее время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2844" y="4071942"/>
            <a:ext cx="3786214" cy="22860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u="sng" dirty="0">
                <a:solidFill>
                  <a:schemeClr val="accent1"/>
                </a:solidFill>
              </a:rPr>
              <a:t>несовершеннолетние</a:t>
            </a:r>
            <a:r>
              <a:rPr lang="ru-RU" sz="1200" dirty="0"/>
              <a:t>: </a:t>
            </a:r>
            <a:endParaRPr lang="ru-RU" sz="1200" dirty="0" smtClean="0"/>
          </a:p>
          <a:p>
            <a:pPr algn="just"/>
            <a:r>
              <a:rPr lang="ru-RU" sz="1200" dirty="0" smtClean="0"/>
              <a:t>с </a:t>
            </a:r>
            <a:r>
              <a:rPr lang="ru-RU" sz="1200" dirty="0"/>
              <a:t>16 до 18 лет подростки могут работать шести часов в день (36 часов в неделю), </a:t>
            </a:r>
            <a:endParaRPr lang="ru-RU" sz="1200" dirty="0" smtClean="0"/>
          </a:p>
          <a:p>
            <a:pPr algn="just"/>
            <a:r>
              <a:rPr lang="ru-RU" sz="1200" dirty="0" smtClean="0"/>
              <a:t>подростки </a:t>
            </a:r>
            <a:r>
              <a:rPr lang="ru-RU" sz="1200" dirty="0"/>
              <a:t>с 15 до 16 лет, а также учащиеся с 14 до 16 лет, работающие в период каникул, — четыре часа в день (24 часа в неделю). </a:t>
            </a:r>
            <a:endParaRPr lang="ru-RU" sz="1200" dirty="0" smtClean="0"/>
          </a:p>
          <a:p>
            <a:pPr algn="just"/>
            <a:r>
              <a:rPr lang="ru-RU" sz="1200" dirty="0" smtClean="0"/>
              <a:t>Для </a:t>
            </a:r>
            <a:r>
              <a:rPr lang="ru-RU" sz="1200" dirty="0"/>
              <a:t>учащихся, работающих в течение учебного года в свободное от учебы время, рабочее время не может превышать половину указанных по их возрасту норм (т. е. 18 или 12 часов в неделю</a:t>
            </a:r>
            <a:r>
              <a:rPr lang="ru-RU" sz="1200" dirty="0" smtClean="0"/>
              <a:t>)</a:t>
            </a:r>
            <a:endParaRPr lang="ru-RU" sz="12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71934" y="4143380"/>
            <a:ext cx="2357454" cy="15716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u="sng" dirty="0">
                <a:solidFill>
                  <a:schemeClr val="accent1"/>
                </a:solidFill>
              </a:rPr>
              <a:t>занятые на работе с вредными условиями труда. </a:t>
            </a:r>
            <a:r>
              <a:rPr lang="ru-RU" sz="1200" dirty="0"/>
              <a:t>В зависимости от степени вредности для здоровья устанавливается или 36-часовая, или 24-часовая рабочая неделя</a:t>
            </a:r>
            <a:r>
              <a:rPr lang="ru-RU" sz="1400" dirty="0"/>
              <a:t>.</a:t>
            </a:r>
            <a:r>
              <a:rPr lang="ru-RU" dirty="0"/>
              <a:t> 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58016" y="3929066"/>
            <a:ext cx="2143140" cy="242889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u="sng" dirty="0">
                <a:solidFill>
                  <a:schemeClr val="accent1"/>
                </a:solidFill>
              </a:rPr>
              <a:t>работники, чья работа связана с повышенным умственным, </a:t>
            </a:r>
            <a:r>
              <a:rPr lang="ru-RU" sz="1200" dirty="0"/>
              <a:t>эмоциональным и нервным напряжением (преподаватели, учителя, врачи, воспитатели и др.). У этих категорий работников в основном рабочая неделя составляет 36 </a:t>
            </a:r>
            <a:r>
              <a:rPr lang="ru-RU" sz="1200" dirty="0" smtClean="0"/>
              <a:t>часов</a:t>
            </a:r>
            <a:endParaRPr lang="ru-RU" sz="12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72066" y="5857892"/>
            <a:ext cx="1714512" cy="857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u="sng" dirty="0">
                <a:solidFill>
                  <a:schemeClr val="accent1"/>
                </a:solidFill>
              </a:rPr>
              <a:t>работники-инвалиды I и II групп — 35 часов в неделю.</a:t>
            </a:r>
          </a:p>
        </p:txBody>
      </p:sp>
      <p:cxnSp>
        <p:nvCxnSpPr>
          <p:cNvPr id="15" name="Прямая со стрелкой 14"/>
          <p:cNvCxnSpPr>
            <a:stCxn id="5" idx="2"/>
            <a:endCxn id="6" idx="0"/>
          </p:cNvCxnSpPr>
          <p:nvPr/>
        </p:nvCxnSpPr>
        <p:spPr>
          <a:xfrm rot="5400000">
            <a:off x="2946786" y="-589387"/>
            <a:ext cx="285752" cy="289323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2"/>
            <a:endCxn id="7" idx="0"/>
          </p:cNvCxnSpPr>
          <p:nvPr/>
        </p:nvCxnSpPr>
        <p:spPr>
          <a:xfrm rot="16200000" flipH="1">
            <a:off x="4446983" y="803653"/>
            <a:ext cx="285752" cy="1071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8" idx="0"/>
          </p:cNvCxnSpPr>
          <p:nvPr/>
        </p:nvCxnSpPr>
        <p:spPr>
          <a:xfrm>
            <a:off x="4464844" y="714357"/>
            <a:ext cx="3143271" cy="28575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9" idx="2"/>
            <a:endCxn id="10" idx="0"/>
          </p:cNvCxnSpPr>
          <p:nvPr/>
        </p:nvCxnSpPr>
        <p:spPr>
          <a:xfrm rot="5400000">
            <a:off x="3161100" y="2803918"/>
            <a:ext cx="142876" cy="2393173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11" idx="0"/>
          </p:cNvCxnSpPr>
          <p:nvPr/>
        </p:nvCxnSpPr>
        <p:spPr>
          <a:xfrm>
            <a:off x="4357686" y="3929066"/>
            <a:ext cx="892975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9" idx="3"/>
            <a:endCxn id="12" idx="0"/>
          </p:cNvCxnSpPr>
          <p:nvPr/>
        </p:nvCxnSpPr>
        <p:spPr>
          <a:xfrm>
            <a:off x="6429388" y="3607595"/>
            <a:ext cx="1500198" cy="3214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9" idx="3"/>
          </p:cNvCxnSpPr>
          <p:nvPr/>
        </p:nvCxnSpPr>
        <p:spPr>
          <a:xfrm>
            <a:off x="6429388" y="3607595"/>
            <a:ext cx="285752" cy="225029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6643702" y="0"/>
            <a:ext cx="25002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— </a:t>
            </a:r>
            <a:r>
              <a:rPr lang="ru-RU" sz="1100" b="1" dirty="0"/>
              <a:t>это установленный законом отрезок времени, в течение которого работник должен выполнять свои трудовые функции.</a:t>
            </a:r>
          </a:p>
        </p:txBody>
      </p:sp>
      <p:pic>
        <p:nvPicPr>
          <p:cNvPr id="38916" name="Picture 4" descr="http://im3-tub-ru.yandex.net/i?id=728284635-2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-34"/>
            <a:ext cx="928694" cy="928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Прямоугольник 20"/>
          <p:cNvSpPr/>
          <p:nvPr/>
        </p:nvSpPr>
        <p:spPr>
          <a:xfrm>
            <a:off x="0" y="6396335"/>
            <a:ext cx="34339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Логические схемы…</a:t>
            </a:r>
            <a:endParaRPr lang="ru-RU" sz="2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 стрелкой 15"/>
          <p:cNvCxnSpPr>
            <a:stCxn id="4" idx="2"/>
            <a:endCxn id="11" idx="0"/>
          </p:cNvCxnSpPr>
          <p:nvPr/>
        </p:nvCxnSpPr>
        <p:spPr>
          <a:xfrm rot="5400000">
            <a:off x="1155339" y="1664342"/>
            <a:ext cx="3332861" cy="20717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0" idx="0"/>
          </p:cNvCxnSpPr>
          <p:nvPr/>
        </p:nvCxnSpPr>
        <p:spPr>
          <a:xfrm>
            <a:off x="3929059" y="1071547"/>
            <a:ext cx="3500461" cy="315220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Блок-схема: документ 3"/>
          <p:cNvSpPr/>
          <p:nvPr/>
        </p:nvSpPr>
        <p:spPr>
          <a:xfrm>
            <a:off x="1857356" y="500042"/>
            <a:ext cx="4000528" cy="571504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 отдыха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72198" y="142852"/>
            <a:ext cx="292894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время, в течение которого работник свободен от исполнения трудовых обязанностей и которое он может использовать по </a:t>
            </a:r>
            <a:r>
              <a:rPr lang="ru-RU" sz="1200" b="1" dirty="0" smtClean="0"/>
              <a:t>своему усмотрению </a:t>
            </a:r>
            <a:r>
              <a:rPr lang="ru-RU" sz="1200" b="1" dirty="0"/>
              <a:t>(ст. 106 ТК РФ</a:t>
            </a:r>
            <a:r>
              <a:rPr lang="ru-RU" b="1" dirty="0"/>
              <a:t>)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357158" y="2214554"/>
            <a:ext cx="2286016" cy="1785950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Перерывы в течении рабочей смены для отдыха и питания (не более 2 часов и не менее 30 минут)</a:t>
            </a:r>
            <a:endParaRPr lang="ru-RU" sz="1400" b="1" dirty="0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6286512" y="4000504"/>
            <a:ext cx="2286016" cy="1785950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Ежегодный оплачиваемый отпуск</a:t>
            </a:r>
            <a:endParaRPr lang="ru-RU" b="1" dirty="0"/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642910" y="4143380"/>
            <a:ext cx="2286016" cy="1785950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Нерабочие праздничные дни</a:t>
            </a:r>
            <a:endParaRPr lang="ru-RU" b="1" dirty="0"/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3428992" y="1785926"/>
            <a:ext cx="2286016" cy="1785950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Ежедневный (междусменный) отдых</a:t>
            </a:r>
            <a:endParaRPr lang="ru-RU" sz="1600" b="1" dirty="0"/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6429388" y="2000240"/>
            <a:ext cx="2286016" cy="1785950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Выходные дни</a:t>
            </a:r>
            <a:endParaRPr lang="ru-RU" b="1" dirty="0"/>
          </a:p>
        </p:txBody>
      </p:sp>
      <p:cxnSp>
        <p:nvCxnSpPr>
          <p:cNvPr id="15" name="Прямая со стрелкой 14"/>
          <p:cNvCxnSpPr>
            <a:stCxn id="4" idx="2"/>
            <a:endCxn id="8" idx="0"/>
          </p:cNvCxnSpPr>
          <p:nvPr/>
        </p:nvCxnSpPr>
        <p:spPr>
          <a:xfrm rot="5400000">
            <a:off x="1976876" y="557053"/>
            <a:ext cx="1404035" cy="23574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2"/>
            <a:endCxn id="12" idx="0"/>
          </p:cNvCxnSpPr>
          <p:nvPr/>
        </p:nvCxnSpPr>
        <p:spPr>
          <a:xfrm rot="16200000" flipH="1">
            <a:off x="3727107" y="1164276"/>
            <a:ext cx="975407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2"/>
            <a:endCxn id="13" idx="0"/>
          </p:cNvCxnSpPr>
          <p:nvPr/>
        </p:nvCxnSpPr>
        <p:spPr>
          <a:xfrm rot="16200000" flipH="1">
            <a:off x="5120148" y="-228765"/>
            <a:ext cx="1189721" cy="37147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986" name="Picture 2" descr="http://www.zhaba.ru/_pics/zvtibqxl2z3fhac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000504"/>
            <a:ext cx="2738410" cy="1822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988" name="Picture 4" descr="http://randomvspu.files.wordpress.com/2011/03/13_d0bed180d0b3d0b0d0bdd0b8d0b7d183d0b9d182d0b5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52"/>
            <a:ext cx="1381118" cy="2071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7" y="1481138"/>
          <a:ext cx="8258203" cy="4561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944"/>
                <a:gridCol w="716863"/>
                <a:gridCol w="788549"/>
                <a:gridCol w="860236"/>
                <a:gridCol w="788549"/>
                <a:gridCol w="716863"/>
                <a:gridCol w="716863"/>
                <a:gridCol w="716863"/>
                <a:gridCol w="616473"/>
              </a:tblGrid>
              <a:tr h="504465">
                <a:tc rowSpan="3">
                  <a:txBody>
                    <a:bodyPr/>
                    <a:lstStyle/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600" dirty="0" smtClean="0"/>
                        <a:t>Характер работы, показатели</a:t>
                      </a:r>
                      <a:r>
                        <a:rPr lang="ru-RU" sz="1600" baseline="0" dirty="0" smtClean="0"/>
                        <a:t> тяжести труда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Предельно допустимая нагрузка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46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юноши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девушки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46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14 лет</a:t>
                      </a:r>
                      <a:endParaRPr lang="ru-RU" sz="105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15лет</a:t>
                      </a:r>
                      <a:endParaRPr lang="ru-RU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16лет</a:t>
                      </a:r>
                      <a:endParaRPr lang="ru-RU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17лет</a:t>
                      </a:r>
                      <a:endParaRPr lang="ru-RU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14 лет</a:t>
                      </a:r>
                      <a:endParaRPr lang="ru-RU" sz="105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15лет</a:t>
                      </a:r>
                      <a:endParaRPr lang="ru-RU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16 лет</a:t>
                      </a:r>
                      <a:endParaRPr lang="ru-RU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17 лет</a:t>
                      </a:r>
                      <a:endParaRPr lang="ru-RU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08526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Подъем и перемещение груза</a:t>
                      </a:r>
                      <a:r>
                        <a:rPr lang="ru-RU" sz="1400" baseline="0" dirty="0" smtClean="0"/>
                        <a:t> вручную постоянно в течении рабочей смены (кг)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4617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Подъем и перемещение груза</a:t>
                      </a:r>
                      <a:r>
                        <a:rPr lang="ru-RU" sz="1400" baseline="0" dirty="0" smtClean="0"/>
                        <a:t> вручную в течении не более 1/3 рабочей смены: постоянно (более 2-х раз в час)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11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13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46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 чередовании</a:t>
                      </a:r>
                      <a:r>
                        <a:rPr lang="ru-RU" sz="1400" baseline="0" dirty="0" smtClean="0"/>
                        <a:t> с другой работой (до 2-х раз в час)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357166"/>
            <a:ext cx="697232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Предельная норма перемещения тяжести </a:t>
            </a:r>
            <a:r>
              <a:rPr lang="ru-RU" sz="2400" dirty="0" smtClean="0"/>
              <a:t>для несовершеннолетних</a:t>
            </a:r>
            <a:endParaRPr lang="ru-RU" sz="2400" dirty="0"/>
          </a:p>
        </p:txBody>
      </p:sp>
      <p:pic>
        <p:nvPicPr>
          <p:cNvPr id="30722" name="Picture 2" descr="http://www.yuginform.ru/media/adv/604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214290"/>
            <a:ext cx="1200136" cy="120013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40126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Классификационные таблицы…</a:t>
            </a:r>
            <a:endParaRPr lang="ru-RU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214290"/>
            <a:ext cx="4168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Стуктурно - логические схемы…</a:t>
            </a:r>
            <a:endParaRPr lang="ru-RU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85720" y="714356"/>
          <a:ext cx="850112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ttp://fresh.org.ua/upload/news_foto/32997_6638_400_0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285728"/>
            <a:ext cx="1557054" cy="18256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071538" y="571480"/>
          <a:ext cx="7215238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2844" y="214290"/>
            <a:ext cx="4168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Стуктурно - логические схемы…</a:t>
            </a:r>
            <a:endParaRPr lang="ru-RU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587</Words>
  <Application>Microsoft Office PowerPoint</Application>
  <PresentationFormat>Экран (4:3)</PresentationFormat>
  <Paragraphs>109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МЕТОДЫ СИСТЕМАТИЗАЦИИ УЧЕБНОГО МАТЕРИАЛА НА ЗАНЯТИЯХ «ОХРАНЫ ТРУДА»</vt:lpstr>
      <vt:lpstr>Слайд 2</vt:lpstr>
      <vt:lpstr>МЕТОДЫ СИСТЕМАТИЗАЦИИ МАТЕРИАЛА</vt:lpstr>
      <vt:lpstr>Слайд 4</vt:lpstr>
      <vt:lpstr>Слайд 5</vt:lpstr>
      <vt:lpstr>Слайд 6</vt:lpstr>
      <vt:lpstr>Предельная норма перемещения тяжести для несовершеннолетних</vt:lpstr>
      <vt:lpstr>Слайд 8</vt:lpstr>
      <vt:lpstr>Слайд 9</vt:lpstr>
      <vt:lpstr>Слайд 10</vt:lpstr>
      <vt:lpstr>Слайд 11</vt:lpstr>
      <vt:lpstr>Вывод.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СИСТЕМАТИЗАЦИИ УЧЕБНОГО МАТЕРИАЛА НА ЗАНЯТИЯХ «ОХРАНЫ ТРУДА»</dc:title>
  <dc:creator>User</dc:creator>
  <cp:lastModifiedBy>User</cp:lastModifiedBy>
  <cp:revision>13</cp:revision>
  <dcterms:created xsi:type="dcterms:W3CDTF">2013-12-03T16:10:10Z</dcterms:created>
  <dcterms:modified xsi:type="dcterms:W3CDTF">2013-12-03T17:49:27Z</dcterms:modified>
</cp:coreProperties>
</file>