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4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7772400" cy="19751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Формирование политической науки: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развитие политических знаний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5373216"/>
            <a:ext cx="5396136" cy="360040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Политические идеи Древней Греции и Рима.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0" name="Picture 2" descr="http://im6-tub-ru.yandex.net/i?id=157402714-5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988839"/>
            <a:ext cx="4297660" cy="1933949"/>
          </a:xfrm>
          <a:prstGeom prst="rect">
            <a:avLst/>
          </a:prstGeom>
          <a:noFill/>
        </p:spPr>
      </p:pic>
      <p:pic>
        <p:nvPicPr>
          <p:cNvPr id="22532" name="Picture 4" descr="http://im2-tub-ru.yandex.net/i?id=19729397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149080"/>
            <a:ext cx="3800700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Платон (Греция).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11560" y="3284984"/>
            <a:ext cx="3891384" cy="301148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«Государство»</a:t>
            </a:r>
          </a:p>
          <a:p>
            <a:r>
              <a:rPr lang="ru-RU" sz="4000" dirty="0" smtClean="0"/>
              <a:t>«Политик»</a:t>
            </a:r>
          </a:p>
          <a:p>
            <a:r>
              <a:rPr lang="ru-RU" sz="4000" dirty="0" smtClean="0"/>
              <a:t>«Законы»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s.imhonet.ru/1/tmp_user_files/a2/a7/a2a72abe5cb155bbd0d474f298947b49/xlarge/028f9dd774c67a234ec0e5f2bc3005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412776"/>
            <a:ext cx="4412729" cy="4932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Аристотель (Греция).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/>
              <a:t>«Политика».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 descr="http://teacher-history.ru/wp-content/uploads/2011/11/aristote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72816"/>
            <a:ext cx="4330561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 Туллий Цицерон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3212976"/>
            <a:ext cx="4179416" cy="30834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«О государстве»</a:t>
            </a:r>
          </a:p>
          <a:p>
            <a:r>
              <a:rPr lang="ru-RU" sz="3600" dirty="0" smtClean="0"/>
              <a:t>«О законах»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bbsimg.ngfiles.com/1/23421000/ngbbs4ea76721a169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988840"/>
            <a:ext cx="3600400" cy="4360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064896" cy="630932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3600" dirty="0" smtClean="0">
                <a:solidFill>
                  <a:srgbClr val="FF0000"/>
                </a:solidFill>
              </a:rPr>
              <a:t>Каковы на ваш взгляд, достоинства и недостатки в понимании природы и устройства государства у греческого философа </a:t>
            </a:r>
            <a:r>
              <a:rPr lang="ru-RU" sz="3600" dirty="0" err="1" smtClean="0">
                <a:solidFill>
                  <a:srgbClr val="FF0000"/>
                </a:solidFill>
              </a:rPr>
              <a:t>Демокрита</a:t>
            </a:r>
            <a:r>
              <a:rPr lang="ru-RU" sz="36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ru-RU" sz="3600" dirty="0" smtClean="0"/>
              <a:t>Вот что он писал</a:t>
            </a:r>
            <a:r>
              <a:rPr lang="ru-RU" sz="3600" dirty="0" smtClean="0"/>
              <a:t>: «Дела </a:t>
            </a:r>
            <a:r>
              <a:rPr lang="ru-RU" sz="3600" dirty="0" smtClean="0"/>
              <a:t>государственные надо считать более важными, чем все остальные; каждый должен стараться, чтобы государство было благоустроено, не добиваться больших почестей, чем ему полагается, и не захватывая большей власти, чем это полезно для общего дела. Ибо государство, идущее по вечному пути, - величайшая опора. И в этом заключается все: когда оно в благополучии, все в благополучии, когда оно гибнет, все гибнет.»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2492896"/>
            <a:ext cx="5718048" cy="9774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/>
              <a:t>Христианское политическое учение.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Аврелий</a:t>
            </a:r>
            <a:r>
              <a:rPr lang="ru-RU" dirty="0" smtClean="0"/>
              <a:t> Августин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sz="4000" i="1" dirty="0" smtClean="0"/>
              <a:t>«О граде Божьем»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6" name="Picture 2" descr="http://stat21.privet.ru/lr/0c1b61e0ca8597937906749dd597329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340768"/>
            <a:ext cx="4091070" cy="5296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692696"/>
            <a:ext cx="8532440" cy="5663654"/>
          </a:xfrm>
        </p:spPr>
        <p:txBody>
          <a:bodyPr>
            <a:normAutofit fontScale="85000" lnSpcReduction="10000"/>
          </a:bodyPr>
          <a:lstStyle/>
          <a:p>
            <a:r>
              <a:rPr lang="ru-RU" sz="3900" dirty="0" err="1" smtClean="0">
                <a:solidFill>
                  <a:srgbClr val="FF0000"/>
                </a:solidFill>
              </a:rPr>
              <a:t>Аврелий</a:t>
            </a:r>
            <a:r>
              <a:rPr lang="ru-RU" sz="3900" dirty="0" smtClean="0">
                <a:solidFill>
                  <a:srgbClr val="FF0000"/>
                </a:solidFill>
              </a:rPr>
              <a:t> Августин</a:t>
            </a:r>
            <a:r>
              <a:rPr lang="ru-RU" sz="3900" i="1" dirty="0" smtClean="0"/>
              <a:t>, изложил основы христианского политического учения. Вся история человечества представлялась Августину борьбой между «градом Божьим» и «градом земным».</a:t>
            </a:r>
            <a:endParaRPr lang="ru-RU" sz="3900" dirty="0" smtClean="0"/>
          </a:p>
          <a:p>
            <a:r>
              <a:rPr lang="ru-RU" sz="3900" i="1" dirty="0" smtClean="0"/>
              <a:t> </a:t>
            </a:r>
            <a:r>
              <a:rPr lang="ru-RU" sz="3900" dirty="0" smtClean="0"/>
              <a:t> «Град Божий» составляли праведники и ангелы, высшим выражением чего является церковь. «Град земной» состоял из грешников и дьяволов. Естественное спасение человека – в приобщении к Богу, к христианской добродетели.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Фома Аквинский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 smtClean="0"/>
              <a:t>Он исходил из того, что государственная власть происходит от Бога и потому должна быть подчинена духовной власти.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9698" name="Picture 2" descr="http://www.evz.ro/typo3temp/pics/166bda49caaf63c08f91109a6c7b1c76_e37c8fc7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844824"/>
            <a:ext cx="4104456" cy="4780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b="1" dirty="0" smtClean="0"/>
              <a:t>Политология как практическая наука.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9684568" y="6021288"/>
            <a:ext cx="71747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628800"/>
            <a:ext cx="4497388" cy="4789589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2800" i="1" dirty="0" smtClean="0"/>
              <a:t>Родоначальником политической науки считается итальянский философ и </a:t>
            </a:r>
            <a:r>
              <a:rPr lang="ru-RU" sz="2800" i="1" dirty="0" smtClean="0">
                <a:solidFill>
                  <a:srgbClr val="FF0000"/>
                </a:solidFill>
              </a:rPr>
              <a:t>социолог Н. Макиавелли</a:t>
            </a:r>
            <a:r>
              <a:rPr lang="ru-RU" sz="2800" i="1" dirty="0" smtClean="0"/>
              <a:t>, именно он в своей  работе </a:t>
            </a:r>
            <a:r>
              <a:rPr lang="ru-RU" sz="2800" i="1" dirty="0" smtClean="0">
                <a:solidFill>
                  <a:srgbClr val="FF0000"/>
                </a:solidFill>
              </a:rPr>
              <a:t>«Государь» </a:t>
            </a:r>
            <a:r>
              <a:rPr lang="ru-RU" sz="2800" i="1" dirty="0" smtClean="0"/>
              <a:t>первым сформулировал предмет и метод политологии.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1746" name="Picture 2" descr="http://www.anunturiplatite.ro/autori/niccolo%20machiavel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988840"/>
            <a:ext cx="3379509" cy="4462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87624" y="1700808"/>
            <a:ext cx="7416824" cy="4392488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Дошедшие до нас источники культуры Древнего Востока (Египта, Вавилона, Индии, Китая) сохранили фрагментарные суждения об устройстве государства, искусстве правления. Существовавшие тогда представления об общественном порядке исходили из тезиса о божественном характере власти и государства.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Политическая мысль Востока.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4294967295"/>
          </p:nvPr>
        </p:nvSpPr>
        <p:spPr>
          <a:xfrm>
            <a:off x="467544" y="620688"/>
            <a:ext cx="8676456" cy="573566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Его вклад в политическую науку заключается в следующем.</a:t>
            </a:r>
          </a:p>
          <a:p>
            <a:r>
              <a:rPr lang="ru-RU" i="1" dirty="0" smtClean="0"/>
              <a:t>А) Н. Макиавелли доказал самостоятельность политической сферы, ее относительную самостоятельность от других областей жизни общества (экономики, культуры и т. д.).Именно власть во всех ее проявлениях и служит предметом политической науки.</a:t>
            </a:r>
            <a:endParaRPr lang="ru-RU" dirty="0" smtClean="0"/>
          </a:p>
          <a:p>
            <a:r>
              <a:rPr lang="ru-RU" i="1" dirty="0" smtClean="0"/>
              <a:t>Б)Он изучал политику как социальную реальность, а не как воображаемый идеальный мир.</a:t>
            </a:r>
            <a:endParaRPr lang="ru-RU" dirty="0" smtClean="0"/>
          </a:p>
          <a:p>
            <a:r>
              <a:rPr lang="ru-RU" i="1" dirty="0" smtClean="0"/>
              <a:t>В) Н.Макиавелли различал понятия»общество» и «государство», рассматривая государство как политическую форму организации общества.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548680"/>
            <a:ext cx="8892480" cy="580767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Формы государства сменяют друг друга, отражая тем самым состояние общества. Макиавелли сформулировал концепцию </a:t>
            </a:r>
            <a:r>
              <a:rPr lang="ru-RU" dirty="0" smtClean="0">
                <a:solidFill>
                  <a:srgbClr val="FF0000"/>
                </a:solidFill>
              </a:rPr>
              <a:t>циклического развития государственных форм</a:t>
            </a:r>
            <a:r>
              <a:rPr lang="ru-RU" dirty="0" smtClean="0"/>
              <a:t>, в основе которой лежит идея кругооборота, взаимообращения добра и зла. </a:t>
            </a:r>
            <a:r>
              <a:rPr lang="ru-RU" dirty="0" smtClean="0">
                <a:solidFill>
                  <a:srgbClr val="FF0000"/>
                </a:solidFill>
              </a:rPr>
              <a:t>Выделяя шесть форм </a:t>
            </a:r>
            <a:r>
              <a:rPr lang="ru-RU" dirty="0" smtClean="0"/>
              <a:t>государств, он рассматривал три из них как </a:t>
            </a:r>
            <a:r>
              <a:rPr lang="ru-RU" dirty="0" smtClean="0">
                <a:solidFill>
                  <a:srgbClr val="FF0000"/>
                </a:solidFill>
              </a:rPr>
              <a:t>«дурные во всех отношениях» (тирания, олигархия и охлократия</a:t>
            </a:r>
            <a:r>
              <a:rPr lang="ru-RU" dirty="0" smtClean="0"/>
              <a:t>) и три – </a:t>
            </a:r>
            <a:r>
              <a:rPr lang="ru-RU" dirty="0" smtClean="0">
                <a:solidFill>
                  <a:srgbClr val="FF0000"/>
                </a:solidFill>
              </a:rPr>
              <a:t>как «хорошие сами по себе» (монархия, аристократия, демократия).</a:t>
            </a:r>
            <a:r>
              <a:rPr lang="ru-RU" dirty="0" smtClean="0"/>
              <a:t>Достигнув предела совершенства, форма государства клонится к упадку, переходя в свою противоположность. Это происходит потому, что природа не позволяет вещам пребывать в состоянии покоя. Монархия сменяется тиранией, тирания - аристократией; аристократия уступает место олигархии, на смену последней приходит демократия, которая перерастает в охлократию (власть толпы).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27584" y="476672"/>
            <a:ext cx="8316416" cy="58796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i="1" dirty="0" smtClean="0"/>
              <a:t>Наилучшей формой государства Макиавелли считал </a:t>
            </a:r>
            <a:r>
              <a:rPr lang="ru-RU" sz="3600" i="1" dirty="0" smtClean="0">
                <a:solidFill>
                  <a:srgbClr val="FF0000"/>
                </a:solidFill>
              </a:rPr>
              <a:t>смешанную, т.е. умеренную республику</a:t>
            </a:r>
            <a:r>
              <a:rPr lang="ru-RU" sz="3600" i="1" dirty="0" smtClean="0"/>
              <a:t>, сочетающую достоинства монархии (сильное объединяющее начало), аристократии ( мудрость и добродетельное правление лучших) и демократии (свобода и участие народа в управлении).</a:t>
            </a:r>
            <a:endParaRPr lang="ru-RU" sz="3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85578" cy="51736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Политические теории нового времени  (XVI-XIX вв.)были направлены на объяснение возможности устройства общества на принципах рационализма, свободы и гражданского равноправия. Исходя из принципов естественного права, согласно которым </a:t>
            </a:r>
            <a:r>
              <a:rPr lang="ru-RU" sz="2400" b="1" i="1" dirty="0" smtClean="0">
                <a:solidFill>
                  <a:srgbClr val="FF0000"/>
                </a:solidFill>
              </a:rPr>
              <a:t>каждый человек рождается с неотъемлемыми правами на жизнь и свободное развитие, на труд, на участие в делах общества и государства</a:t>
            </a:r>
            <a:r>
              <a:rPr lang="ru-RU" sz="2400" dirty="0" smtClean="0"/>
              <a:t>, мыслители нового времени стремились доказать противоестественность и неразумность существовавших в тот период феодальных политических порядков и учреждений. Выводы политической науки той эпохи больше приобрели практический характер, ориентируясь на решение назревших социальных проблем.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8156448" cy="777240"/>
          </a:xfrm>
        </p:spPr>
        <p:txBody>
          <a:bodyPr/>
          <a:lstStyle/>
          <a:p>
            <a:pPr lvl="0" algn="ctr"/>
            <a:r>
              <a:rPr lang="ru-RU" b="1" dirty="0" smtClean="0"/>
              <a:t>Политические учения нового времени.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Одной из основных политических идей нового времени была идея </a:t>
            </a:r>
            <a:r>
              <a:rPr lang="ru-RU" i="1" dirty="0" smtClean="0">
                <a:solidFill>
                  <a:srgbClr val="FF0000"/>
                </a:solidFill>
              </a:rPr>
              <a:t>договорного характера государства.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20688"/>
            <a:ext cx="58143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Используя текст «Политическая мысль нового времени» заполните таблицу.</a:t>
            </a:r>
            <a:endParaRPr lang="ru-RU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5" y="404664"/>
          <a:ext cx="7704855" cy="5688632"/>
        </p:xfrm>
        <a:graphic>
          <a:graphicData uri="http://schemas.openxmlformats.org/drawingml/2006/table">
            <a:tbl>
              <a:tblPr/>
              <a:tblGrid>
                <a:gridCol w="2391162"/>
                <a:gridCol w="2059056"/>
                <a:gridCol w="1726950"/>
                <a:gridCol w="1527687"/>
              </a:tblGrid>
              <a:tr h="832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Основные проблемы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      Т. Гоббс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Дж, Локк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2400" i="1">
                          <a:latin typeface="Times New Roman"/>
                          <a:ea typeface="Times New Roman"/>
                          <a:cs typeface="Times New Roman"/>
                        </a:rPr>
                        <a:t>Ж.Ж. Руссо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30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Характеристика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естественного состоя-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ния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2. Причины перехода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 государству.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3. Полномочия государства и права населения.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Вопросы для закрепления.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 В чем смысл договорной теории государства? Какие причины повлияли на то, что на смену идее о божественном характер государства пришла теория «общественного договора»?</a:t>
            </a:r>
            <a:br>
              <a:rPr lang="ru-RU" sz="3200" dirty="0" smtClean="0"/>
            </a:br>
            <a:r>
              <a:rPr lang="ru-RU" sz="3200" dirty="0" smtClean="0"/>
              <a:t>- В чем различия взглядов Т.Гоббса, Дж. Локка и Ж.Ж. Руссо на сущность государства? Чьи выводы прошли проверку временем и оказались более реальными?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Древний Китай.</a:t>
            </a:r>
            <a:endParaRPr lang="ru-RU" dirty="0"/>
          </a:p>
        </p:txBody>
      </p:sp>
      <p:pic>
        <p:nvPicPr>
          <p:cNvPr id="1026" name="Picture 2" descr="http://zabygrom.com/images/stories/tour_top/1.11.2010/top-ch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5705475" cy="3886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87425" y="512763"/>
            <a:ext cx="8156575" cy="776287"/>
          </a:xfrm>
        </p:spPr>
        <p:txBody>
          <a:bodyPr/>
          <a:lstStyle/>
          <a:p>
            <a:r>
              <a:rPr lang="ru-RU" dirty="0" smtClean="0"/>
              <a:t>Одним из влиятельных политических учении </a:t>
            </a:r>
            <a:r>
              <a:rPr lang="ru-RU" i="1" dirty="0" smtClean="0"/>
              <a:t>Древнего Китая </a:t>
            </a:r>
            <a:r>
              <a:rPr lang="ru-RU" dirty="0" smtClean="0"/>
              <a:t>было </a:t>
            </a:r>
            <a:r>
              <a:rPr lang="ru-RU" i="1" dirty="0" smtClean="0">
                <a:solidFill>
                  <a:srgbClr val="FF0000"/>
                </a:solidFill>
              </a:rPr>
              <a:t>конфуцианство</a:t>
            </a:r>
            <a:r>
              <a:rPr lang="ru-RU" i="1" dirty="0" smtClean="0"/>
              <a:t>. </a:t>
            </a:r>
            <a:r>
              <a:rPr lang="ru-RU" dirty="0" smtClean="0"/>
              <a:t>Его основателем был </a:t>
            </a:r>
            <a:r>
              <a:rPr lang="ru-RU" i="1" dirty="0" smtClean="0">
                <a:solidFill>
                  <a:srgbClr val="FF0000"/>
                </a:solidFill>
              </a:rPr>
              <a:t>Конфуций </a:t>
            </a:r>
            <a:r>
              <a:rPr lang="ru-RU" dirty="0" smtClean="0">
                <a:solidFill>
                  <a:srgbClr val="FF0000"/>
                </a:solidFill>
              </a:rPr>
              <a:t>(551 - 479 до н. э.).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stalnuhhin.ee/wp-content/uploads/2012/02/Untitled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2762250" cy="286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548680"/>
            <a:ext cx="7272808" cy="5256584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Политическое учение Конфуция исходит из того, что </a:t>
            </a:r>
            <a:r>
              <a:rPr lang="ru-RU" sz="2800" dirty="0" smtClean="0">
                <a:solidFill>
                  <a:srgbClr val="FF0000"/>
                </a:solidFill>
              </a:rPr>
              <a:t>идеальное правление государством </a:t>
            </a:r>
            <a:r>
              <a:rPr lang="ru-RU" sz="2800" dirty="0" smtClean="0"/>
              <a:t>должно опираться </a:t>
            </a:r>
            <a:r>
              <a:rPr lang="ru-RU" sz="2800" dirty="0" smtClean="0">
                <a:solidFill>
                  <a:srgbClr val="FF0000"/>
                </a:solidFill>
              </a:rPr>
              <a:t>на мораль, в частности, на такие этические понятия, как «взаимность», «золотая середина», «человеколюбие»</a:t>
            </a:r>
            <a:r>
              <a:rPr lang="ru-RU" sz="2800" dirty="0" smtClean="0"/>
              <a:t>. Эти понятия составляют «правильный путь» (</a:t>
            </a:r>
            <a:r>
              <a:rPr lang="ru-RU" sz="2800" dirty="0" err="1" smtClean="0"/>
              <a:t>дао</a:t>
            </a:r>
            <a:r>
              <a:rPr lang="ru-RU" sz="2800" dirty="0" smtClean="0"/>
              <a:t>), которому должен следовать каждый. «Благородные мужи» (правители) должны проявлять заботу о своих подданных, воспитывать их силой собственного нравственного примера. Государство, по Конфуцию, представляет собой большую семью, где правитель - это отец, а подданные - его сыновья.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32656"/>
            <a:ext cx="6192688" cy="36004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Противоположную систему организации государства предлагали </a:t>
            </a:r>
            <a:r>
              <a:rPr lang="ru-RU" sz="3600" dirty="0" smtClean="0">
                <a:solidFill>
                  <a:srgbClr val="FF0000"/>
                </a:solidFill>
              </a:rPr>
              <a:t>легисты (законники). Основателем </a:t>
            </a:r>
            <a:r>
              <a:rPr lang="ru-RU" sz="3600" i="1" dirty="0" err="1" smtClean="0">
                <a:solidFill>
                  <a:srgbClr val="FF0000"/>
                </a:solidFill>
              </a:rPr>
              <a:t>легизма</a:t>
            </a:r>
            <a:r>
              <a:rPr lang="ru-RU" sz="3600" dirty="0" smtClean="0">
                <a:solidFill>
                  <a:srgbClr val="FF0000"/>
                </a:solidFill>
              </a:rPr>
              <a:t> был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Шан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 smtClean="0">
                <a:solidFill>
                  <a:srgbClr val="FF0000"/>
                </a:solidFill>
              </a:rPr>
              <a:t>Ян </a:t>
            </a:r>
            <a:r>
              <a:rPr lang="ru-RU" sz="3600" dirty="0" smtClean="0">
                <a:solidFill>
                  <a:srgbClr val="FF0000"/>
                </a:solidFill>
              </a:rPr>
              <a:t>(400 – 338 до н. э.). </a:t>
            </a:r>
            <a:endParaRPr lang="ru-RU" sz="3600" dirty="0"/>
          </a:p>
        </p:txBody>
      </p:sp>
      <p:pic>
        <p:nvPicPr>
          <p:cNvPr id="2050" name="Picture 2" descr="http://www.rosimper.ru/sites/default/files/users/5/clip_image001_thumb_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971799"/>
            <a:ext cx="2438400" cy="3886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620688"/>
            <a:ext cx="8532440" cy="57356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3200" dirty="0" smtClean="0"/>
              <a:t>Легисты стремились достичь гармонии и счастья в государстве </a:t>
            </a:r>
            <a:r>
              <a:rPr lang="ru-RU" sz="3200" dirty="0" smtClean="0">
                <a:solidFill>
                  <a:srgbClr val="FF0000"/>
                </a:solidFill>
              </a:rPr>
              <a:t>с помощью законов</a:t>
            </a:r>
            <a:r>
              <a:rPr lang="ru-RU" sz="3200" dirty="0" smtClean="0"/>
              <a:t>, т. е. строгих регламентов, за невыполнение которых следуют суровые наказания. Идеалом легистов был правитель - деспот, управляющий с помощью системы жестоких наказаний, круговой поруки и взаимного доносительства. Только таким образом, считали они, можно воспитать истинную добродетель.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Древняя Индия.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482" name="Picture 2" descr="http://im4-tub-ru.yandex.net/i?id=361464837-2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2655937" cy="2302836"/>
          </a:xfrm>
          <a:prstGeom prst="rect">
            <a:avLst/>
          </a:prstGeom>
          <a:noFill/>
        </p:spPr>
      </p:pic>
      <p:pic>
        <p:nvPicPr>
          <p:cNvPr id="20484" name="Picture 4" descr="http://www.premiumtravel.spb.ru/countries/images/india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132856"/>
            <a:ext cx="4509526" cy="3382145"/>
          </a:xfrm>
          <a:prstGeom prst="rect">
            <a:avLst/>
          </a:prstGeom>
          <a:noFill/>
        </p:spPr>
      </p:pic>
      <p:pic>
        <p:nvPicPr>
          <p:cNvPr id="20486" name="Picture 6" descr="http://im8-tub-ru.yandex.net/i?id=143980279-4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427730"/>
            <a:ext cx="3240360" cy="243027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620688"/>
            <a:ext cx="8892480" cy="573566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Исходным положением политической мысли в </a:t>
            </a:r>
            <a:r>
              <a:rPr lang="ru-RU" i="1" dirty="0" smtClean="0"/>
              <a:t>Древней Индии </a:t>
            </a:r>
            <a:r>
              <a:rPr lang="ru-RU" dirty="0" smtClean="0"/>
              <a:t>было утверждение о том, что люди несовершенны и эгоистичны, они не склонны сознательно следовать своему долгу (дхарме). О том, как заставить людей выполнять свои обязанности, пытались ответить авторы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err="1" smtClean="0">
                <a:solidFill>
                  <a:srgbClr val="FF0000"/>
                </a:solidFill>
              </a:rPr>
              <a:t>Артхашастры</a:t>
            </a:r>
            <a:r>
              <a:rPr lang="ru-RU" dirty="0" smtClean="0"/>
              <a:t>» - трактатов о природе и честном исполнении людьми своего долга, о мудром правителе, который может заставить их исполнять свои обязанности, поощряя правильные действия и наказывая за неповиновение власти. Власть в государстве должна быть сильной, чтобы приобретать новые территории и приумножать богатство.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61</TotalTime>
  <Words>1022</Words>
  <Application>Microsoft Office PowerPoint</Application>
  <PresentationFormat>Экран (4:3)</PresentationFormat>
  <Paragraphs>61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Метро</vt:lpstr>
      <vt:lpstr>Формирование политической науки:  развитие политических знаний </vt:lpstr>
      <vt:lpstr>Политическая мысль Востока. </vt:lpstr>
      <vt:lpstr>Древний Китай.</vt:lpstr>
      <vt:lpstr>Одним из влиятельных политических учении Древнего Китая было конфуцианство. Его основателем был Конфуций (551 - 479 до н. э.). </vt:lpstr>
      <vt:lpstr>Слайд 5</vt:lpstr>
      <vt:lpstr>Слайд 6</vt:lpstr>
      <vt:lpstr>Слайд 7</vt:lpstr>
      <vt:lpstr>Древняя Индия.</vt:lpstr>
      <vt:lpstr>Слайд 9</vt:lpstr>
      <vt:lpstr> Политические идеи Древней Греции и Рима. </vt:lpstr>
      <vt:lpstr> Платон (Греция).</vt:lpstr>
      <vt:lpstr>Аристотель (Греция).</vt:lpstr>
      <vt:lpstr>Марк Туллий Цицерон </vt:lpstr>
      <vt:lpstr>Слайд 14</vt:lpstr>
      <vt:lpstr>Христианское политическое учение. </vt:lpstr>
      <vt:lpstr>Аврелий Августин</vt:lpstr>
      <vt:lpstr>Слайд 17</vt:lpstr>
      <vt:lpstr>Фома Аквинский</vt:lpstr>
      <vt:lpstr>Политология как практическая наука. </vt:lpstr>
      <vt:lpstr>Слайд 20</vt:lpstr>
      <vt:lpstr>Слайд 21</vt:lpstr>
      <vt:lpstr>Слайд 22</vt:lpstr>
      <vt:lpstr>Политические учения нового времени. </vt:lpstr>
      <vt:lpstr>Одной из основных политических идей нового времени была идея договорного характера государства. </vt:lpstr>
      <vt:lpstr>Слайд 25</vt:lpstr>
      <vt:lpstr>Слайд 26</vt:lpstr>
      <vt:lpstr>Вопросы для закрепления. - В чем смысл договорной теории государства? Какие причины повлияли на то, что на смену идее о божественном характер государства пришла теория «общественного договора»? - В чем различия взглядов Т.Гоббса, Дж. Локка и Ж.Ж. Руссо на сущность государства? Чьи выводы прошли проверку временем и оказались более реальными?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политической науки:  развитие политических знаний</dc:title>
  <dc:creator>DNS</dc:creator>
  <cp:lastModifiedBy>DNS</cp:lastModifiedBy>
  <cp:revision>9</cp:revision>
  <dcterms:created xsi:type="dcterms:W3CDTF">2013-09-22T18:49:07Z</dcterms:created>
  <dcterms:modified xsi:type="dcterms:W3CDTF">2014-02-17T19:23:11Z</dcterms:modified>
</cp:coreProperties>
</file>