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6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C078CE-80E5-4693-B9F2-A70061B350B9}" type="datetimeFigureOut">
              <a:rPr lang="ru-RU" smtClean="0"/>
              <a:t>31.10.2011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3EC7F-F5E1-4EA0-9439-60615971C51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3A5569-043B-43BC-85E9-E65C893B59CF}" type="slidenum">
              <a:rPr lang="ru-RU"/>
              <a:pPr/>
              <a:t>1</a:t>
            </a:fld>
            <a:endParaRPr lang="ru-RU"/>
          </a:p>
        </p:txBody>
      </p:sp>
      <p:sp>
        <p:nvSpPr>
          <p:cNvPr id="5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E1B9-3D47-41CA-B15B-108497F524D8}" type="datetimeFigureOut">
              <a:rPr lang="ru-RU" smtClean="0"/>
              <a:t>31.10.2011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11F83-E0A3-4F5C-93AF-7E9C91B5BC7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E1B9-3D47-41CA-B15B-108497F524D8}" type="datetimeFigureOut">
              <a:rPr lang="ru-RU" smtClean="0"/>
              <a:t>31.10.2011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11F83-E0A3-4F5C-93AF-7E9C91B5BC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E1B9-3D47-41CA-B15B-108497F524D8}" type="datetimeFigureOut">
              <a:rPr lang="ru-RU" smtClean="0"/>
              <a:t>31.10.2011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11F83-E0A3-4F5C-93AF-7E9C91B5BC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E1B9-3D47-41CA-B15B-108497F524D8}" type="datetimeFigureOut">
              <a:rPr lang="ru-RU" smtClean="0"/>
              <a:t>31.10.2011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11F83-E0A3-4F5C-93AF-7E9C91B5BC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E1B9-3D47-41CA-B15B-108497F524D8}" type="datetimeFigureOut">
              <a:rPr lang="ru-RU" smtClean="0"/>
              <a:t>31.10.2011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11F83-E0A3-4F5C-93AF-7E9C91B5BC7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E1B9-3D47-41CA-B15B-108497F524D8}" type="datetimeFigureOut">
              <a:rPr lang="ru-RU" smtClean="0"/>
              <a:t>31.10.2011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11F83-E0A3-4F5C-93AF-7E9C91B5BC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E1B9-3D47-41CA-B15B-108497F524D8}" type="datetimeFigureOut">
              <a:rPr lang="ru-RU" smtClean="0"/>
              <a:t>31.10.2011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11F83-E0A3-4F5C-93AF-7E9C91B5BC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E1B9-3D47-41CA-B15B-108497F524D8}" type="datetimeFigureOut">
              <a:rPr lang="ru-RU" smtClean="0"/>
              <a:t>31.10.2011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711F83-E0A3-4F5C-93AF-7E9C91B5BC7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E1B9-3D47-41CA-B15B-108497F524D8}" type="datetimeFigureOut">
              <a:rPr lang="ru-RU" smtClean="0"/>
              <a:t>31.10.2011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11F83-E0A3-4F5C-93AF-7E9C91B5BC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E1B9-3D47-41CA-B15B-108497F524D8}" type="datetimeFigureOut">
              <a:rPr lang="ru-RU" smtClean="0"/>
              <a:t>31.10.2011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B711F83-E0A3-4F5C-93AF-7E9C91B5BC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4EDE1B9-3D47-41CA-B15B-108497F524D8}" type="datetimeFigureOut">
              <a:rPr lang="ru-RU" smtClean="0"/>
              <a:t>31.10.2011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11F83-E0A3-4F5C-93AF-7E9C91B5BC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4EDE1B9-3D47-41CA-B15B-108497F524D8}" type="datetimeFigureOut">
              <a:rPr lang="ru-RU" smtClean="0"/>
              <a:t>31.10.2011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B711F83-E0A3-4F5C-93AF-7E9C91B5BC7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Documents%20and%20Settings\&#1059;&#1095;&#1077;&#1085;&#1080;&#1082;\&#1056;&#1072;&#1073;&#1086;&#1095;&#1080;&#1081;%20&#1089;&#1090;&#1086;&#1083;\&#1080;&#1089;&#1091;&#1076;\&#1061;&#1072;&#1088;&#1072;&#1082;&#1090;&#1077;&#1088;&#1080;&#1089;&#1090;&#1080;&#1082;&#1072;%20&#1090;&#1080;&#1087;&#1072;%20&#1048;&#1057;&#1059;&#1044;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908050"/>
            <a:ext cx="7772400" cy="1470025"/>
          </a:xfrm>
        </p:spPr>
        <p:txBody>
          <a:bodyPr/>
          <a:lstStyle/>
          <a:p>
            <a:r>
              <a:rPr lang="ru-RU">
                <a:solidFill>
                  <a:srgbClr val="0099CC"/>
                </a:solidFill>
                <a:latin typeface="Arbat-Bold" pitchFamily="2" charset="0"/>
              </a:rPr>
              <a:t>Технология ИСУД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437063"/>
            <a:ext cx="8351838" cy="1176337"/>
          </a:xfrm>
        </p:spPr>
        <p:txBody>
          <a:bodyPr/>
          <a:lstStyle/>
          <a:p>
            <a:r>
              <a:rPr lang="ru-RU" sz="2400" b="1">
                <a:latin typeface="Arbat-Bold" pitchFamily="2" charset="0"/>
              </a:rPr>
              <a:t>Мы не можем избавиться от того, за что ругаем,</a:t>
            </a:r>
          </a:p>
          <a:p>
            <a:r>
              <a:rPr lang="ru-RU" sz="2400" b="1">
                <a:latin typeface="Arbat-Bold" pitchFamily="2" charset="0"/>
              </a:rPr>
              <a:t>но можем получить то, за</a:t>
            </a:r>
            <a:r>
              <a:rPr lang="ru-RU" sz="2400">
                <a:latin typeface="Arbat-Bold" pitchFamily="2" charset="0"/>
              </a:rPr>
              <a:t> </a:t>
            </a:r>
            <a:r>
              <a:rPr lang="ru-RU" sz="2400" b="1">
                <a:latin typeface="Arbat-Bold" pitchFamily="2" charset="0"/>
              </a:rPr>
              <a:t>что хвалим.</a:t>
            </a: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2627313" y="2276475"/>
            <a:ext cx="4248150" cy="2160588"/>
          </a:xfrm>
          <a:prstGeom prst="downArrowCallout">
            <a:avLst>
              <a:gd name="adj1" fmla="val 49155"/>
              <a:gd name="adj2" fmla="val 49155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</a:rPr>
              <a:t>индивидуальный стиль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</a:rPr>
              <a:t>учебной 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715436" cy="1752600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Технология ИСУД относится к </a:t>
            </a:r>
            <a:r>
              <a:rPr lang="ru-RU" b="1" i="1" dirty="0" smtClean="0"/>
              <a:t>интегральным технологиям вероятностной модели.</a:t>
            </a:r>
          </a:p>
          <a:p>
            <a:pPr algn="l"/>
            <a:r>
              <a:rPr lang="ru-RU" dirty="0" smtClean="0"/>
              <a:t>Необходимое условие  - умение </a:t>
            </a:r>
            <a:r>
              <a:rPr lang="ru-RU" dirty="0" smtClean="0"/>
              <a:t>учителя определять уровень развития внутренних ресурсов, определяющих учебный успех </a:t>
            </a:r>
            <a:r>
              <a:rPr lang="ru-RU" dirty="0" smtClean="0"/>
              <a:t>ученика</a:t>
            </a:r>
            <a:r>
              <a:rPr lang="ru-RU" b="1" u="sng" dirty="0" smtClean="0"/>
              <a:t>.</a:t>
            </a:r>
            <a:endParaRPr lang="ru-RU" dirty="0" smtClean="0"/>
          </a:p>
          <a:p>
            <a:pPr algn="l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143240" y="1928802"/>
            <a:ext cx="478634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умеет диагностировать уровень параметров учебного успеха ученика </a:t>
            </a:r>
            <a:endParaRPr lang="ru-RU" dirty="0" smtClean="0"/>
          </a:p>
          <a:p>
            <a:r>
              <a:rPr lang="ru-RU" dirty="0" smtClean="0"/>
              <a:t>и </a:t>
            </a:r>
            <a:r>
              <a:rPr lang="ru-RU" dirty="0"/>
              <a:t>«сворачивать» эту информацию в матрицу;</a:t>
            </a:r>
          </a:p>
          <a:p>
            <a:r>
              <a:rPr lang="ru-RU" dirty="0"/>
              <a:t>– имеет картотеку учебных приемов и заданий, </a:t>
            </a:r>
            <a:endParaRPr lang="ru-RU" dirty="0" smtClean="0"/>
          </a:p>
          <a:p>
            <a:r>
              <a:rPr lang="ru-RU" dirty="0" smtClean="0"/>
              <a:t>систематизированных </a:t>
            </a:r>
            <a:r>
              <a:rPr lang="ru-RU" dirty="0"/>
              <a:t>по такой же матрице;</a:t>
            </a:r>
          </a:p>
          <a:p>
            <a:r>
              <a:rPr lang="ru-RU" dirty="0"/>
              <a:t>– умеет путем сопоставления матрицы «ИСУД» с картотекой </a:t>
            </a:r>
            <a:endParaRPr lang="ru-RU" dirty="0" smtClean="0"/>
          </a:p>
          <a:p>
            <a:r>
              <a:rPr lang="ru-RU" dirty="0" smtClean="0"/>
              <a:t>выбрать </a:t>
            </a:r>
            <a:r>
              <a:rPr lang="ru-RU" dirty="0"/>
              <a:t>необходимые для данного ученика формы работы на разных </a:t>
            </a:r>
            <a:endParaRPr lang="ru-RU" dirty="0" smtClean="0"/>
          </a:p>
          <a:p>
            <a:r>
              <a:rPr lang="ru-RU" dirty="0" smtClean="0"/>
              <a:t>этапах </a:t>
            </a:r>
            <a:r>
              <a:rPr lang="ru-RU" dirty="0"/>
              <a:t>учебно-познавательной деятельности.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71472" y="1928802"/>
            <a:ext cx="1107996" cy="363977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ru-RU" sz="6000" dirty="0" smtClean="0"/>
              <a:t>УЧИТЕЛЬ</a:t>
            </a:r>
            <a:endParaRPr lang="ru-RU" sz="6000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1928794" y="207167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1928794" y="300037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1928794" y="407194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i="1" dirty="0" smtClean="0"/>
              <a:t>Алгоритм деятельности учителя по планированию и организации индивидуальных программ развития ученика средствами учебного предмета:</a:t>
            </a:r>
            <a:br>
              <a:rPr lang="ru-RU" sz="2400" b="1" i="1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– учитель организует проведение контрольно методических срезов (КМС) для определения актуального уровня </a:t>
            </a:r>
            <a:r>
              <a:rPr lang="ru-RU" dirty="0" err="1" smtClean="0"/>
              <a:t>обученности</a:t>
            </a:r>
            <a:r>
              <a:rPr lang="ru-RU" dirty="0" smtClean="0"/>
              <a:t>, </a:t>
            </a:r>
            <a:r>
              <a:rPr lang="ru-RU" dirty="0" err="1" smtClean="0"/>
              <a:t>уровня</a:t>
            </a:r>
            <a:r>
              <a:rPr lang="ru-RU" dirty="0" smtClean="0"/>
              <a:t> </a:t>
            </a:r>
            <a:r>
              <a:rPr lang="ru-RU" dirty="0" err="1" smtClean="0"/>
              <a:t>обучаемости</a:t>
            </a:r>
            <a:r>
              <a:rPr lang="ru-RU" dirty="0" smtClean="0"/>
              <a:t> и уровня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мыслительных </a:t>
            </a:r>
            <a:r>
              <a:rPr lang="ru-RU" dirty="0" err="1" smtClean="0"/>
              <a:t>общеучебных</a:t>
            </a:r>
            <a:r>
              <a:rPr lang="ru-RU" dirty="0" smtClean="0"/>
              <a:t> навыков на материале своего предмета;</a:t>
            </a:r>
            <a:br>
              <a:rPr lang="ru-RU" dirty="0" smtClean="0"/>
            </a:br>
            <a:r>
              <a:rPr lang="ru-RU" dirty="0" smtClean="0"/>
              <a:t>– по результатам анализа КМС учитель начинает целенаправленно проводить педагогическую диагностику уровня «западающих» параметров учебного успеха учеников (внимания, памяти, </a:t>
            </a:r>
            <a:r>
              <a:rPr lang="ru-RU" dirty="0" err="1" smtClean="0"/>
              <a:t>общеучебных</a:t>
            </a:r>
            <a:r>
              <a:rPr lang="ru-RU" dirty="0" smtClean="0"/>
              <a:t> навыков, мотивации);</a:t>
            </a:r>
            <a:br>
              <a:rPr lang="ru-RU" dirty="0" smtClean="0"/>
            </a:br>
            <a:r>
              <a:rPr lang="ru-RU" dirty="0" smtClean="0"/>
              <a:t>– заполненная матрица ИСУД каждого ученика является основой для выбора комфортных для ученика заданий (для этапов уяснения и окончательной диагностики предметных знаний) и развивающих форм заданий (для этапа отработки и обобщения ЗУН);</a:t>
            </a:r>
            <a:br>
              <a:rPr lang="ru-RU" dirty="0" smtClean="0"/>
            </a:br>
            <a:r>
              <a:rPr lang="ru-RU" dirty="0" smtClean="0"/>
              <a:t>– в феврале-марте учитель снова проводит контрольно-методические срезы на определение уровня </a:t>
            </a:r>
            <a:r>
              <a:rPr lang="ru-RU" dirty="0" err="1" smtClean="0"/>
              <a:t>обучаемости</a:t>
            </a:r>
            <a:r>
              <a:rPr lang="ru-RU" dirty="0" smtClean="0"/>
              <a:t> и уровня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мыслительных </a:t>
            </a:r>
            <a:r>
              <a:rPr lang="ru-RU" dirty="0" err="1" smtClean="0"/>
              <a:t>общеучебных</a:t>
            </a:r>
            <a:r>
              <a:rPr lang="ru-RU" dirty="0" smtClean="0"/>
              <a:t> навыков и оценивает динамику изменений этих параметров ИСУД.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2010-2011 «Грант директора»</a:t>
            </a:r>
            <a:br>
              <a:rPr lang="ru-RU" dirty="0" smtClean="0"/>
            </a:br>
            <a:r>
              <a:rPr lang="ru-RU" dirty="0" smtClean="0"/>
              <a:t>5а, 5в класс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Диагностика (психолог школы, учителя предметники)</a:t>
            </a:r>
          </a:p>
          <a:p>
            <a:r>
              <a:rPr lang="ru-RU" dirty="0" smtClean="0"/>
              <a:t>Теоретическая база (зам. директора по УВР)</a:t>
            </a:r>
          </a:p>
          <a:p>
            <a:r>
              <a:rPr lang="ru-RU" dirty="0" smtClean="0"/>
              <a:t>Создание картотеки учебных заданий (учителя - предметники)</a:t>
            </a:r>
          </a:p>
          <a:p>
            <a:r>
              <a:rPr lang="ru-RU" dirty="0" smtClean="0"/>
              <a:t>Апробация технологии на уроках русского языка и математики</a:t>
            </a:r>
          </a:p>
          <a:p>
            <a:r>
              <a:rPr lang="ru-RU" dirty="0" smtClean="0"/>
              <a:t>Обобщение опыта</a:t>
            </a:r>
          </a:p>
          <a:p>
            <a:r>
              <a:rPr lang="ru-RU" dirty="0" smtClean="0"/>
              <a:t>И т.д. до бесконечности…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Результат «мозгового штурма»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file"/>
              </a:rPr>
              <a:t>Как?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19</TotalTime>
  <Words>204</Words>
  <Application>Microsoft Office PowerPoint</Application>
  <PresentationFormat>Экран (4:3)</PresentationFormat>
  <Paragraphs>27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Техническая</vt:lpstr>
      <vt:lpstr>Технология ИСУД</vt:lpstr>
      <vt:lpstr>Слайд 2</vt:lpstr>
      <vt:lpstr>Алгоритм деятельности учителя по планированию и организации индивидуальных программ развития ученика средствами учебного предмета: </vt:lpstr>
      <vt:lpstr>2010-2011 «Грант директора» 5а, 5в класс</vt:lpstr>
      <vt:lpstr>Результат «мозгового штурма»</vt:lpstr>
    </vt:vector>
  </TitlesOfParts>
  <Company>SCHOOL8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ИСУД</dc:title>
  <dc:creator>Школьный</dc:creator>
  <cp:lastModifiedBy>Школьный</cp:lastModifiedBy>
  <cp:revision>2</cp:revision>
  <dcterms:created xsi:type="dcterms:W3CDTF">2011-10-31T07:59:49Z</dcterms:created>
  <dcterms:modified xsi:type="dcterms:W3CDTF">2011-10-31T08:19:49Z</dcterms:modified>
</cp:coreProperties>
</file>