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8" r:id="rId5"/>
    <p:sldId id="264" r:id="rId6"/>
    <p:sldId id="266" r:id="rId7"/>
    <p:sldId id="259" r:id="rId8"/>
    <p:sldId id="260" r:id="rId9"/>
    <p:sldId id="261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45CB12-C2CF-4A66-A450-B4C516F9E04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7978FB-5DE6-46D0-9A1F-2EF24650906A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Первый уровень – урок-лекция</a:t>
          </a: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(учащиеся коллективно воспринимают, осмысливают, усваивают материал</a:t>
          </a:r>
          <a:r>
            <a:rPr lang="ru-RU" sz="1400" dirty="0" smtClean="0"/>
            <a:t>)</a:t>
          </a:r>
          <a:endParaRPr lang="ru-RU" sz="1400" dirty="0"/>
        </a:p>
      </dgm:t>
    </dgm:pt>
    <dgm:pt modelId="{1B9FC20A-B660-4050-B32F-592B33E35C39}" type="parTrans" cxnId="{FE4A1940-5DA5-4F1E-BEB8-E4A2FA53F38E}">
      <dgm:prSet/>
      <dgm:spPr/>
      <dgm:t>
        <a:bodyPr/>
        <a:lstStyle/>
        <a:p>
          <a:endParaRPr lang="ru-RU"/>
        </a:p>
      </dgm:t>
    </dgm:pt>
    <dgm:pt modelId="{8F4863EF-53C0-4D23-818C-CABF70E4B467}" type="sibTrans" cxnId="{FE4A1940-5DA5-4F1E-BEB8-E4A2FA53F38E}">
      <dgm:prSet/>
      <dgm:spPr/>
      <dgm:t>
        <a:bodyPr/>
        <a:lstStyle/>
        <a:p>
          <a:endParaRPr lang="ru-RU"/>
        </a:p>
      </dgm:t>
    </dgm:pt>
    <dgm:pt modelId="{86C5543B-EE5A-4830-BD60-5E8E8914231D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Второй уровень – урок-практикум</a:t>
          </a: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(технология «шесть шляп мышления»)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27E0E9-8F14-444A-96E9-3498229AD3B5}" type="parTrans" cxnId="{64F857B7-3245-4EA2-9DF2-649EC77FFD64}">
      <dgm:prSet/>
      <dgm:spPr/>
      <dgm:t>
        <a:bodyPr/>
        <a:lstStyle/>
        <a:p>
          <a:endParaRPr lang="ru-RU"/>
        </a:p>
      </dgm:t>
    </dgm:pt>
    <dgm:pt modelId="{481AB496-1672-4FFF-86E2-4BBFC7CE1347}" type="sibTrans" cxnId="{64F857B7-3245-4EA2-9DF2-649EC77FFD64}">
      <dgm:prSet/>
      <dgm:spPr/>
      <dgm:t>
        <a:bodyPr/>
        <a:lstStyle/>
        <a:p>
          <a:endParaRPr lang="ru-RU"/>
        </a:p>
      </dgm:t>
    </dgm:pt>
    <dgm:pt modelId="{60487EE3-B98B-4EFE-89F4-E2C730F6820C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Третий уровень – урок-семинар</a:t>
          </a: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(технология «стратегия самостоятельного информационного поиска)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AA508C-B384-4C67-AE48-D281671B0F68}" type="parTrans" cxnId="{84D254C8-0B1A-438E-BDF9-4E3E8DBA8DC6}">
      <dgm:prSet/>
      <dgm:spPr/>
      <dgm:t>
        <a:bodyPr/>
        <a:lstStyle/>
        <a:p>
          <a:endParaRPr lang="ru-RU"/>
        </a:p>
      </dgm:t>
    </dgm:pt>
    <dgm:pt modelId="{C283B89E-6480-4FB3-829F-FE9B6528A52D}" type="sibTrans" cxnId="{84D254C8-0B1A-438E-BDF9-4E3E8DBA8DC6}">
      <dgm:prSet/>
      <dgm:spPr/>
      <dgm:t>
        <a:bodyPr/>
        <a:lstStyle/>
        <a:p>
          <a:endParaRPr lang="ru-RU"/>
        </a:p>
      </dgm:t>
    </dgm:pt>
    <dgm:pt modelId="{8D5287E6-D0B2-4B3B-9A14-69E39EE3DE8F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Четвертый уровень – урок-консультация</a:t>
          </a: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(технология</a:t>
          </a: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«водоворот»)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507911-3ED4-4604-81AA-F6C6D0BCBD02}" type="parTrans" cxnId="{E1C1B851-1E4C-4652-BB05-5B179A6B6835}">
      <dgm:prSet/>
      <dgm:spPr/>
      <dgm:t>
        <a:bodyPr/>
        <a:lstStyle/>
        <a:p>
          <a:endParaRPr lang="ru-RU"/>
        </a:p>
      </dgm:t>
    </dgm:pt>
    <dgm:pt modelId="{0DF7E12A-8EBD-4EAB-A2E8-41E0C915DEBD}" type="sibTrans" cxnId="{E1C1B851-1E4C-4652-BB05-5B179A6B6835}">
      <dgm:prSet/>
      <dgm:spPr/>
      <dgm:t>
        <a:bodyPr/>
        <a:lstStyle/>
        <a:p>
          <a:endParaRPr lang="ru-RU"/>
        </a:p>
      </dgm:t>
    </dgm:pt>
    <dgm:pt modelId="{CA5C0A43-9C89-4C78-87D0-87A040C2CFD9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Пятый уровень – урок-зачет</a:t>
          </a: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Практическая работа в формате ЕГЭ</a:t>
          </a:r>
          <a:b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Учащиеся обобщают и систематизируют свои знания по теме.</a:t>
          </a:r>
          <a:endParaRPr lang="ru-RU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400" dirty="0"/>
        </a:p>
      </dgm:t>
    </dgm:pt>
    <dgm:pt modelId="{200CCFAA-501B-4324-8F0F-21FD1FD29FC2}" type="parTrans" cxnId="{83C028DE-12CF-47E5-8030-6A0F86FD5C20}">
      <dgm:prSet/>
      <dgm:spPr/>
      <dgm:t>
        <a:bodyPr/>
        <a:lstStyle/>
        <a:p>
          <a:endParaRPr lang="ru-RU"/>
        </a:p>
      </dgm:t>
    </dgm:pt>
    <dgm:pt modelId="{407FC640-D2F5-43EB-9313-A5604EAEEF3B}" type="sibTrans" cxnId="{83C028DE-12CF-47E5-8030-6A0F86FD5C20}">
      <dgm:prSet/>
      <dgm:spPr/>
      <dgm:t>
        <a:bodyPr/>
        <a:lstStyle/>
        <a:p>
          <a:endParaRPr lang="ru-RU"/>
        </a:p>
      </dgm:t>
    </dgm:pt>
    <dgm:pt modelId="{FF704763-4D8D-4CB7-BC39-6593C99AA995}" type="pres">
      <dgm:prSet presAssocID="{E045CB12-C2CF-4A66-A450-B4C516F9E040}" presName="diagram" presStyleCnt="0">
        <dgm:presLayoutVars>
          <dgm:dir/>
          <dgm:resizeHandles val="exact"/>
        </dgm:presLayoutVars>
      </dgm:prSet>
      <dgm:spPr/>
    </dgm:pt>
    <dgm:pt modelId="{C40C5CB2-34A3-44FF-8978-CCAAC97CAEC8}" type="pres">
      <dgm:prSet presAssocID="{417978FB-5DE6-46D0-9A1F-2EF24650906A}" presName="node" presStyleLbl="node1" presStyleIdx="0" presStyleCnt="5" custScaleX="140846" custScaleY="108362" custLinFactNeighborX="2383" custLinFactNeighborY="-29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102E2-4D80-4C6C-AEA1-6DF7205F93DD}" type="pres">
      <dgm:prSet presAssocID="{8F4863EF-53C0-4D23-818C-CABF70E4B467}" presName="sibTrans" presStyleCnt="0"/>
      <dgm:spPr/>
    </dgm:pt>
    <dgm:pt modelId="{678F0FA6-2DF0-46AE-8164-8157F836ECBD}" type="pres">
      <dgm:prSet presAssocID="{86C5543B-EE5A-4830-BD60-5E8E8914231D}" presName="node" presStyleLbl="node1" presStyleIdx="1" presStyleCnt="5" custScaleX="134933" custScaleY="114049" custLinFactNeighborX="11527" custLinFactNeighborY="2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EE3A7-7E65-41C9-8862-1AFE738DE32D}" type="pres">
      <dgm:prSet presAssocID="{481AB496-1672-4FFF-86E2-4BBFC7CE1347}" presName="sibTrans" presStyleCnt="0"/>
      <dgm:spPr/>
    </dgm:pt>
    <dgm:pt modelId="{AF1A018C-3BA9-42A3-B025-3A070B9C7F5B}" type="pres">
      <dgm:prSet presAssocID="{60487EE3-B98B-4EFE-89F4-E2C730F6820C}" presName="node" presStyleLbl="node1" presStyleIdx="2" presStyleCnt="5" custScaleX="109397" custScaleY="112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D1E504-996F-44CF-9741-23A8E34A98F9}" type="pres">
      <dgm:prSet presAssocID="{C283B89E-6480-4FB3-829F-FE9B6528A52D}" presName="sibTrans" presStyleCnt="0"/>
      <dgm:spPr/>
    </dgm:pt>
    <dgm:pt modelId="{E4AB4D47-9584-4BBE-B296-5BC7F880209E}" type="pres">
      <dgm:prSet presAssocID="{8D5287E6-D0B2-4B3B-9A14-69E39EE3DE8F}" presName="node" presStyleLbl="node1" presStyleIdx="3" presStyleCnt="5" custScaleX="77673" custScaleY="151450" custLinFactNeighborX="-3744" custLinFactNeighborY="-1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FDA2A-3327-4CE5-9637-C35CDBE10019}" type="pres">
      <dgm:prSet presAssocID="{0DF7E12A-8EBD-4EAB-A2E8-41E0C915DEBD}" presName="sibTrans" presStyleCnt="0"/>
      <dgm:spPr/>
    </dgm:pt>
    <dgm:pt modelId="{DEAAEF6A-DFE4-49FF-8871-147C787BA5B2}" type="pres">
      <dgm:prSet presAssocID="{CA5C0A43-9C89-4C78-87D0-87A040C2CFD9}" presName="node" presStyleLbl="node1" presStyleIdx="4" presStyleCnt="5" custScaleX="95997" custScaleY="136912" custLinFactNeighborX="-3823" custLinFactNeighborY="-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4A1940-5DA5-4F1E-BEB8-E4A2FA53F38E}" srcId="{E045CB12-C2CF-4A66-A450-B4C516F9E040}" destId="{417978FB-5DE6-46D0-9A1F-2EF24650906A}" srcOrd="0" destOrd="0" parTransId="{1B9FC20A-B660-4050-B32F-592B33E35C39}" sibTransId="{8F4863EF-53C0-4D23-818C-CABF70E4B467}"/>
    <dgm:cxn modelId="{E1C1B851-1E4C-4652-BB05-5B179A6B6835}" srcId="{E045CB12-C2CF-4A66-A450-B4C516F9E040}" destId="{8D5287E6-D0B2-4B3B-9A14-69E39EE3DE8F}" srcOrd="3" destOrd="0" parTransId="{FB507911-3ED4-4604-81AA-F6C6D0BCBD02}" sibTransId="{0DF7E12A-8EBD-4EAB-A2E8-41E0C915DEBD}"/>
    <dgm:cxn modelId="{CEE375A8-DB11-4D2C-A2DF-7C518C73D460}" type="presOf" srcId="{417978FB-5DE6-46D0-9A1F-2EF24650906A}" destId="{C40C5CB2-34A3-44FF-8978-CCAAC97CAEC8}" srcOrd="0" destOrd="0" presId="urn:microsoft.com/office/officeart/2005/8/layout/default"/>
    <dgm:cxn modelId="{63650279-F462-4A76-BF8B-8E4A7440F74F}" type="presOf" srcId="{E045CB12-C2CF-4A66-A450-B4C516F9E040}" destId="{FF704763-4D8D-4CB7-BC39-6593C99AA995}" srcOrd="0" destOrd="0" presId="urn:microsoft.com/office/officeart/2005/8/layout/default"/>
    <dgm:cxn modelId="{27B2F76C-3F13-4939-8013-17AC34882C40}" type="presOf" srcId="{60487EE3-B98B-4EFE-89F4-E2C730F6820C}" destId="{AF1A018C-3BA9-42A3-B025-3A070B9C7F5B}" srcOrd="0" destOrd="0" presId="urn:microsoft.com/office/officeart/2005/8/layout/default"/>
    <dgm:cxn modelId="{B25E2EB0-F88F-44EB-84B9-9DED878BEB08}" type="presOf" srcId="{8D5287E6-D0B2-4B3B-9A14-69E39EE3DE8F}" destId="{E4AB4D47-9584-4BBE-B296-5BC7F880209E}" srcOrd="0" destOrd="0" presId="urn:microsoft.com/office/officeart/2005/8/layout/default"/>
    <dgm:cxn modelId="{A0276D5F-8EA3-4C7D-80A6-95E77A1FFC28}" type="presOf" srcId="{86C5543B-EE5A-4830-BD60-5E8E8914231D}" destId="{678F0FA6-2DF0-46AE-8164-8157F836ECBD}" srcOrd="0" destOrd="0" presId="urn:microsoft.com/office/officeart/2005/8/layout/default"/>
    <dgm:cxn modelId="{F412C0FD-EB5D-4072-B9B3-2FE225EAD52F}" type="presOf" srcId="{CA5C0A43-9C89-4C78-87D0-87A040C2CFD9}" destId="{DEAAEF6A-DFE4-49FF-8871-147C787BA5B2}" srcOrd="0" destOrd="0" presId="urn:microsoft.com/office/officeart/2005/8/layout/default"/>
    <dgm:cxn modelId="{64F857B7-3245-4EA2-9DF2-649EC77FFD64}" srcId="{E045CB12-C2CF-4A66-A450-B4C516F9E040}" destId="{86C5543B-EE5A-4830-BD60-5E8E8914231D}" srcOrd="1" destOrd="0" parTransId="{3227E0E9-8F14-444A-96E9-3498229AD3B5}" sibTransId="{481AB496-1672-4FFF-86E2-4BBFC7CE1347}"/>
    <dgm:cxn modelId="{84D254C8-0B1A-438E-BDF9-4E3E8DBA8DC6}" srcId="{E045CB12-C2CF-4A66-A450-B4C516F9E040}" destId="{60487EE3-B98B-4EFE-89F4-E2C730F6820C}" srcOrd="2" destOrd="0" parTransId="{DCAA508C-B384-4C67-AE48-D281671B0F68}" sibTransId="{C283B89E-6480-4FB3-829F-FE9B6528A52D}"/>
    <dgm:cxn modelId="{83C028DE-12CF-47E5-8030-6A0F86FD5C20}" srcId="{E045CB12-C2CF-4A66-A450-B4C516F9E040}" destId="{CA5C0A43-9C89-4C78-87D0-87A040C2CFD9}" srcOrd="4" destOrd="0" parTransId="{200CCFAA-501B-4324-8F0F-21FD1FD29FC2}" sibTransId="{407FC640-D2F5-43EB-9313-A5604EAEEF3B}"/>
    <dgm:cxn modelId="{F8F8B3C2-C7FB-4908-A726-0ED486D249BB}" type="presParOf" srcId="{FF704763-4D8D-4CB7-BC39-6593C99AA995}" destId="{C40C5CB2-34A3-44FF-8978-CCAAC97CAEC8}" srcOrd="0" destOrd="0" presId="urn:microsoft.com/office/officeart/2005/8/layout/default"/>
    <dgm:cxn modelId="{CC6F4A26-D9AA-45B0-BEAA-EE5FE00565F1}" type="presParOf" srcId="{FF704763-4D8D-4CB7-BC39-6593C99AA995}" destId="{ECE102E2-4D80-4C6C-AEA1-6DF7205F93DD}" srcOrd="1" destOrd="0" presId="urn:microsoft.com/office/officeart/2005/8/layout/default"/>
    <dgm:cxn modelId="{1138C83E-0178-4B8A-98EA-B91EE7205C5A}" type="presParOf" srcId="{FF704763-4D8D-4CB7-BC39-6593C99AA995}" destId="{678F0FA6-2DF0-46AE-8164-8157F836ECBD}" srcOrd="2" destOrd="0" presId="urn:microsoft.com/office/officeart/2005/8/layout/default"/>
    <dgm:cxn modelId="{7CDE1C45-ACAC-4291-9B0F-CCC748161FDC}" type="presParOf" srcId="{FF704763-4D8D-4CB7-BC39-6593C99AA995}" destId="{13BEE3A7-7E65-41C9-8862-1AFE738DE32D}" srcOrd="3" destOrd="0" presId="urn:microsoft.com/office/officeart/2005/8/layout/default"/>
    <dgm:cxn modelId="{102B7DB1-9D14-492C-A057-4D7A8A0D327A}" type="presParOf" srcId="{FF704763-4D8D-4CB7-BC39-6593C99AA995}" destId="{AF1A018C-3BA9-42A3-B025-3A070B9C7F5B}" srcOrd="4" destOrd="0" presId="urn:microsoft.com/office/officeart/2005/8/layout/default"/>
    <dgm:cxn modelId="{76088FB8-FB2E-4301-A3D3-9A89B868D3AB}" type="presParOf" srcId="{FF704763-4D8D-4CB7-BC39-6593C99AA995}" destId="{C4D1E504-996F-44CF-9741-23A8E34A98F9}" srcOrd="5" destOrd="0" presId="urn:microsoft.com/office/officeart/2005/8/layout/default"/>
    <dgm:cxn modelId="{E5FB0D31-1D57-4E18-A0DB-5D87D5FD63E3}" type="presParOf" srcId="{FF704763-4D8D-4CB7-BC39-6593C99AA995}" destId="{E4AB4D47-9584-4BBE-B296-5BC7F880209E}" srcOrd="6" destOrd="0" presId="urn:microsoft.com/office/officeart/2005/8/layout/default"/>
    <dgm:cxn modelId="{7BE74FEC-2308-49F8-8D94-9B0AAAE1BF93}" type="presParOf" srcId="{FF704763-4D8D-4CB7-BC39-6593C99AA995}" destId="{6F2FDA2A-3327-4CE5-9637-C35CDBE10019}" srcOrd="7" destOrd="0" presId="urn:microsoft.com/office/officeart/2005/8/layout/default"/>
    <dgm:cxn modelId="{7BDD9774-EAD9-418D-89A8-C26139C80BE4}" type="presParOf" srcId="{FF704763-4D8D-4CB7-BC39-6593C99AA995}" destId="{DEAAEF6A-DFE4-49FF-8871-147C787BA5B2}" srcOrd="8" destOrd="0" presId="urn:microsoft.com/office/officeart/2005/8/layout/default"/>
  </dgm:cxnLst>
  <dgm:bg>
    <a:solidFill>
      <a:schemeClr val="accent5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C5CB2-34A3-44FF-8978-CCAAC97CAEC8}">
      <dsp:nvSpPr>
        <dsp:cNvPr id="0" name=""/>
        <dsp:cNvSpPr/>
      </dsp:nvSpPr>
      <dsp:spPr>
        <a:xfrm>
          <a:off x="504051" y="0"/>
          <a:ext cx="4168259" cy="1924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Первый уровень – урок-лекция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(учащиеся коллективно воспринимают, осмысливают, усваивают материал</a:t>
          </a:r>
          <a:r>
            <a:rPr lang="ru-RU" sz="1400" kern="1200" dirty="0" smtClean="0"/>
            <a:t>)</a:t>
          </a:r>
          <a:endParaRPr lang="ru-RU" sz="1400" kern="1200" dirty="0"/>
        </a:p>
      </dsp:txBody>
      <dsp:txXfrm>
        <a:off x="504051" y="0"/>
        <a:ext cx="4168259" cy="1924148"/>
      </dsp:txXfrm>
    </dsp:sp>
    <dsp:sp modelId="{678F0FA6-2DF0-46AE-8164-8157F836ECBD}">
      <dsp:nvSpPr>
        <dsp:cNvPr id="0" name=""/>
        <dsp:cNvSpPr/>
      </dsp:nvSpPr>
      <dsp:spPr>
        <a:xfrm>
          <a:off x="5238867" y="51908"/>
          <a:ext cx="3993267" cy="20251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Второй уровень – урок-практикум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(технология «шесть шляп мышления»)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38867" y="51908"/>
        <a:ext cx="3993267" cy="2025130"/>
      </dsp:txXfrm>
    </dsp:sp>
    <dsp:sp modelId="{AF1A018C-3BA9-42A3-B025-3A070B9C7F5B}">
      <dsp:nvSpPr>
        <dsp:cNvPr id="0" name=""/>
        <dsp:cNvSpPr/>
      </dsp:nvSpPr>
      <dsp:spPr>
        <a:xfrm>
          <a:off x="177713" y="2671837"/>
          <a:ext cx="3237543" cy="1990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Третий уровень – урок-семинар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(технология «стратегия самостоятельного информационного поиска)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7713" y="2671837"/>
        <a:ext cx="3237543" cy="1990575"/>
      </dsp:txXfrm>
    </dsp:sp>
    <dsp:sp modelId="{E4AB4D47-9584-4BBE-B296-5BC7F880209E}">
      <dsp:nvSpPr>
        <dsp:cNvPr id="0" name=""/>
        <dsp:cNvSpPr/>
      </dsp:nvSpPr>
      <dsp:spPr>
        <a:xfrm>
          <a:off x="3600400" y="2292439"/>
          <a:ext cx="2298689" cy="2689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Четвертый уровень – урок-консультация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(технология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«водоворот»)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00400" y="2292439"/>
        <a:ext cx="2298689" cy="2689247"/>
      </dsp:txXfrm>
    </dsp:sp>
    <dsp:sp modelId="{DEAAEF6A-DFE4-49FF-8871-147C787BA5B2}">
      <dsp:nvSpPr>
        <dsp:cNvPr id="0" name=""/>
        <dsp:cNvSpPr/>
      </dsp:nvSpPr>
      <dsp:spPr>
        <a:xfrm>
          <a:off x="6192696" y="2448272"/>
          <a:ext cx="2840978" cy="24311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Пятый уровень – урок-зачет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Практическая работа в формате ЕГЭ</a:t>
          </a:r>
          <a:b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Учащиеся обобщают и систематизируют свои знания по теме.</a:t>
          </a:r>
          <a:endParaRPr lang="ru-RU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6192696" y="2448272"/>
        <a:ext cx="2840978" cy="2431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74A8-CECB-4D03-B01D-2F385225AA7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97BA-5311-424E-9B18-23CBA0244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36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74A8-CECB-4D03-B01D-2F385225AA7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97BA-5311-424E-9B18-23CBA0244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954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74A8-CECB-4D03-B01D-2F385225AA7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97BA-5311-424E-9B18-23CBA0244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018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74A8-CECB-4D03-B01D-2F385225AA7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97BA-5311-424E-9B18-23CBA0244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652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74A8-CECB-4D03-B01D-2F385225AA7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97BA-5311-424E-9B18-23CBA0244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092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74A8-CECB-4D03-B01D-2F385225AA7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97BA-5311-424E-9B18-23CBA0244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82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74A8-CECB-4D03-B01D-2F385225AA7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97BA-5311-424E-9B18-23CBA0244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35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74A8-CECB-4D03-B01D-2F385225AA7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97BA-5311-424E-9B18-23CBA0244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150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74A8-CECB-4D03-B01D-2F385225AA7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97BA-5311-424E-9B18-23CBA0244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2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74A8-CECB-4D03-B01D-2F385225AA7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97BA-5311-424E-9B18-23CBA0244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355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74A8-CECB-4D03-B01D-2F385225AA7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97BA-5311-424E-9B18-23CBA0244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714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874A8-CECB-4D03-B01D-2F385225AA7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597BA-5311-424E-9B18-23CBA0244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95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" y="-243408"/>
            <a:ext cx="9144000" cy="710140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42530" y="692696"/>
            <a:ext cx="9186530" cy="5184576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42530" y="1813173"/>
            <a:ext cx="918653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</a:t>
            </a:r>
            <a:r>
              <a:rPr lang="ru-RU" sz="4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Использование современных педагогических </a:t>
            </a:r>
            <a:endParaRPr lang="ru-RU" sz="48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технологий </a:t>
            </a:r>
            <a:r>
              <a:rPr lang="ru-RU" sz="4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 </a:t>
            </a:r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уроках»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254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7112"/>
            <a:ext cx="9144000" cy="136815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формате ЕГЭ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r="12000"/>
          <a:stretch>
            <a:fillRect/>
          </a:stretch>
        </p:blipFill>
        <p:spPr>
          <a:xfrm>
            <a:off x="0" y="0"/>
            <a:ext cx="9144000" cy="5085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805264"/>
            <a:ext cx="9144000" cy="1052736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3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Дистанционного обучение</a:t>
            </a:r>
            <a:endParaRPr lang="ru-RU" sz="3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07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"/>
            <a:ext cx="9144000" cy="1275906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144000" cy="566124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выполнила</a:t>
            </a:r>
          </a:p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обществознания</a:t>
            </a:r>
          </a:p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Кузьменкова Н.И.</a:t>
            </a:r>
          </a:p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ГБОУ  СОШ №456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Колпинский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Санкт- Петербург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solidFill>
                  <a:srgbClr val="002060"/>
                </a:solidFill>
              </a:rPr>
              <a:t>2013г.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55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28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Принцип поэтапного рассмотрения учебного материала на различных уровнях познания с применением современных технологий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957188"/>
              </p:ext>
            </p:extLst>
          </p:nvPr>
        </p:nvGraphicFramePr>
        <p:xfrm>
          <a:off x="-180528" y="1844824"/>
          <a:ext cx="9324528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488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884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Урок –лекция</a:t>
            </a:r>
            <a:br>
              <a:rPr lang="ru-RU" dirty="0" smtClean="0"/>
            </a:br>
            <a:r>
              <a:rPr lang="ru-RU" dirty="0" smtClean="0"/>
              <a:t>технология схем, таблиц, презентаций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04864"/>
            <a:ext cx="6034617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3275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495800" cy="551723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Белая шляпа: 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информация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Красная шляпа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: чувства и интуиция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Черная шляпа: 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критика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Желтая шляпа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: логический позитив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Зеленая шляпа: 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креативность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Синяя шляпа: 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управление процессом</a:t>
            </a:r>
          </a:p>
          <a:p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H:\Кузьменкова 10Б-11Б, материалы, фото\P1070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4572000" cy="5373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Урок – практикум</a:t>
            </a:r>
            <a:br>
              <a:rPr lang="ru-RU" dirty="0" smtClean="0"/>
            </a:br>
            <a:r>
              <a:rPr lang="ru-RU" dirty="0" smtClean="0"/>
              <a:t>технология «Шесть шляп мышления»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94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«Шесть шляп мышления»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124744"/>
            <a:ext cx="4495800" cy="5733256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делятся на шесть групп. Каждая символически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получает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шляпу воображаемого цвета и задания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836712"/>
            <a:ext cx="4644008" cy="6021288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Белая </a:t>
            </a:r>
            <a:r>
              <a:rPr lang="ru-RU" sz="20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шляпа: </a:t>
            </a:r>
            <a:endParaRPr lang="ru-RU" sz="2000" b="1" i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Объективно перечисляет события, факты, новые сведения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ru-RU" sz="20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Красная </a:t>
            </a:r>
            <a:r>
              <a:rPr lang="ru-RU" sz="20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шляпа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Выразить эмоции, чувства по теме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ru-RU" sz="20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Черная </a:t>
            </a:r>
            <a:r>
              <a:rPr lang="ru-RU" sz="2000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шляпа:</a:t>
            </a:r>
          </a:p>
          <a:p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Выделить проблемы темы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ru-RU" sz="2000" b="1" i="1" dirty="0">
                <a:solidFill>
                  <a:srgbClr val="FFFF00"/>
                </a:solidFill>
                <a:cs typeface="Times New Roman" panose="02020603050405020304" pitchFamily="18" charset="0"/>
              </a:rPr>
              <a:t>Желтая </a:t>
            </a:r>
            <a:r>
              <a:rPr lang="ru-RU" sz="2000" b="1" i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шляпа</a:t>
            </a:r>
          </a:p>
          <a:p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Обобщить все положительные аспекты темы</a:t>
            </a:r>
          </a:p>
          <a:p>
            <a:r>
              <a:rPr lang="ru-RU" sz="2000" b="1" i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Зеленая </a:t>
            </a:r>
            <a:r>
              <a:rPr lang="ru-RU" sz="2000" b="1" i="1" dirty="0">
                <a:solidFill>
                  <a:srgbClr val="00B050"/>
                </a:solidFill>
                <a:cs typeface="Times New Roman" panose="02020603050405020304" pitchFamily="18" charset="0"/>
              </a:rPr>
              <a:t>шляпа: </a:t>
            </a:r>
            <a:endParaRPr lang="ru-RU" sz="2000" b="1" i="1" dirty="0" smtClean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Представить результаты изученного</a:t>
            </a:r>
          </a:p>
          <a:p>
            <a:r>
              <a:rPr lang="ru-RU" sz="2400" b="1" i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Синяя </a:t>
            </a:r>
            <a:r>
              <a:rPr lang="ru-RU" sz="2400" b="1" i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шляпа: </a:t>
            </a:r>
            <a:endParaRPr lang="ru-RU" sz="2400" b="1" i="1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Сформулировать выводы</a:t>
            </a:r>
          </a:p>
          <a:p>
            <a:endParaRPr lang="ru-RU" sz="2400" b="1" i="1" dirty="0">
              <a:solidFill>
                <a:schemeClr val="accent4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71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– семинар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«Стратегия самостоятельного поиска»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628800"/>
            <a:ext cx="4495800" cy="52292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lvl="0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задание ( найти информацию: текстовый материал. Статистические данные, визуальный ряд)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1628800"/>
            <a:ext cx="4644008" cy="52292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lvl="0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обработки найденной информации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Сформулировать возможные поисковые запросы для нахождения информации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570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851920" cy="7647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/>
              <a:t>  «Водоворот»</a:t>
            </a:r>
            <a:endParaRPr lang="ru-RU" sz="36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0"/>
            <a:ext cx="5441764" cy="685800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836712"/>
            <a:ext cx="3719650" cy="602128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деятельность: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на вопрос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последующий ученик в группе оценивает ответ предыдущего (маркируя своим цветом)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453074" y="189740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1453074" y="330672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60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412"/>
            <a:ext cx="9144000" cy="129717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31218" y="1775930"/>
            <a:ext cx="5597338" cy="4582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926" y="1293436"/>
            <a:ext cx="4704619" cy="5589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755576" y="0"/>
            <a:ext cx="75608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Работа в группах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432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8580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Урок – зачет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Практическая работа в формате ЕГЭ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Обобщение и систематизирование знаний по теме, используя индивидуальную работу посредством дистанционного решения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03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263</Words>
  <Application>Microsoft Office PowerPoint</Application>
  <PresentationFormat>Экран (4:3)</PresentationFormat>
  <Paragraphs>70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Принцип поэтапного рассмотрения учебного материала на различных уровнях познания с применением современных технологий</vt:lpstr>
      <vt:lpstr>Урок –лекция технология схем, таблиц, презентаций</vt:lpstr>
      <vt:lpstr>Урок – практикум технология «Шесть шляп мышления»</vt:lpstr>
      <vt:lpstr>«Шесть шляп мышления»</vt:lpstr>
      <vt:lpstr>Урок – семинар технология «Стратегия самостоятельного поиска»</vt:lpstr>
      <vt:lpstr>  «Водоворот»</vt:lpstr>
      <vt:lpstr>Презентация PowerPoint</vt:lpstr>
      <vt:lpstr>Урок – зачет Практическая работа в формате ЕГЭ Обобщение и систематизирование знаний по теме, используя индивидуальную работу посредством дистанционного решения</vt:lpstr>
      <vt:lpstr>         Практическая работа в формате ЕГЭ</vt:lpstr>
      <vt:lpstr>Спасибо за внимание!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</dc:creator>
  <cp:lastModifiedBy>Максим</cp:lastModifiedBy>
  <cp:revision>25</cp:revision>
  <dcterms:created xsi:type="dcterms:W3CDTF">2013-11-17T13:16:23Z</dcterms:created>
  <dcterms:modified xsi:type="dcterms:W3CDTF">2013-12-03T16:10:24Z</dcterms:modified>
</cp:coreProperties>
</file>