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80" r:id="rId21"/>
    <p:sldId id="281" r:id="rId22"/>
    <p:sldId id="279" r:id="rId23"/>
    <p:sldId id="282" r:id="rId24"/>
    <p:sldId id="283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A5730-15CB-4426-A23A-DEB8AF7C6C92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6C71C-C345-4F32-B1D6-3B189C580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534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i066.radikal.ru/0909/94/d5bbd16035f7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pital-rus.ru/articles/article/175472" TargetMode="External"/><Relationship Id="rId2" Type="http://schemas.openxmlformats.org/officeDocument/2006/relationships/hyperlink" Target="http://www.terrorunet.ru/history/details/newsdetail.html?n_no=1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ef.by/refs/104/39110/1.html" TargetMode="External"/><Relationship Id="rId4" Type="http://schemas.openxmlformats.org/officeDocument/2006/relationships/hyperlink" Target="http://vimpel-v.com/terrorism/terror_soc-pol_yavl/tendency_terror.s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077200" cy="1673352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</a:rPr>
              <a:t>Терроризм-угроза обществу?!</a:t>
            </a:r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Политический терроризм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Использование  террора  в  политических</a:t>
            </a:r>
          </a:p>
          <a:p>
            <a:pPr algn="ctr">
              <a:buNone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целях. То есть, при политическом терроре главным </a:t>
            </a:r>
            <a:r>
              <a:rPr lang="ru-RU" b="1" i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объектом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  воздействия являются не сами люди, а политическая ситуация, которую посредством  террора в отношении мирных  жителей  пытаются  изменить  в  нужном  для  террористов</a:t>
            </a:r>
          </a:p>
          <a:p>
            <a:pPr algn="ctr">
              <a:buNone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направлении. </a:t>
            </a:r>
            <a:endParaRPr lang="ru-RU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Международный терроризм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092209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расшатывает  государственные  и   политические   устои</a:t>
            </a:r>
          </a:p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наносит   огромный</a:t>
            </a:r>
          </a:p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материальный ущерб</a:t>
            </a:r>
          </a:p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 уничтожает памятники культуры</a:t>
            </a:r>
          </a:p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подрывает  международные отношения</a:t>
            </a:r>
            <a:endParaRPr lang="ru-RU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6400" y="304800"/>
            <a:ext cx="5791200" cy="13849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международный  терроризм</a:t>
            </a:r>
          </a:p>
          <a:p>
            <a:r>
              <a:rPr lang="ru-RU" sz="28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проявляется в беспорядочном насилии</a:t>
            </a:r>
            <a:endParaRPr lang="ru-RU" sz="2800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33600" y="2590800"/>
            <a:ext cx="4572000" cy="10772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против  людей  без разбора </a:t>
            </a:r>
            <a:endParaRPr lang="ru-RU" sz="3200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3124200" y="1828800"/>
            <a:ext cx="2743200" cy="685800"/>
          </a:xfrm>
          <a:prstGeom prst="downArrowCallout">
            <a:avLst>
              <a:gd name="adj1" fmla="val 55334"/>
              <a:gd name="adj2" fmla="val 27667"/>
              <a:gd name="adj3" fmla="val 25000"/>
              <a:gd name="adj4" fmla="val 6497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направлен</a:t>
            </a:r>
            <a:endParaRPr lang="ru-RU" sz="2400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3124200" y="4038600"/>
            <a:ext cx="2743200" cy="685800"/>
          </a:xfrm>
          <a:prstGeom prst="downArrowCallout">
            <a:avLst>
              <a:gd name="adj1" fmla="val 55334"/>
              <a:gd name="adj2" fmla="val 27667"/>
              <a:gd name="adj3" fmla="val 25000"/>
              <a:gd name="adj4" fmla="val 6497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для чего?</a:t>
            </a:r>
            <a:endParaRPr lang="ru-RU" sz="2400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66800" y="4876800"/>
            <a:ext cx="7162800" cy="18158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для создания в массах  идеи,  что  цель  оправдывает  средства:  чем ужаснее преступление, тем лучше с точки зрения террористов</a:t>
            </a:r>
            <a:endParaRPr lang="ru-RU" sz="2800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Разновидности международного терроризма</a:t>
            </a:r>
            <a:endParaRPr lang="ru-RU" sz="4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495800" cy="5410200"/>
          </a:xfrm>
        </p:spPr>
        <p:txBody>
          <a:bodyPr>
            <a:normAutofit fontScale="9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ru-RU" b="1" i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Транснациональный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- различные акции негосударственных террористических организаций в других  государствах. Однако,  они  осуществляются  самостоятельно  и  не  нацелены  на  изменение</a:t>
            </a:r>
          </a:p>
          <a:p>
            <a:pPr>
              <a:buNone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     международных</a:t>
            </a:r>
          </a:p>
          <a:p>
            <a:pPr>
              <a:buNone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     отношений</a:t>
            </a: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4572000" cy="5410200"/>
          </a:xfrm>
        </p:spPr>
        <p:txBody>
          <a:bodyPr>
            <a:normAutofit fontScale="9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</a:t>
            </a:r>
            <a:r>
              <a:rPr lang="ru-RU" b="1" i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Международный криминальный терроризм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- проявляется  в  действиях   международной организованной преступности, участники которой могут быть далеки  от  каких- либо политических  целей,  а  их  акции  могут   быть   направлены   против конкурирующих преступных организаций в другой стране</a:t>
            </a:r>
            <a:endParaRPr lang="ru-RU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2" name="Штриховая стрелка вправо 11">
            <a:hlinkClick r:id="rId2" action="ppaction://hlinksldjump"/>
          </p:cNvPr>
          <p:cNvSpPr/>
          <p:nvPr/>
        </p:nvSpPr>
        <p:spPr>
          <a:xfrm rot="10800000">
            <a:off x="914400" y="5562600"/>
            <a:ext cx="1752600" cy="609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r>
              <a:rPr lang="ru-RU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соответствии с направленностью</a:t>
            </a:r>
            <a:endParaRPr lang="ru-RU" sz="4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sz="44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Социальный</a:t>
            </a:r>
          </a:p>
          <a:p>
            <a:pPr>
              <a:buClrTx/>
              <a:buSzPct val="90000"/>
              <a:buFont typeface="Wingdings" pitchFamily="2" charset="2"/>
              <a:buChar char="Ø"/>
            </a:pPr>
            <a:endParaRPr lang="ru-RU" sz="4400" b="1" i="1" dirty="0" smtClean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sz="44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Националистический</a:t>
            </a:r>
          </a:p>
          <a:p>
            <a:pPr>
              <a:buClrTx/>
              <a:buSzPct val="90000"/>
              <a:buFont typeface="Wingdings" pitchFamily="2" charset="2"/>
              <a:buChar char="Ø"/>
            </a:pPr>
            <a:endParaRPr lang="ru-RU" sz="4400" b="1" i="1" dirty="0" smtClean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sz="44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Религиозный</a:t>
            </a:r>
          </a:p>
          <a:p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МЕТОДЫ </a:t>
            </a:r>
            <a:r>
              <a:rPr lang="en-U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ТЕРРОРИСТИЧЕСКОЙ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1"/>
            <a:ext cx="9144000" cy="2209799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С учетом способа достижения поставленных террористами целей и задач и характера объектов можно выделить четыре группы методов</a:t>
            </a:r>
            <a:endParaRPr lang="en-US" b="1" i="1" dirty="0" smtClean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  <a:p>
            <a:pPr algn="ctr">
              <a:buNone/>
            </a:pPr>
            <a:endParaRPr lang="ru-RU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733800"/>
            <a:ext cx="48768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организационного характера</a:t>
            </a:r>
            <a:endParaRPr lang="ru-RU" sz="2400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267200"/>
            <a:ext cx="48768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физического</a:t>
            </a:r>
            <a:r>
              <a:rPr lang="en-US" sz="24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  </a:t>
            </a:r>
            <a:r>
              <a:rPr lang="ru-RU" sz="24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воздействия</a:t>
            </a:r>
            <a:endParaRPr lang="ru-RU" sz="2400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876800"/>
            <a:ext cx="48768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материального  воздействия</a:t>
            </a:r>
            <a:endParaRPr lang="ru-RU" sz="2400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486400"/>
            <a:ext cx="48768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психологического воздействия</a:t>
            </a:r>
            <a:endParaRPr lang="ru-RU" sz="2400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Катя\Рабочий стол\Новая папка\11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038600"/>
            <a:ext cx="4021759" cy="2640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Documents and Settings\Катя\Рабочий стол\Новая папка\m541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505200"/>
            <a:ext cx="3426384" cy="2661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Метод организационного характера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343399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r>
              <a:rPr lang="ru-RU" sz="28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Те методы, которые используются для создания террористических структур и подготовки актов непосредственного насильственного воздействия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Катя\Рабочий стол\Новая папка\s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90345"/>
            <a:ext cx="9144000" cy="536765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Методы физического воздействия 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Эти воздействия на людей связаны с прямым физическим причинением ущерба жизни, здоровью и свободе людей. Среди них можно выделить противоправное лишение людей жизни</a:t>
            </a:r>
            <a:endParaRPr lang="ru-RU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Катя\Рабочий стол\Новая папка\cbf44ca4b6b2e719a9cc1ff18a842e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114800"/>
            <a:ext cx="3365500" cy="2524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Методы материального воздействия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00201"/>
            <a:ext cx="8839200" cy="2438400"/>
          </a:xfrm>
        </p:spPr>
        <p:txBody>
          <a:bodyPr>
            <a:normAutofit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Воздействия на неодушевленные объекты разнообразны и связаны главным образом с уничтожением или повреждением объектов этой группы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3074" name="Picture 2" descr="C:\Documents and Settings\Катя\Рабочий стол\Новая папка\img134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505200"/>
            <a:ext cx="3875582" cy="2781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Методы психологического воздействия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Действия, непосредственно носящие физический характер, но в основном рассчитанные на достижение психологического результата. К ним относятся нападения на определенных лиц, повреждение их имущества, погромы в их жилищах и т. п.</a:t>
            </a:r>
            <a:endParaRPr lang="ru-RU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ействия, также носящие по преимуществу демонстративно угрожающий характер, но не связанные с прямым причинением какого-либо физического вреда лицу или его близким. Это, прежде всего, угрозы </a:t>
            </a:r>
            <a:endParaRPr lang="ru-RU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Катя\Рабочий стол\Новая папка\7937p8080014-300x279.jpg"/>
          <p:cNvPicPr>
            <a:picLocks noChangeAspect="1" noChangeArrowheads="1"/>
          </p:cNvPicPr>
          <p:nvPr/>
        </p:nvPicPr>
        <p:blipFill>
          <a:blip r:embed="rId2" cstate="print"/>
          <a:srcRect l="7333" t="9857" r="7333" b="15591"/>
          <a:stretch>
            <a:fillRect/>
          </a:stretch>
        </p:blipFill>
        <p:spPr bwMode="auto">
          <a:xfrm>
            <a:off x="2209800" y="1524000"/>
            <a:ext cx="4126523" cy="3352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n w="18000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такое </a:t>
            </a:r>
            <a:r>
              <a:rPr lang="ru-RU" sz="6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терроризм</a:t>
            </a:r>
            <a:r>
              <a:rPr lang="ru-RU" sz="6000" dirty="0" smtClean="0">
                <a:ln w="18000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6000" dirty="0">
              <a:ln w="18000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2819400"/>
            <a:ext cx="4038600" cy="447141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Clr>
                <a:schemeClr val="bg1"/>
              </a:buClr>
              <a:buSzPct val="91000"/>
              <a:buFont typeface="Wingdings" pitchFamily="2" charset="2"/>
              <a:buChar char="Ø"/>
            </a:pPr>
            <a:endParaRPr lang="en-US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Clr>
                <a:schemeClr val="bg1"/>
              </a:buClr>
              <a:buSzPct val="91000"/>
              <a:buFont typeface="Wingdings" pitchFamily="2" charset="2"/>
              <a:buChar char="Ø"/>
            </a:pPr>
            <a:endParaRPr lang="en-US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Clr>
                <a:schemeClr val="bg1"/>
              </a:buClr>
              <a:buSzPct val="91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Терроризм- военные действия  или разновидность войны (как "конфликты низкой интенсивности"). </a:t>
            </a: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5105400" y="2743200"/>
            <a:ext cx="4038600" cy="4623816"/>
          </a:xfrm>
        </p:spPr>
        <p:txBody>
          <a:bodyPr>
            <a:normAutofit/>
          </a:bodyPr>
          <a:lstStyle/>
          <a:p>
            <a:endParaRPr lang="en-US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en-US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Террористы- обычные уголовники, а их действия нужно рассматривать как уголовные преступления. </a:t>
            </a:r>
            <a:endParaRPr lang="ru-RU" dirty="0"/>
          </a:p>
        </p:txBody>
      </p:sp>
      <p:sp>
        <p:nvSpPr>
          <p:cNvPr id="17" name="Стрелка вправо с вырезом 16"/>
          <p:cNvSpPr/>
          <p:nvPr/>
        </p:nvSpPr>
        <p:spPr>
          <a:xfrm rot="5400000">
            <a:off x="304800" y="2133600"/>
            <a:ext cx="1905000" cy="685800"/>
          </a:xfrm>
          <a:prstGeom prst="notched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" name="Стрелка вправо с вырезом 19"/>
          <p:cNvSpPr/>
          <p:nvPr/>
        </p:nvSpPr>
        <p:spPr>
          <a:xfrm rot="5400000">
            <a:off x="6705600" y="2133600"/>
            <a:ext cx="1905000" cy="685800"/>
          </a:xfrm>
          <a:prstGeom prst="notched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Статистика террористических актов в России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По неофициальным данным:</a:t>
            </a:r>
          </a:p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2005 - 251 (на всей территории РФ)</a:t>
            </a:r>
          </a:p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2006 - 112 (на всей территории РФ)</a:t>
            </a:r>
          </a:p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2007 - 48 (на всей территории РФ)</a:t>
            </a:r>
          </a:p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2008 - ...</a:t>
            </a:r>
          </a:p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2009 - 350 (за год в трёх республиках)</a:t>
            </a:r>
          </a:p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2010 (январь – март) - 90 (за три месяца в трёх республиках)</a:t>
            </a:r>
            <a:endParaRPr lang="ru-RU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Мировая статистика </a:t>
            </a:r>
            <a:b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2000-2006 гг.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787409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С 2000 по 2006 год общее количество совершенных терактов составило 14 934. </a:t>
            </a:r>
          </a:p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Средний показатель совершенных терактов на страну </a:t>
            </a:r>
          </a:p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  – 133,3.</a:t>
            </a:r>
          </a:p>
        </p:txBody>
      </p:sp>
      <p:pic>
        <p:nvPicPr>
          <p:cNvPr id="4" name="Picture 2" descr="Картинка 10 из 773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43908">
            <a:off x="2728056" y="4432210"/>
            <a:ext cx="2719387" cy="2255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Documents and Settings\Катя\Рабочий стол\Новая папка\kadri_8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733800"/>
            <a:ext cx="1937488" cy="3124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10910">
            <a:off x="6306358" y="4815658"/>
            <a:ext cx="2682875" cy="1785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Так как бороться?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«работать над упреждением, и это задача правоохранительных органов и органов безопасности». Премьер-министр России В.Путин.</a:t>
            </a:r>
          </a:p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«…ужесточение закона и ряд специальных изменений в уголовном законодательстве.» Генпрокурор страны Юрий Чайка</a:t>
            </a:r>
          </a:p>
          <a:p>
            <a:endParaRPr lang="ru-RU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381000"/>
            <a:ext cx="8686800" cy="5083175"/>
          </a:xfrm>
        </p:spPr>
        <p:txBody>
          <a:bodyPr>
            <a:normAutofit fontScale="92500"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>
              <a:buNone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"Получается, что государство своими же руками взращивает предпосылки для роста террористической активности на Северном Кавказе. А затем государство еще тратит огромные деньги на содержание военно-полицейской машины на юге страны. Чтобы победить террористов, нужно начать наведение элементарного порядка в органах власти северокавказских республик", - спикер Совета федерации РФ Сергей Миронов.</a:t>
            </a: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Правовая основа противодействия терроризму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524001"/>
            <a:ext cx="8839200" cy="5334000"/>
          </a:xfrm>
        </p:spPr>
        <p:txBody>
          <a:bodyPr numCol="1">
            <a:normAutofit fontScale="85000"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Правовую основу противодействия терроризму составляют </a:t>
            </a:r>
            <a:r>
              <a:rPr lang="ru-RU" b="1" i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Конституция Российской Федерации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, общепризнанные </a:t>
            </a:r>
            <a:r>
              <a:rPr lang="ru-RU" b="1" i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принципы и нормы международного права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, </a:t>
            </a:r>
            <a:r>
              <a:rPr lang="ru-RU" b="1" i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международные договоры Российской Федерации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, </a:t>
            </a:r>
            <a:r>
              <a:rPr lang="ru-RU" b="1" i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настоящий Федеральный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 закон и </a:t>
            </a:r>
            <a:r>
              <a:rPr lang="ru-RU" b="1" i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другие федеральные за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коны, </a:t>
            </a:r>
            <a:r>
              <a:rPr lang="ru-RU" b="1" i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нормативные правовые акты Президента Российской Федерации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, </a:t>
            </a:r>
            <a:r>
              <a:rPr lang="ru-RU" b="1" i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нормативные правовые акты Правительства Российской Федерации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, а также принимаемые в соответствии с ними нормативные правовые акты других федеральных органов государственной власти.</a:t>
            </a:r>
          </a:p>
          <a:p>
            <a:pPr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 принципы противодействия терроризму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199"/>
          </a:xfrm>
        </p:spPr>
        <p:txBody>
          <a:bodyPr>
            <a:normAutofit fontScale="47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61822" indent="-742950">
              <a:buNone/>
            </a:pPr>
            <a:r>
              <a:rPr lang="ru-RU" sz="38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1) обеспечение и защита основных прав и свобод человека и гражданина;</a:t>
            </a:r>
          </a:p>
          <a:p>
            <a:pPr marL="861822" indent="-742950">
              <a:buNone/>
            </a:pPr>
            <a:endParaRPr lang="ru-RU" sz="3800" b="1" i="1" dirty="0" smtClean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  <a:p>
            <a:pPr marL="861822" indent="-742950">
              <a:buNone/>
            </a:pPr>
            <a:r>
              <a:rPr lang="ru-RU" sz="38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2) законность;</a:t>
            </a:r>
          </a:p>
          <a:p>
            <a:pPr marL="861822" indent="-742950">
              <a:buNone/>
            </a:pPr>
            <a:endParaRPr lang="ru-RU" sz="3800" b="1" i="1" dirty="0" smtClean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  <a:p>
            <a:pPr marL="861822" indent="-742950">
              <a:buNone/>
            </a:pPr>
            <a:r>
              <a:rPr lang="ru-RU" sz="38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3) приоритет защиты прав и законных интересов лиц, подвергающихся террористической опасности;</a:t>
            </a:r>
          </a:p>
          <a:p>
            <a:pPr marL="861822" indent="-742950">
              <a:buNone/>
            </a:pPr>
            <a:endParaRPr lang="ru-RU" sz="3800" b="1" i="1" dirty="0" smtClean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  <a:p>
            <a:pPr marL="861822" indent="-742950">
              <a:buNone/>
            </a:pPr>
            <a:r>
              <a:rPr lang="ru-RU" sz="38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4) неотвратимость наказания за осуществление террористической деятельности;</a:t>
            </a:r>
          </a:p>
          <a:p>
            <a:pPr marL="861822" indent="-742950">
              <a:buNone/>
            </a:pPr>
            <a:endParaRPr lang="ru-RU" sz="3800" b="1" i="1" dirty="0" smtClean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  <a:p>
            <a:pPr marL="861822" indent="-742950">
              <a:buNone/>
            </a:pPr>
            <a:r>
              <a:rPr lang="ru-RU" sz="38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5) системность и комплексное использование политических, информационно-пропагандистских, социально-экономических, правовых, специальных и иных мер противодействия терроризму;</a:t>
            </a:r>
          </a:p>
          <a:p>
            <a:pPr marL="861822" indent="-742950">
              <a:buNone/>
            </a:pPr>
            <a:endParaRPr lang="ru-RU" sz="3800" b="1" i="1" dirty="0" smtClean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  <a:p>
            <a:pPr marL="861822" indent="-742950">
              <a:buNone/>
            </a:pPr>
            <a:r>
              <a:rPr lang="ru-RU" sz="38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6) сотрудничество государства с общественными и религиозными объединениями, международными и иными организациями, гражданами в противодействии терроризму;</a:t>
            </a:r>
          </a:p>
          <a:p>
            <a:pPr marL="861822" indent="-742950">
              <a:buNone/>
            </a:pPr>
            <a:endParaRPr lang="ru-RU" sz="3800" b="1" i="1" dirty="0" smtClean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  <a:p>
            <a:pPr marL="861822" indent="-742950">
              <a:buNone/>
            </a:pPr>
            <a:r>
              <a:rPr lang="ru-RU" sz="38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7) приоритет мер предупреждения терроризма;</a:t>
            </a:r>
          </a:p>
          <a:p>
            <a:pPr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4625975"/>
          </a:xfrm>
        </p:spPr>
        <p:txBody>
          <a:bodyPr>
            <a:normAutofit fontScale="62500" lnSpcReduction="20000"/>
          </a:bodyPr>
          <a:lstStyle/>
          <a:p>
            <a:pPr marL="861822" indent="-742950">
              <a:buNone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8) единоначалие в руководстве привлекаемыми силами и средствами при проведении </a:t>
            </a:r>
            <a:r>
              <a:rPr lang="ru-RU" b="1" i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контртеррористических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 операции</a:t>
            </a:r>
          </a:p>
          <a:p>
            <a:pPr marL="861822" indent="-742950">
              <a:buNone/>
            </a:pPr>
            <a:endParaRPr lang="ru-RU" b="1" i="1" dirty="0" smtClean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  <a:p>
            <a:pPr marL="861822" indent="-742950">
              <a:buNone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9) сочетание гласных и негласных методов противодействия терроризму;</a:t>
            </a:r>
          </a:p>
          <a:p>
            <a:pPr marL="861822" indent="-742950">
              <a:buNone/>
            </a:pPr>
            <a:endParaRPr lang="ru-RU" b="1" i="1" dirty="0" smtClean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  <a:p>
            <a:pPr marL="861822" indent="-742950">
              <a:buNone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10) конфиденциальность сведений о специальных средствах, технических приемах, тактике осуществления мероприятий по борьбе с терроризмом, а также о составе их участников;</a:t>
            </a:r>
          </a:p>
          <a:p>
            <a:pPr marL="861822" indent="-742950">
              <a:buNone/>
            </a:pPr>
            <a:endParaRPr lang="ru-RU" b="1" i="1" dirty="0" smtClean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  <a:p>
            <a:pPr marL="861822" indent="-742950">
              <a:buNone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11) недопустимость политических уступок террористам;</a:t>
            </a:r>
          </a:p>
          <a:p>
            <a:pPr marL="861822" indent="-742950">
              <a:buNone/>
            </a:pPr>
            <a:endParaRPr lang="ru-RU" b="1" i="1" dirty="0" smtClean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  <a:p>
            <a:pPr marL="861822" indent="-742950">
              <a:buNone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12) минимизация и (или) ликвидация последствий проявлений терроризма;</a:t>
            </a:r>
          </a:p>
          <a:p>
            <a:pPr marL="861822" indent="-742950">
              <a:buNone/>
            </a:pPr>
            <a:endParaRPr lang="ru-RU" b="1" i="1" dirty="0" smtClean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  <a:p>
            <a:pPr marL="861822" indent="-742950">
              <a:buNone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13) соразмерность мер противодействия терроризму степени террористической опасности.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Список используемых интернет ресурсов и литературы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609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 </a:t>
            </a:r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http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://</a:t>
            </a:r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www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.</a:t>
            </a:r>
            <a:r>
              <a:rPr lang="en-US" b="1" u="sng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terrorunet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.</a:t>
            </a:r>
            <a:r>
              <a:rPr lang="en-US" b="1" u="sng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ru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/</a:t>
            </a:r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history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/</a:t>
            </a:r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details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/</a:t>
            </a:r>
            <a:r>
              <a:rPr lang="en-US" b="1" u="sng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newsdetail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.</a:t>
            </a:r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html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?</a:t>
            </a:r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n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_</a:t>
            </a:r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no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=19</a:t>
            </a:r>
            <a:endParaRPr lang="ru-RU" b="1" u="sng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3"/>
              </a:rPr>
              <a:t>http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3"/>
              </a:rPr>
              <a:t>://</a:t>
            </a:r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3"/>
              </a:rPr>
              <a:t>www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3"/>
              </a:rPr>
              <a:t>.</a:t>
            </a:r>
            <a:r>
              <a:rPr lang="en-US" b="1" u="sng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3"/>
              </a:rPr>
              <a:t>kapital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3"/>
              </a:rPr>
              <a:t>-</a:t>
            </a:r>
            <a:r>
              <a:rPr lang="en-US" b="1" u="sng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3"/>
              </a:rPr>
              <a:t>rus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3"/>
              </a:rPr>
              <a:t>.</a:t>
            </a:r>
            <a:r>
              <a:rPr lang="en-US" b="1" u="sng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3"/>
              </a:rPr>
              <a:t>ru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3"/>
              </a:rPr>
              <a:t>/</a:t>
            </a:r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3"/>
              </a:rPr>
              <a:t>articles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3"/>
              </a:rPr>
              <a:t>/</a:t>
            </a:r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3"/>
              </a:rPr>
              <a:t>article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3"/>
              </a:rPr>
              <a:t>/175472</a:t>
            </a:r>
            <a:endParaRPr lang="ru-RU" b="1" u="sng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http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://</a:t>
            </a:r>
            <a:r>
              <a:rPr lang="en-US" b="1" u="sng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vimpel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-</a:t>
            </a:r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v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.</a:t>
            </a:r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com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/</a:t>
            </a:r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terrorism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/</a:t>
            </a:r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terror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_</a:t>
            </a:r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soc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-</a:t>
            </a:r>
            <a:r>
              <a:rPr lang="en-US" b="1" u="sng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pol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_</a:t>
            </a:r>
            <a:r>
              <a:rPr lang="en-US" b="1" u="sng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yavl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/</a:t>
            </a:r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tendency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_</a:t>
            </a:r>
            <a:r>
              <a:rPr lang="en-US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terror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.</a:t>
            </a:r>
            <a:r>
              <a:rPr lang="en-US" b="1" u="sng" dirty="0" err="1" smtClean="0">
                <a:ln w="50800"/>
                <a:solidFill>
                  <a:schemeClr val="bg1">
                    <a:shade val="50000"/>
                  </a:schemeClr>
                </a:solidFill>
                <a:hlinkClick r:id="rId4"/>
              </a:rPr>
              <a:t>shtml</a:t>
            </a:r>
            <a:endParaRPr lang="ru-RU" b="1" u="sng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5"/>
              </a:rPr>
              <a:t>http://ref.by/refs/104/39110/1.html</a:t>
            </a:r>
            <a:endParaRPr lang="ru-RU" b="1" u="sng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None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Ряд положении, наиболее часто встречающихся в научных разработках, посвященных проблеме терроризма.</a:t>
            </a:r>
            <a:endParaRPr lang="ru-RU" sz="2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Clr>
                <a:schemeClr val="bg1"/>
              </a:buClr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Терроризм - это одна из форм организованного насилия.</a:t>
            </a:r>
          </a:p>
          <a:p>
            <a:pPr>
              <a:buClr>
                <a:schemeClr val="bg1"/>
              </a:buClr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Терроризм - это использование силы в политических целях, специфическая форма политического насилия.</a:t>
            </a:r>
          </a:p>
          <a:p>
            <a:pPr>
              <a:buClr>
                <a:schemeClr val="bg1"/>
              </a:buClr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Терроризм сочетает высокий уровень политической мотивации с низким уровнем участия масс.</a:t>
            </a:r>
          </a:p>
          <a:p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6138"/>
            <a:ext cx="9144000" cy="581697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Террористическая акция, помимо причинения непосредственного ущерба жертве, рассчитана на определенный эффект : </a:t>
            </a:r>
            <a:r>
              <a:rPr lang="ru-RU" sz="3200" b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посеять </a:t>
            </a:r>
            <a:r>
              <a:rPr lang="ru-RU" sz="3200" b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страх</a:t>
            </a:r>
            <a:r>
              <a:rPr lang="ru-RU" sz="3200" b="1" i="1" dirty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.</a:t>
            </a: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ru-RU" sz="3200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3200" b="1" i="1" dirty="0" smtClean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  <a:p>
            <a:endParaRPr lang="ru-RU" sz="2000" b="1" i="1" u="sng" dirty="0" smtClean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  <a:p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1) кто совершает теракт (террористы); </a:t>
            </a:r>
          </a:p>
          <a:p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2)непосредственные жертвы акции; </a:t>
            </a:r>
          </a:p>
          <a:p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3) кого хотят запугать и заставить вести себя определенным образом. </a:t>
            </a:r>
          </a:p>
          <a:p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     </a:t>
            </a:r>
            <a:endParaRPr lang="ru-RU" sz="3200" b="1" i="1" dirty="0" smtClean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Терроризм - это метод борьбы. </a:t>
            </a:r>
          </a:p>
          <a:p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C:\Documents and Settings\Катя\Рабочий стол\Новая папка\m541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114800"/>
            <a:ext cx="2857500" cy="22193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52400" y="152400"/>
            <a:ext cx="8839200" cy="34778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i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ТЕРРОРИЗМ</a:t>
            </a:r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 - акции, сопряженные с применением насилия или угрозой насилия, как правило, сопровождаемые </a:t>
            </a:r>
            <a:r>
              <a:rPr lang="ru-RU" sz="2000" b="1" i="1" u="sng" dirty="0" smtClean="0">
                <a:ln w="50800"/>
                <a:solidFill>
                  <a:srgbClr val="002060"/>
                </a:solidFill>
                <a:latin typeface="Book Antiqua" pitchFamily="18" charset="0"/>
              </a:rPr>
              <a:t>выдвижением конкретных требований</a:t>
            </a:r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. Насилие </a:t>
            </a:r>
            <a:r>
              <a:rPr lang="ru-RU" sz="2000" b="1" i="1" u="sng" dirty="0" smtClean="0">
                <a:ln w="50800"/>
                <a:solidFill>
                  <a:srgbClr val="002060"/>
                </a:solidFill>
                <a:latin typeface="Book Antiqua" pitchFamily="18" charset="0"/>
              </a:rPr>
              <a:t>направлено</a:t>
            </a:r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 в основном против гражданских объектов и лиц. </a:t>
            </a:r>
            <a:r>
              <a:rPr lang="ru-RU" sz="2000" b="1" i="1" u="sng" dirty="0" smtClean="0">
                <a:ln w="50800"/>
                <a:solidFill>
                  <a:srgbClr val="002060"/>
                </a:solidFill>
                <a:latin typeface="Book Antiqua" pitchFamily="18" charset="0"/>
              </a:rPr>
              <a:t>Мотивы</a:t>
            </a:r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 имеют политический или иной характер. </a:t>
            </a:r>
            <a:r>
              <a:rPr lang="ru-RU" sz="2000" b="1" i="1" u="sng" dirty="0" smtClean="0">
                <a:ln w="50800"/>
                <a:solidFill>
                  <a:srgbClr val="002060"/>
                </a:solidFill>
                <a:latin typeface="Book Antiqua" pitchFamily="18" charset="0"/>
              </a:rPr>
              <a:t>Исполнители</a:t>
            </a:r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, обычно, малочисленны, оторваны от населения, являются членами организованных групп и в отличии от других преступников берут на себя ответственность за совершаемые акции. Акции совершаются так, чтобы </a:t>
            </a:r>
            <a:r>
              <a:rPr lang="ru-RU" sz="2000" b="1" i="1" u="sng" dirty="0" smtClean="0">
                <a:ln w="50800"/>
                <a:solidFill>
                  <a:srgbClr val="002060"/>
                </a:solidFill>
                <a:latin typeface="Book Antiqua" pitchFamily="18" charset="0"/>
              </a:rPr>
              <a:t>привлечь максимум общественного внимания и оказать воздействие на власть </a:t>
            </a:r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или определенные группы населения (порой весьма широкие), выходя за рамки причинения непосредственного физического ущерба.</a:t>
            </a:r>
            <a:endParaRPr lang="ru-RU" sz="2000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3078" name="Picture 6" descr="C:\Documents and Settings\Катя\Рабочий стол\Новая папка\11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63686">
            <a:off x="3267322" y="4422121"/>
            <a:ext cx="3138166" cy="20875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4" name="Picture 2" descr="C:\Documents and Settings\Катя\Рабочий стол\Новая папка\m1250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17880">
            <a:off x="5540250" y="3850949"/>
            <a:ext cx="3249946" cy="26003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152400"/>
            <a:ext cx="48006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Суть терроризма – насилие с целью устрашения.</a:t>
            </a:r>
            <a:endParaRPr lang="ru-RU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057400"/>
            <a:ext cx="4038600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i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Субъект 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террористического насилия – отдельные лица или неправительственные организации.</a:t>
            </a:r>
            <a:endParaRPr lang="ru-RU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828800" y="9906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105400" y="2057400"/>
            <a:ext cx="403860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i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Объект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 насилия – власть в лице отдельных государственных служащих или общество в лице отдельных граждан .</a:t>
            </a:r>
            <a:endParaRPr lang="ru-RU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248400" y="9906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191000" y="990600"/>
            <a:ext cx="685800" cy="2743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81200" y="3810000"/>
            <a:ext cx="5486400" cy="20313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i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Цель 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насилия</a:t>
            </a:r>
            <a:r>
              <a:rPr lang="ru-RU" b="1" i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– добиться желательного для террористов развития событий – революции, дестабилизации общества, развязывания войны с иностранным государством, обретения независимости некоторой территорией, падения престижа власти, политических уступок со стороны власти и т.д.</a:t>
            </a:r>
            <a:endParaRPr lang="ru-RU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Формы терроризма</a:t>
            </a:r>
            <a:endParaRPr lang="ru-RU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классификация по субъектам террористической деятельности </a:t>
            </a:r>
            <a:endParaRPr lang="ru-RU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Clr>
                <a:schemeClr val="bg1"/>
              </a:buClr>
              <a:buSzPct val="90000"/>
              <a:buFont typeface="Wingdings" pitchFamily="2" charset="2"/>
              <a:buChar char="Ø"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 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классификация по направленности на достижение тех или иных результатов</a:t>
            </a:r>
            <a:endParaRPr lang="ru-RU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/>
          </p:cNvPr>
          <p:cNvSpPr/>
          <p:nvPr/>
        </p:nvSpPr>
        <p:spPr>
          <a:xfrm>
            <a:off x="1066800" y="4267200"/>
            <a:ext cx="1676400" cy="762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триховая стрелка вправо 11">
            <a:hlinkClick r:id="rId3" action="ppaction://hlinksldjump"/>
          </p:cNvPr>
          <p:cNvSpPr/>
          <p:nvPr/>
        </p:nvSpPr>
        <p:spPr>
          <a:xfrm>
            <a:off x="5867400" y="4343400"/>
            <a:ext cx="1676400" cy="762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Внутригосударственный (политический)терроризм 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r>
              <a:rPr lang="ru-RU" b="1" i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Деятельность</a:t>
            </a:r>
            <a:endParaRPr lang="ru-RU" b="1" i="1" u="sng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752600" y="2057400"/>
            <a:ext cx="1371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096000" y="20574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" y="26670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специально организованных террористических групп </a:t>
            </a:r>
            <a:endParaRPr lang="ru-RU" sz="2000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28194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террористов-одиночек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971800" y="3657600"/>
            <a:ext cx="10668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5029200" y="3657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90800" y="46482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достижение различных политических целей в пределах одного государства.</a:t>
            </a:r>
            <a:endParaRPr lang="ru-RU" sz="2400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51062"/>
          </a:xfrm>
        </p:spPr>
        <p:txBody>
          <a:bodyPr>
            <a:noAutofit/>
          </a:bodyPr>
          <a:lstStyle/>
          <a:p>
            <a:r>
              <a:rPr lang="ru-RU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Террором может называться насилие, сознательно направленное по отношению к государству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752600"/>
            <a:ext cx="4038600" cy="462381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Прямое насилие, которое выражается в непосредственном применении силы (война, вооруженное восстание, политические репрессии, террор) </a:t>
            </a:r>
            <a:endParaRPr lang="ru-RU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105400" y="1752600"/>
            <a:ext cx="4038600" cy="462381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ClrTx/>
              <a:buSzPct val="90000"/>
              <a:buFont typeface="Wingdings" pitchFamily="2" charset="2"/>
              <a:buChar char="Ø"/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Book Antiqua" pitchFamily="18" charset="0"/>
              </a:rPr>
              <a:t>Косвенное (скрытое) насилие, которое не предполагает непосредственного использования силы, но означает только угрозу применения её</a:t>
            </a:r>
            <a:endParaRPr lang="ru-RU" b="1" i="1" dirty="0">
              <a:ln w="50800"/>
              <a:solidFill>
                <a:schemeClr val="bg1">
                  <a:shade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614</TotalTime>
  <Words>1132</Words>
  <Application>Microsoft Office PowerPoint</Application>
  <PresentationFormat>Экран (4:3)</PresentationFormat>
  <Paragraphs>129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Модульная</vt:lpstr>
      <vt:lpstr>Терроризм-угроза обществу?! </vt:lpstr>
      <vt:lpstr>Что такое терроризм?</vt:lpstr>
      <vt:lpstr>Ряд положении, наиболее часто встречающихся в научных разработках, посвященных проблеме терроризма.</vt:lpstr>
      <vt:lpstr>Презентация PowerPoint</vt:lpstr>
      <vt:lpstr>Презентация PowerPoint</vt:lpstr>
      <vt:lpstr>Презентация PowerPoint</vt:lpstr>
      <vt:lpstr>Формы терроризма</vt:lpstr>
      <vt:lpstr>Внутригосударственный (политический)терроризм </vt:lpstr>
      <vt:lpstr>Террором может называться насилие, сознательно направленное по отношению к государству</vt:lpstr>
      <vt:lpstr>Политический терроризм</vt:lpstr>
      <vt:lpstr>Международный терроризм</vt:lpstr>
      <vt:lpstr>Презентация PowerPoint</vt:lpstr>
      <vt:lpstr>Разновидности международного терроризма</vt:lpstr>
      <vt:lpstr>В соответствии с направленностью</vt:lpstr>
      <vt:lpstr>МЕТОДЫ  ТЕРРОРИСТИЧЕСКОЙ ДЕЯТЕЛЬНОСТИ </vt:lpstr>
      <vt:lpstr>Метод организационного характера</vt:lpstr>
      <vt:lpstr>Методы физического воздействия </vt:lpstr>
      <vt:lpstr>Методы материального воздействия</vt:lpstr>
      <vt:lpstr>Методы психологического воздействия</vt:lpstr>
      <vt:lpstr>Статистика террористических актов в России</vt:lpstr>
      <vt:lpstr>Мировая статистика  за 2000-2006 гг.</vt:lpstr>
      <vt:lpstr>Так как бороться?</vt:lpstr>
      <vt:lpstr>Презентация PowerPoint</vt:lpstr>
      <vt:lpstr>Правовая основа противодействия терроризму </vt:lpstr>
      <vt:lpstr>Основные принципы противодействия терроризму </vt:lpstr>
      <vt:lpstr>Презентация PowerPoint</vt:lpstr>
      <vt:lpstr>Список используемых интернет ресурсов и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Маришка Николашка</dc:creator>
  <cp:lastModifiedBy>Тамара</cp:lastModifiedBy>
  <cp:revision>65</cp:revision>
  <dcterms:modified xsi:type="dcterms:W3CDTF">2013-01-28T20:23:45Z</dcterms:modified>
</cp:coreProperties>
</file>