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90" r:id="rId2"/>
  </p:sldMasterIdLst>
  <p:notesMasterIdLst>
    <p:notesMasterId r:id="rId29"/>
  </p:notesMasterIdLst>
  <p:sldIdLst>
    <p:sldId id="277" r:id="rId3"/>
    <p:sldId id="256" r:id="rId4"/>
    <p:sldId id="257" r:id="rId5"/>
    <p:sldId id="288" r:id="rId6"/>
    <p:sldId id="289" r:id="rId7"/>
    <p:sldId id="287" r:id="rId8"/>
    <p:sldId id="276" r:id="rId9"/>
    <p:sldId id="290" r:id="rId10"/>
    <p:sldId id="274" r:id="rId11"/>
    <p:sldId id="268" r:id="rId12"/>
    <p:sldId id="269" r:id="rId13"/>
    <p:sldId id="270" r:id="rId14"/>
    <p:sldId id="271" r:id="rId15"/>
    <p:sldId id="272" r:id="rId16"/>
    <p:sldId id="273" r:id="rId17"/>
    <p:sldId id="265" r:id="rId18"/>
    <p:sldId id="295" r:id="rId19"/>
    <p:sldId id="294" r:id="rId20"/>
    <p:sldId id="293" r:id="rId21"/>
    <p:sldId id="261" r:id="rId22"/>
    <p:sldId id="283" r:id="rId23"/>
    <p:sldId id="284" r:id="rId24"/>
    <p:sldId id="285" r:id="rId25"/>
    <p:sldId id="286" r:id="rId26"/>
    <p:sldId id="298" r:id="rId27"/>
    <p:sldId id="29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52F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2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>
      <p:cViewPr varScale="1">
        <p:scale>
          <a:sx n="56" d="100"/>
          <a:sy n="56" d="100"/>
        </p:scale>
        <p:origin x="-268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54B8769-3808-4EEA-978D-76D330A2BC29}" type="datetimeFigureOut">
              <a:rPr lang="ru-RU"/>
              <a:pPr>
                <a:defRPr/>
              </a:pPr>
              <a:t>20.12.2011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1D55A22-8E14-4554-BAD5-4379E1191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456D1D-640E-4943-9103-44C250DE0933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F029-A084-44FD-8C5C-B0299C369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01047-5711-47DD-8454-250CEDE31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C2BB-4F65-4BEC-9505-14D7F1A23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C0456-F3C2-4141-92F0-0DAB07B87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F8E1-B89B-4F39-97B4-3A589226B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13C2-A654-4D46-B47A-D67FB036A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6774F-99F4-4217-BFB8-2CCE0F62B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83B-C7DC-4F42-BC49-1A24BB5D1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7F16-9918-4528-988D-51736C37A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6DEE-839F-4C88-AAB6-03027AEE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8262-ADD3-4194-BF37-4AD14AEBF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4AAF-8DCA-4341-808A-11461FACF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AB568-E948-4460-B56F-DCA5FD04B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0E6F7-8E6B-4514-A5CB-64762681B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F00F-498A-456D-AC6C-BA660EA44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F882F-23B6-4DFF-B440-9656850B6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DC70-4027-4E15-BA30-533C4C5A6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D25E-42A7-4C6A-B72A-316C09BD0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61E62-10C5-465D-BF97-E85FC539B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B00E-7A2F-4664-A91A-F551284DD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C099C-E5E7-441B-A118-8575D6EC1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C2B67-D80D-492F-82FA-4BCA852CA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F13EE09-AEC9-467D-B542-FF47C1058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2211D4F-FA87-457F-8F70-73629A4B5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62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{D78DE0F5-6AA0-48FC-92D0-046CA8DDBECC}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14313"/>
            <a:ext cx="4000500" cy="4386262"/>
          </a:xfrm>
        </p:spPr>
      </p:pic>
      <p:pic>
        <p:nvPicPr>
          <p:cNvPr id="3" name="Picture 2" descr="{10A40DAA-2D76-4C8F-82D9-07F7F14D1E49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2786063"/>
            <a:ext cx="60086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Локальная</a:t>
            </a:r>
            <a:br>
              <a:rPr lang="ru-RU" sz="4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(объектовая)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229600" cy="3528392"/>
          </a:xfrm>
        </p:spPr>
        <p:txBody>
          <a:bodyPr/>
          <a:lstStyle/>
          <a:p>
            <a:r>
              <a:rPr lang="ru-RU" sz="3200" dirty="0" smtClean="0"/>
              <a:t> К локальным чрезвычайным ситуациям относят такие, в которых поражающие факторы и воздействие источника ЧС не выходят за пределы производственного участка или объекта и могут быть ликвидированы собственными силами и средствами.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Местная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К </a:t>
            </a:r>
            <a:r>
              <a:rPr lang="ru-RU" sz="3200" b="1" dirty="0" smtClean="0"/>
              <a:t>местным </a:t>
            </a:r>
            <a:r>
              <a:rPr lang="ru-RU" sz="3200" dirty="0" smtClean="0"/>
              <a:t>чрезвычайным ситуациям относят такие, в которых поражающие факторы и воздействие источника ЧС не выходят за пределы населенного пункта, города (района).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20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Территориальная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К территориальным </a:t>
            </a:r>
            <a:r>
              <a:rPr lang="ru-RU" sz="3200" dirty="0" smtClean="0"/>
              <a:t>чрезвычайным ситуациям относятся такие, в которых поражающие факторы и воздействие источника чрезвычайной ситуации не выходят за пределы субъекта Российской Федерации (республики, края области, автономного образования</a:t>
            </a:r>
            <a:r>
              <a:rPr lang="ru-RU" dirty="0" smtClean="0"/>
              <a:t>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Региональная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К </a:t>
            </a:r>
            <a:r>
              <a:rPr lang="ru-RU" sz="3200" b="1" dirty="0" smtClean="0"/>
              <a:t>региональным </a:t>
            </a:r>
            <a:r>
              <a:rPr lang="ru-RU" sz="3200" dirty="0" smtClean="0"/>
              <a:t>чрезвычайным ситуациям относят такие, в которых поражающие факторы и воздействие источника ЧС охватывают территорию двух-трех субъектов Российской Федерации.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22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 К </a:t>
            </a:r>
            <a:r>
              <a:rPr lang="ru-RU" sz="3200" b="1" dirty="0" smtClean="0"/>
              <a:t>федеральным</a:t>
            </a:r>
            <a:r>
              <a:rPr lang="ru-RU" sz="3200" dirty="0" smtClean="0"/>
              <a:t> чрезвычайным ситуациям относят такие, в которых поражающие факторы и воздействие источника ЧС выходят за пределы четырех и более </a:t>
            </a:r>
            <a:r>
              <a:rPr lang="ru-RU" sz="3200" dirty="0" smtClean="0"/>
              <a:t>субъектов 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   </a:t>
            </a:r>
            <a:r>
              <a:rPr lang="ru-RU" sz="3200" dirty="0" smtClean="0"/>
              <a:t>Российской </a:t>
            </a:r>
            <a:r>
              <a:rPr lang="ru-RU" sz="3200" dirty="0" smtClean="0"/>
              <a:t>Федерации.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Глобальная 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Существует также понятие — </a:t>
            </a:r>
            <a:r>
              <a:rPr lang="ru-RU" sz="3200" b="1" dirty="0" smtClean="0"/>
              <a:t>глобальная </a:t>
            </a:r>
            <a:r>
              <a:rPr lang="ru-RU" sz="3200" dirty="0" smtClean="0"/>
              <a:t>чрезвычайная ситуация, в которой поражающие факторы и воздействие чрезвычайной ситуации выходят за пределы государства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  <p:bldP spid="245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660033"/>
                </a:solidFill>
                <a:effectLst/>
              </a:rPr>
              <a:t>Классификация зависимости от природы происхождения: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1)  транспортные аварии и катастрофы;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2)  пожары, взрывы, угрозы взрывов;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3)  аварии с выбросом (угрозой выброса) химически опасных веществ;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4)  аварии с выбросом (угрозой выброса) радиоактивных веществ;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5)  аварии с выбросом (угрозой выброса) биологически опасных веществ;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6)  внезапное обрушение зданий, сооружений;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7)  аварии в электроэнергетических системах;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8)  аварии в коммунальных системах жизнеобеспечения;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9)  аварии на очистных сооружениях;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10) гидродинамические аварии (прорывы плотин, дамб, шлюзов, перемычек).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1"/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Пожары, взрывы, угрозы взрывов;</a:t>
            </a:r>
          </a:p>
        </p:txBody>
      </p:sp>
      <p:pic>
        <p:nvPicPr>
          <p:cNvPr id="26627" name="Picture 3" descr="{D78DE0F5-6AA0-48FC-92D0-046CA8DDBECC}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68760"/>
            <a:ext cx="3970784" cy="5284440"/>
          </a:xfrm>
        </p:spPr>
      </p:pic>
      <p:pic>
        <p:nvPicPr>
          <p:cNvPr id="26628" name="Picture 4" descr="{495E71C2-BA69-41ED-B50A-5E1A310A13A6}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772816"/>
            <a:ext cx="4032448" cy="424847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Аварии с выбросом (угрозой выброса) радиоактивных веществ;</a:t>
            </a:r>
          </a:p>
        </p:txBody>
      </p:sp>
      <p:pic>
        <p:nvPicPr>
          <p:cNvPr id="27651" name="Picture 6" descr="{46BAF192-3536-4D98-A3C4-9CF31B5AE5FC}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916832"/>
            <a:ext cx="6276975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Аварии с выбросом (угрозой выброса) химически опасных веществ;</a:t>
            </a:r>
          </a:p>
        </p:txBody>
      </p:sp>
      <p:pic>
        <p:nvPicPr>
          <p:cNvPr id="28675" name="Picture 8" descr="{10A40DAA-2D76-4C8F-82D9-07F7F14D1E49}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" y="1676400"/>
            <a:ext cx="8151813" cy="44227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571480"/>
            <a:ext cx="8229600" cy="135732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dirty="0" smtClean="0">
                <a:solidFill>
                  <a:srgbClr val="660033"/>
                </a:solidFill>
              </a:rPr>
              <a:t>ЧРЕЗВЫЧАЙНЫЕ</a:t>
            </a:r>
            <a:r>
              <a:rPr lang="ru-RU" sz="4400" dirty="0" smtClean="0">
                <a:solidFill>
                  <a:srgbClr val="660033"/>
                </a:solidFill>
              </a:rPr>
              <a:t> СИТУАЦИИ ТЕХНОГЕННОГО ХАРАКТЕРА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r>
              <a:rPr lang="ru-RU" dirty="0" smtClean="0"/>
              <a:t>Урок по основам безопасности жизнедеятельности - 8 класс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22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14255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660033"/>
                </a:solidFill>
              </a:rPr>
              <a:t>Гидродинамические аварии (прорывы плотин, дамб, шлюзов, перемычек).</a:t>
            </a:r>
            <a:r>
              <a:rPr lang="ru-RU" sz="4000" dirty="0" smtClean="0">
                <a:solidFill>
                  <a:srgbClr val="660033"/>
                </a:solidFill>
              </a:rPr>
              <a:t/>
            </a:r>
            <a:br>
              <a:rPr lang="ru-RU" sz="4000" dirty="0" smtClean="0">
                <a:solidFill>
                  <a:srgbClr val="660033"/>
                </a:solidFill>
              </a:rPr>
            </a:br>
            <a:endParaRPr lang="ru-RU" sz="4000" dirty="0" smtClean="0">
              <a:solidFill>
                <a:srgbClr val="660033"/>
              </a:solidFill>
            </a:endParaRPr>
          </a:p>
        </p:txBody>
      </p:sp>
      <p:pic>
        <p:nvPicPr>
          <p:cNvPr id="29699" name="Picture 6" descr="{268325FF-9300-417D-BE89-103D189AEB0A}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916832"/>
            <a:ext cx="6553200" cy="4699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660033"/>
                </a:solidFill>
                <a:effectLst/>
              </a:rPr>
              <a:t>1.   Производственные аварии и катастрофы относятся к:</a:t>
            </a:r>
          </a:p>
        </p:txBody>
      </p:sp>
      <p:sp>
        <p:nvSpPr>
          <p:cNvPr id="132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060848"/>
            <a:ext cx="8540750" cy="403832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а)  ЧС экологического характера;</a:t>
            </a:r>
          </a:p>
          <a:p>
            <a:pPr eaLnBrk="1" hangingPunct="1">
              <a:defRPr/>
            </a:pPr>
            <a:r>
              <a:rPr lang="ru-RU" sz="3600" dirty="0" smtClean="0"/>
              <a:t>б)  ЧС природного характера;</a:t>
            </a:r>
          </a:p>
          <a:p>
            <a:pPr eaLnBrk="1" hangingPunct="1">
              <a:defRPr/>
            </a:pPr>
            <a:r>
              <a:rPr lang="ru-RU" sz="3600" dirty="0" smtClean="0"/>
              <a:t>в)  ЧС  техногенного характера;</a:t>
            </a:r>
          </a:p>
          <a:p>
            <a:pPr eaLnBrk="1" hangingPunct="1">
              <a:defRPr/>
            </a:pPr>
            <a:r>
              <a:rPr lang="ru-RU" sz="3600" dirty="0" smtClean="0"/>
              <a:t>г)  стихийным бедствиям.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660033"/>
                </a:solidFill>
              </a:rPr>
              <a:t>2. Авария это ЧС:</a:t>
            </a:r>
          </a:p>
        </p:txBody>
      </p:sp>
      <p:sp>
        <p:nvSpPr>
          <p:cNvPr id="133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1484784"/>
            <a:ext cx="8540750" cy="44227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а)  возникающая по техническим причинам, а также из-за случайных внешних воздействий на промышленном предприятии;</a:t>
            </a:r>
          </a:p>
          <a:p>
            <a:pPr eaLnBrk="1" hangingPunct="1">
              <a:defRPr/>
            </a:pPr>
            <a:r>
              <a:rPr lang="ru-RU" sz="3600" dirty="0" smtClean="0"/>
              <a:t>б)  связанная с угрозой выброса  опасного вещества;</a:t>
            </a:r>
          </a:p>
          <a:p>
            <a:pPr eaLnBrk="1" hangingPunct="1">
              <a:defRPr/>
            </a:pPr>
            <a:r>
              <a:rPr lang="ru-RU" sz="3600" dirty="0" smtClean="0"/>
              <a:t>в)  повлекшая за собой человеческие жертвы, ущерб.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0033"/>
                </a:solidFill>
              </a:rPr>
              <a:t>3.  Чем отличается катастрофа от аварии:</a:t>
            </a:r>
          </a:p>
        </p:txBody>
      </p:sp>
      <p:sp>
        <p:nvSpPr>
          <p:cNvPr id="134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а)  наличием человеческих жертв, значительным ущербом;</a:t>
            </a:r>
          </a:p>
          <a:p>
            <a:pPr eaLnBrk="1" hangingPunct="1">
              <a:defRPr/>
            </a:pPr>
            <a:r>
              <a:rPr lang="ru-RU" sz="3600" dirty="0" smtClean="0"/>
              <a:t>б)  воздействием поражающих факторов на людей;</a:t>
            </a:r>
          </a:p>
          <a:p>
            <a:pPr eaLnBrk="1" hangingPunct="1">
              <a:defRPr/>
            </a:pPr>
            <a:r>
              <a:rPr lang="ru-RU" sz="3600" dirty="0" smtClean="0"/>
              <a:t>в)  воздействием на природную среду.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260648"/>
            <a:ext cx="8510588" cy="1944216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660033"/>
                </a:solidFill>
              </a:rPr>
              <a:t>4.  По масштабу распространения и тяжести последствий чрезвычайные ситуации   техногенного характера бывают:</a:t>
            </a:r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2276872"/>
            <a:ext cx="8540750" cy="43924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а)   локальными (объектовыми);</a:t>
            </a:r>
          </a:p>
          <a:p>
            <a:pPr eaLnBrk="1" hangingPunct="1">
              <a:defRPr/>
            </a:pPr>
            <a:r>
              <a:rPr lang="ru-RU" sz="3600" dirty="0" smtClean="0"/>
              <a:t>б)  местными;</a:t>
            </a:r>
          </a:p>
          <a:p>
            <a:pPr eaLnBrk="1" hangingPunct="1">
              <a:defRPr/>
            </a:pPr>
            <a:r>
              <a:rPr lang="ru-RU" sz="3600" dirty="0" smtClean="0"/>
              <a:t>в)  районными;</a:t>
            </a:r>
          </a:p>
          <a:p>
            <a:pPr eaLnBrk="1" hangingPunct="1">
              <a:defRPr/>
            </a:pPr>
            <a:r>
              <a:rPr lang="ru-RU" sz="3600" dirty="0" smtClean="0"/>
              <a:t>г)  территориальными;</a:t>
            </a:r>
          </a:p>
          <a:p>
            <a:pPr eaLnBrk="1" hangingPunct="1">
              <a:defRPr/>
            </a:pPr>
            <a:r>
              <a:rPr lang="ru-RU" sz="3600" dirty="0" err="1" smtClean="0"/>
              <a:t>д</a:t>
            </a:r>
            <a:r>
              <a:rPr lang="ru-RU" sz="3600" dirty="0" smtClean="0"/>
              <a:t>)  региональными;</a:t>
            </a:r>
          </a:p>
          <a:p>
            <a:pPr eaLnBrk="1" hangingPunct="1">
              <a:defRPr/>
            </a:pPr>
            <a:r>
              <a:rPr lang="ru-RU" sz="3600" dirty="0" smtClean="0"/>
              <a:t>е)  федеральными.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660033"/>
                </a:solidFill>
              </a:rPr>
              <a:t>Домашнее задание</a:t>
            </a:r>
            <a:r>
              <a:rPr lang="ru-RU" dirty="0" smtClean="0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Подберите  примеры ЧС техногенного характера, имевшей место в Республике Татарстан. Укажите причину возникновения, перечислите </a:t>
            </a:r>
            <a:r>
              <a:rPr lang="ru-RU" sz="3600" dirty="0" err="1" smtClean="0"/>
              <a:t>полседствия</a:t>
            </a:r>
            <a:r>
              <a:rPr lang="ru-RU" sz="3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772400" cy="3096344"/>
          </a:xfrm>
        </p:spPr>
        <p:txBody>
          <a:bodyPr/>
          <a:lstStyle/>
          <a:p>
            <a:pPr algn="ctr"/>
            <a:r>
              <a:rPr lang="ru-RU" sz="4400" dirty="0" smtClean="0"/>
              <a:t>Спасибо за урок!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908720"/>
            <a:ext cx="7772400" cy="150018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xit" presetSubtype="3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0033"/>
                </a:solidFill>
                <a:effectLst/>
              </a:rPr>
              <a:t>Учебные вопросы.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1. Чрезвычайные ситуации техногенного характера</a:t>
            </a:r>
          </a:p>
          <a:p>
            <a:pPr>
              <a:defRPr/>
            </a:pPr>
            <a:r>
              <a:rPr lang="ru-RU" sz="3200" dirty="0" smtClean="0"/>
              <a:t> 2. Причины чрезвычайных ситуаций техногенного характера</a:t>
            </a:r>
          </a:p>
          <a:p>
            <a:pPr eaLnBrk="1" hangingPunct="1">
              <a:defRPr/>
            </a:pPr>
            <a:r>
              <a:rPr lang="ru-RU" sz="3200" dirty="0" smtClean="0"/>
              <a:t>3. Классификация чрезвычайных ситуаций техногенного характера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33"/>
                </a:solidFill>
              </a:rPr>
              <a:t>Понятие о чрезвычайной ситуации  техногенного характера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	Неблагоприятная обстановка на определенной территории, сложившуюся в результате аварии, катастрофы или иного бедствия, которое может повлечь или повлекли за собой человеческие  жертвы, ущерб здоровью людей, окружающей среде, значительные материальные потери и нарушения жизнедеятельности людей.</a:t>
            </a:r>
            <a:endParaRPr lang="ru-RU" sz="32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660033"/>
                </a:solidFill>
              </a:rPr>
              <a:t>Признаки определяющие к чрезвычайной ситуации</a:t>
            </a:r>
            <a:r>
              <a:rPr lang="ru-RU" sz="4000" b="1" dirty="0" smtClean="0">
                <a:solidFill>
                  <a:srgbClr val="660033"/>
                </a:solidFill>
              </a:rPr>
              <a:t> </a:t>
            </a:r>
            <a:r>
              <a:rPr lang="ru-RU" sz="4000" dirty="0" smtClean="0">
                <a:solidFill>
                  <a:srgbClr val="660033"/>
                </a:solidFill>
              </a:rPr>
              <a:t>(ЧС) техногенного характера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31988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1) обстановка, сложившаяся в результате аварии, катастрофы или иного бедствия </a:t>
            </a:r>
            <a:r>
              <a:rPr lang="ru-RU" sz="2400" dirty="0" smtClean="0"/>
              <a:t>(сама авария, катастрофа, еще не является чрезвычайной ситуацией, а лишь может стать источником ее возникновения);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2) </a:t>
            </a:r>
            <a:r>
              <a:rPr lang="ru-RU" sz="2400" b="1" dirty="0" smtClean="0"/>
              <a:t>наличие или возможность возникновения тяжелых последствий </a:t>
            </a:r>
            <a:r>
              <a:rPr lang="ru-RU" sz="2400" dirty="0" smtClean="0"/>
              <a:t>(человеческие жертвы, ущерб здоровью и окружающей среде, материальные потери и нарушения жизнедеятельности);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3) </a:t>
            </a:r>
            <a:r>
              <a:rPr lang="ru-RU" sz="2400" b="1" dirty="0" smtClean="0"/>
              <a:t>техногенный характер события, </a:t>
            </a:r>
            <a:r>
              <a:rPr lang="ru-RU" sz="2400" dirty="0" smtClean="0"/>
              <a:t>то есть его связь с технической, производственной сферой деятельности человека.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660033"/>
                </a:solidFill>
              </a:rPr>
              <a:t>Производственная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660033"/>
                </a:solidFill>
              </a:rPr>
              <a:t>авария</a:t>
            </a:r>
            <a:r>
              <a:rPr lang="ru-RU" dirty="0" smtClean="0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это опасное техногенное происшествие, создающее на объекте (определенной территории или акватории) угрозу жизни и здоровью людей и приводящее к разрушению зданий, сооружений, оборудования и транспортных средств, нарушению производственного или транспортного процесса, а также к нанесению ущерба окружающей природной среде.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660033"/>
                </a:solidFill>
              </a:rPr>
              <a:t>Классификация производственных аварий по их тяжести и масштабности.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Происшествия –</a:t>
            </a:r>
            <a:r>
              <a:rPr lang="ru-RU" sz="2800" dirty="0" smtClean="0"/>
              <a:t> мелкие аварии с незначительным ущербом;</a:t>
            </a:r>
          </a:p>
          <a:p>
            <a:pPr eaLnBrk="1" hangingPunct="1">
              <a:defRPr/>
            </a:pPr>
            <a:r>
              <a:rPr lang="ru-RU" b="1" dirty="0" smtClean="0"/>
              <a:t>Крупная авария – </a:t>
            </a:r>
            <a:r>
              <a:rPr lang="ru-RU" dirty="0" err="1" smtClean="0"/>
              <a:t>авария</a:t>
            </a:r>
            <a:r>
              <a:rPr lang="ru-RU" dirty="0" smtClean="0"/>
              <a:t> </a:t>
            </a:r>
            <a:r>
              <a:rPr lang="ru-RU" sz="2800" dirty="0" smtClean="0"/>
              <a:t>с большим ущербом;</a:t>
            </a:r>
          </a:p>
          <a:p>
            <a:pPr eaLnBrk="1" hangingPunct="1">
              <a:defRPr/>
            </a:pPr>
            <a:r>
              <a:rPr lang="ru-RU" sz="2800" b="1" dirty="0" smtClean="0"/>
              <a:t>Катастрофа –</a:t>
            </a:r>
            <a:r>
              <a:rPr lang="ru-RU" sz="2800" dirty="0" smtClean="0"/>
              <a:t> крупномасштабные аварии, повлекшие за собой многочисленные человеческие жертвы, значитель­ный материальный ущерб и другие тяжелые последствия.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660033"/>
                </a:solidFill>
              </a:rPr>
              <a:t>Причины аварий: </a:t>
            </a:r>
            <a:endParaRPr lang="ru-RU" sz="4400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Нарушение трудовой и технологической дисциплины;</a:t>
            </a:r>
          </a:p>
          <a:p>
            <a:r>
              <a:rPr lang="ru-RU" dirty="0" smtClean="0"/>
              <a:t>Грубые  нарушения требований техники безопасности;</a:t>
            </a:r>
          </a:p>
          <a:p>
            <a:r>
              <a:rPr lang="ru-RU" dirty="0" smtClean="0"/>
              <a:t>Износ технологического оборудования;</a:t>
            </a:r>
          </a:p>
          <a:p>
            <a:r>
              <a:rPr lang="ru-RU" dirty="0" smtClean="0"/>
              <a:t>Повышение сложности производства;</a:t>
            </a:r>
          </a:p>
          <a:p>
            <a:r>
              <a:rPr lang="ru-RU" dirty="0" smtClean="0"/>
              <a:t>Снижение уровня  профессиональной подготовки персонала предприятий.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45623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ЧС по масштабу</a:t>
            </a:r>
            <a:r>
              <a:rPr lang="ru-RU" sz="660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распространения и тяжести последствий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бла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731</Words>
  <Application>Microsoft Office PowerPoint</Application>
  <PresentationFormat>Экран (4:3)</PresentationFormat>
  <Paragraphs>77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Облака</vt:lpstr>
      <vt:lpstr>Апекс</vt:lpstr>
      <vt:lpstr>Слайд 1</vt:lpstr>
      <vt:lpstr>ЧРЕЗВЫЧАЙНЫЕ СИТУАЦИИ ТЕХНОГЕННОГО ХАРАКТЕРА </vt:lpstr>
      <vt:lpstr>Учебные вопросы.</vt:lpstr>
      <vt:lpstr>Понятие о чрезвычайной ситуации  техногенного характера</vt:lpstr>
      <vt:lpstr>Признаки определяющие к чрезвычайной ситуации (ЧС) техногенного характера </vt:lpstr>
      <vt:lpstr>Производственная авария </vt:lpstr>
      <vt:lpstr>Классификация производственных аварий по их тяжести и масштабности. </vt:lpstr>
      <vt:lpstr>Причины аварий: </vt:lpstr>
      <vt:lpstr>Классификация ЧС по масштабу распространения и тяжести последствий</vt:lpstr>
      <vt:lpstr>Локальная (объектовая) </vt:lpstr>
      <vt:lpstr>Местная </vt:lpstr>
      <vt:lpstr>Территориальная</vt:lpstr>
      <vt:lpstr>Региональная</vt:lpstr>
      <vt:lpstr>Федеральная</vt:lpstr>
      <vt:lpstr>Глобальная </vt:lpstr>
      <vt:lpstr>Классификация зависимости от природы происхождения: </vt:lpstr>
      <vt:lpstr>Пожары, взрывы, угрозы взрывов;</vt:lpstr>
      <vt:lpstr>Аварии с выбросом (угрозой выброса) радиоактивных веществ;</vt:lpstr>
      <vt:lpstr>Аварии с выбросом (угрозой выброса) химически опасных веществ;</vt:lpstr>
      <vt:lpstr> Гидродинамические аварии (прорывы плотин, дамб, шлюзов, перемычек). </vt:lpstr>
      <vt:lpstr>1.   Производственные аварии и катастрофы относятся к:</vt:lpstr>
      <vt:lpstr>2. Авария это ЧС:</vt:lpstr>
      <vt:lpstr>3.  Чем отличается катастрофа от аварии:</vt:lpstr>
      <vt:lpstr>4.  По масштабу распространения и тяжести последствий чрезвычайные ситуации   техногенного характера бывают:</vt:lpstr>
      <vt:lpstr>Домашнее задание </vt:lpstr>
      <vt:lpstr>Спасибо за урок!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ЧРЕЗВЫЧАЙНЫЕ СИТУАЦИИ ТЕХНОГЕННОГО ХАРАКТЕРА</dc:title>
  <dc:creator>Ринат 2</dc:creator>
  <cp:lastModifiedBy>Гульнара</cp:lastModifiedBy>
  <cp:revision>82</cp:revision>
  <dcterms:created xsi:type="dcterms:W3CDTF">2008-11-11T09:08:29Z</dcterms:created>
  <dcterms:modified xsi:type="dcterms:W3CDTF">2011-12-20T17:41:47Z</dcterms:modified>
</cp:coreProperties>
</file>